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Ex2.xml" ContentType="application/vnd.ms-office.chartex+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0"/>
  </p:notesMasterIdLst>
  <p:sldIdLst>
    <p:sldId id="256" r:id="rId2"/>
    <p:sldId id="257" r:id="rId3"/>
    <p:sldId id="262" r:id="rId4"/>
    <p:sldId id="291" r:id="rId5"/>
    <p:sldId id="297" r:id="rId6"/>
    <p:sldId id="298" r:id="rId7"/>
    <p:sldId id="327" r:id="rId8"/>
    <p:sldId id="300" r:id="rId9"/>
    <p:sldId id="301" r:id="rId10"/>
    <p:sldId id="292" r:id="rId11"/>
    <p:sldId id="317" r:id="rId12"/>
    <p:sldId id="318" r:id="rId13"/>
    <p:sldId id="319" r:id="rId14"/>
    <p:sldId id="320" r:id="rId15"/>
    <p:sldId id="321" r:id="rId16"/>
    <p:sldId id="322" r:id="rId17"/>
    <p:sldId id="323" r:id="rId18"/>
    <p:sldId id="314" r:id="rId19"/>
    <p:sldId id="324" r:id="rId20"/>
    <p:sldId id="325" r:id="rId21"/>
    <p:sldId id="315" r:id="rId22"/>
    <p:sldId id="293" r:id="rId23"/>
    <p:sldId id="294" r:id="rId24"/>
    <p:sldId id="295" r:id="rId25"/>
    <p:sldId id="296" r:id="rId26"/>
    <p:sldId id="265" r:id="rId27"/>
    <p:sldId id="267" r:id="rId28"/>
    <p:sldId id="268" r:id="rId29"/>
    <p:sldId id="269" r:id="rId30"/>
    <p:sldId id="270" r:id="rId31"/>
    <p:sldId id="272" r:id="rId32"/>
    <p:sldId id="273" r:id="rId33"/>
    <p:sldId id="274" r:id="rId34"/>
    <p:sldId id="275" r:id="rId35"/>
    <p:sldId id="276" r:id="rId36"/>
    <p:sldId id="277" r:id="rId37"/>
    <p:sldId id="278" r:id="rId38"/>
    <p:sldId id="279" r:id="rId39"/>
    <p:sldId id="280" r:id="rId40"/>
    <p:sldId id="281" r:id="rId41"/>
    <p:sldId id="283" r:id="rId42"/>
    <p:sldId id="284" r:id="rId43"/>
    <p:sldId id="285" r:id="rId44"/>
    <p:sldId id="287" r:id="rId45"/>
    <p:sldId id="288" r:id="rId46"/>
    <p:sldId id="289" r:id="rId47"/>
    <p:sldId id="290" r:id="rId48"/>
    <p:sldId id="261" r:id="rId49"/>
  </p:sldIdLst>
  <p:sldSz cx="12192000" cy="6858000"/>
  <p:notesSz cx="6858000" cy="9144000"/>
  <p:embeddedFontLst>
    <p:embeddedFont>
      <p:font typeface="Arial Black" panose="020B0A04020102020204" pitchFamily="34" charset="0"/>
      <p:bold r:id="rId51"/>
    </p:embeddedFont>
    <p:embeddedFont>
      <p:font typeface="Calibri" panose="020F0502020204030204" pitchFamily="34" charset="0"/>
      <p:regular r:id="rId52"/>
      <p:bold r:id="rId53"/>
      <p:italic r:id="rId54"/>
      <p:boldItalic r:id="rId55"/>
    </p:embeddedFont>
    <p:embeddedFont>
      <p:font typeface="Century Gothic" panose="020B0502020202020204" pitchFamily="34" charset="0"/>
      <p:regular r:id="rId56"/>
      <p:bold r:id="rId57"/>
      <p:italic r:id="rId58"/>
      <p:boldItalic r:id="rId59"/>
    </p:embeddedFont>
    <p:embeddedFont>
      <p:font typeface="EB Garamond" panose="00000500000000000000" pitchFamily="2" charset="0"/>
      <p:regular r:id="rId60"/>
      <p:bold r:id="rId61"/>
      <p:italic r:id="rId62"/>
      <p:boldItalic r:id="rId63"/>
    </p:embeddedFont>
    <p:embeddedFont>
      <p:font typeface="Jost" panose="020B0604020202020204" charset="0"/>
      <p:regular r:id="rId64"/>
      <p:bold r:id="rId65"/>
      <p:italic r:id="rId66"/>
      <p:boldItalic r:id="rId67"/>
    </p:embeddedFont>
    <p:embeddedFont>
      <p:font typeface="Lato" panose="020F0502020204030203" pitchFamily="34" charset="0"/>
      <p:regular r:id="rId68"/>
      <p:bold r:id="rId69"/>
      <p:italic r:id="rId70"/>
      <p:boldItalic r:id="rId71"/>
    </p:embeddedFont>
    <p:embeddedFont>
      <p:font typeface="Source Sans Pro" panose="020B0503030403020204" pitchFamily="34"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9" roundtripDataSignature="AMtx7mh2HKeUuekQxVdpW43QdyPrrfhm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12437C-829A-41A3-94B0-0AAF0157CF0D}" v="45" dt="2022-10-21T17:32:35.0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92890" autoAdjust="0"/>
  </p:normalViewPr>
  <p:slideViewPr>
    <p:cSldViewPr snapToGrid="0">
      <p:cViewPr varScale="1">
        <p:scale>
          <a:sx n="102" d="100"/>
          <a:sy n="102" d="100"/>
        </p:scale>
        <p:origin x="816" y="48"/>
      </p:cViewPr>
      <p:guideLst/>
    </p:cSldViewPr>
  </p:slideViewPr>
  <p:outlineViewPr>
    <p:cViewPr>
      <p:scale>
        <a:sx n="33" d="100"/>
        <a:sy n="33" d="100"/>
      </p:scale>
      <p:origin x="0" y="-49244"/>
    </p:cViewPr>
  </p:outlineViewPr>
  <p:notesTextViewPr>
    <p:cViewPr>
      <p:scale>
        <a:sx n="1" d="1"/>
        <a:sy n="1" d="1"/>
      </p:scale>
      <p:origin x="0" y="0"/>
    </p:cViewPr>
  </p:notesTextViewPr>
  <p:notesViewPr>
    <p:cSldViewPr snapToGrid="0">
      <p:cViewPr varScale="1">
        <p:scale>
          <a:sx n="44" d="100"/>
          <a:sy n="44" d="100"/>
        </p:scale>
        <p:origin x="237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font" Target="fonts/font18.fntdata"/><Relationship Id="rId8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font" Target="fonts/font24.fntdata"/><Relationship Id="rId79" Type="http://customschemas.google.com/relationships/presentationmetadata" Target="metadata"/><Relationship Id="rId5" Type="http://schemas.openxmlformats.org/officeDocument/2006/relationships/slide" Target="slides/slide4.xml"/><Relationship Id="rId61" Type="http://schemas.openxmlformats.org/officeDocument/2006/relationships/font" Target="fonts/font11.fntdata"/><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font" Target="fonts/font23.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fntdata"/><Relationship Id="rId72" Type="http://schemas.openxmlformats.org/officeDocument/2006/relationships/font" Target="fonts/font22.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font" Target="fonts/font25.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s>
</file>

<file path=ppt/charts/_rels/chart1.xml.rels><?xml version="1.0" encoding="UTF-8" standalone="yes"?>
<Relationships xmlns="http://schemas.openxmlformats.org/package/2006/relationships"><Relationship Id="rId3" Type="http://schemas.openxmlformats.org/officeDocument/2006/relationships/oleObject" Target="https://fticonsulting.sharepoint.com/sites/InsuranceAdvisoryResearch/Shared%20Documents/General/Industry%20Update%20Source%20File_1Q2022.xlsx"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3" Type="http://schemas.openxmlformats.org/officeDocument/2006/relationships/oleObject" Target="https://fticonsulting.sharepoint.com/sites/InsuranceAdvisoryResearch/Shared%20Documents/General/Industry%20Update%20Source%20File_1Q2022.xlsx" TargetMode="External"/><Relationship Id="rId2" Type="http://schemas.microsoft.com/office/2011/relationships/chartColorStyle" Target="colors4.xml"/><Relationship Id="rId1" Type="http://schemas.microsoft.com/office/2011/relationships/chartStyle" Target="style4.xml"/></Relationships>
</file>

<file path=ppt/charts/_rels/chart3.xml.rels><?xml version="1.0" encoding="UTF-8" standalone="yes"?>
<Relationships xmlns="http://schemas.openxmlformats.org/package/2006/relationships"><Relationship Id="rId3" Type="http://schemas.openxmlformats.org/officeDocument/2006/relationships/oleObject" Target="https://fticonsulting-my.sharepoint.com/personal/jenna_komensky_fticonsulting_com/Documents/LGP%20Cyber%20Review/Fitch%20Ratings%202Q%202022%20Charts.xlsx" TargetMode="External"/><Relationship Id="rId2" Type="http://schemas.microsoft.com/office/2011/relationships/chartColorStyle" Target="colors5.xml"/><Relationship Id="rId1" Type="http://schemas.microsoft.com/office/2011/relationships/chartStyle" Target="style5.xml"/></Relationships>
</file>

<file path=ppt/charts/_rels/chart4.xml.rels><?xml version="1.0" encoding="UTF-8" standalone="yes"?>
<Relationships xmlns="http://schemas.openxmlformats.org/package/2006/relationships"><Relationship Id="rId3" Type="http://schemas.openxmlformats.org/officeDocument/2006/relationships/oleObject" Target="https://fticonsulting.sharepoint.com/sites/InsuranceAdvisoryResearch/Shared%20Documents/General/Industry%20Update%20Source%20File_1Q2022.xlsx" TargetMode="External"/><Relationship Id="rId2" Type="http://schemas.microsoft.com/office/2011/relationships/chartColorStyle" Target="colors6.xml"/><Relationship Id="rId1" Type="http://schemas.microsoft.com/office/2011/relationships/chartStyle" Target="style6.xml"/></Relationships>
</file>

<file path=ppt/charts/_rels/chart5.xml.rels><?xml version="1.0" encoding="UTF-8" standalone="yes"?>
<Relationships xmlns="http://schemas.openxmlformats.org/package/2006/relationships"><Relationship Id="rId3" Type="http://schemas.openxmlformats.org/officeDocument/2006/relationships/oleObject" Target="https://fticonsulting.sharepoint.com/sites/InsuranceAdvisoryResearch/Shared%20Documents/General/Industry%20Update%20Source%20File_1Q2022.xlsx" TargetMode="External"/><Relationship Id="rId2" Type="http://schemas.microsoft.com/office/2011/relationships/chartColorStyle" Target="colors7.xml"/><Relationship Id="rId1" Type="http://schemas.microsoft.com/office/2011/relationships/chartStyle" Target="style7.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https://fticonsulting.sharepoint.com/sites/InsuranceAdvisoryResearch/Shared%20Documents/General/Industry%20Update%20Source%20File%203Q%202022.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fticonsulting.sharepoint.com/sites/InsuranceAdvisoryResearch/Shared%20Documents/General/Industry%20Update%20Source%20File%203Q%20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stacked"/>
        <c:varyColors val="0"/>
        <c:ser>
          <c:idx val="0"/>
          <c:order val="0"/>
          <c:tx>
            <c:strRef>
              <c:f>Cyber!$E$17</c:f>
              <c:strCache>
                <c:ptCount val="1"/>
                <c:pt idx="0">
                  <c:v>Standalone</c:v>
                </c:pt>
              </c:strCache>
            </c:strRef>
          </c:tx>
          <c:spPr>
            <a:solidFill>
              <a:schemeClr val="dk1">
                <a:tint val="8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Cyber!$D$18:$D$24</c:f>
              <c:numCache>
                <c:formatCode>General</c:formatCode>
                <c:ptCount val="7"/>
                <c:pt idx="0">
                  <c:v>2015</c:v>
                </c:pt>
                <c:pt idx="1">
                  <c:v>2016</c:v>
                </c:pt>
                <c:pt idx="2">
                  <c:v>2017</c:v>
                </c:pt>
                <c:pt idx="3">
                  <c:v>2018</c:v>
                </c:pt>
                <c:pt idx="4">
                  <c:v>2019</c:v>
                </c:pt>
                <c:pt idx="5">
                  <c:v>2020</c:v>
                </c:pt>
                <c:pt idx="6">
                  <c:v>2021</c:v>
                </c:pt>
              </c:numCache>
            </c:numRef>
          </c:cat>
          <c:val>
            <c:numRef>
              <c:f>Cyber!$E$18:$E$24</c:f>
              <c:numCache>
                <c:formatCode>_("$"* #,##0_);_("$"* \(#,##0\);_("$"* "-"??_);_(@_)</c:formatCode>
                <c:ptCount val="7"/>
                <c:pt idx="0" formatCode="General">
                  <c:v>488</c:v>
                </c:pt>
                <c:pt idx="1">
                  <c:v>921</c:v>
                </c:pt>
                <c:pt idx="2">
                  <c:v>994</c:v>
                </c:pt>
                <c:pt idx="3">
                  <c:v>1110</c:v>
                </c:pt>
                <c:pt idx="4">
                  <c:v>1261</c:v>
                </c:pt>
                <c:pt idx="5">
                  <c:v>1639</c:v>
                </c:pt>
                <c:pt idx="6">
                  <c:v>3152</c:v>
                </c:pt>
              </c:numCache>
            </c:numRef>
          </c:val>
          <c:extLst>
            <c:ext xmlns:c16="http://schemas.microsoft.com/office/drawing/2014/chart" uri="{C3380CC4-5D6E-409C-BE32-E72D297353CC}">
              <c16:uniqueId val="{00000000-73B1-4054-BCA8-52A8C62147CB}"/>
            </c:ext>
          </c:extLst>
        </c:ser>
        <c:ser>
          <c:idx val="1"/>
          <c:order val="1"/>
          <c:tx>
            <c:strRef>
              <c:f>Cyber!$F$17</c:f>
              <c:strCache>
                <c:ptCount val="1"/>
                <c:pt idx="0">
                  <c:v>Package</c:v>
                </c:pt>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Cyber!$D$18:$D$24</c:f>
              <c:numCache>
                <c:formatCode>General</c:formatCode>
                <c:ptCount val="7"/>
                <c:pt idx="0">
                  <c:v>2015</c:v>
                </c:pt>
                <c:pt idx="1">
                  <c:v>2016</c:v>
                </c:pt>
                <c:pt idx="2">
                  <c:v>2017</c:v>
                </c:pt>
                <c:pt idx="3">
                  <c:v>2018</c:v>
                </c:pt>
                <c:pt idx="4">
                  <c:v>2019</c:v>
                </c:pt>
                <c:pt idx="5">
                  <c:v>2020</c:v>
                </c:pt>
                <c:pt idx="6">
                  <c:v>2021</c:v>
                </c:pt>
              </c:numCache>
            </c:numRef>
          </c:cat>
          <c:val>
            <c:numRef>
              <c:f>Cyber!$F$18:$F$24</c:f>
              <c:numCache>
                <c:formatCode>_("$"* #,##0_);_("$"* \(#,##0\);_("$"* "-"??_);_(@_)</c:formatCode>
                <c:ptCount val="7"/>
                <c:pt idx="0" formatCode="General">
                  <c:v>515</c:v>
                </c:pt>
                <c:pt idx="1">
                  <c:v>434</c:v>
                </c:pt>
                <c:pt idx="2">
                  <c:v>865</c:v>
                </c:pt>
                <c:pt idx="3">
                  <c:v>898</c:v>
                </c:pt>
                <c:pt idx="4">
                  <c:v>988</c:v>
                </c:pt>
                <c:pt idx="5">
                  <c:v>1135</c:v>
                </c:pt>
                <c:pt idx="6">
                  <c:v>1675</c:v>
                </c:pt>
              </c:numCache>
            </c:numRef>
          </c:val>
          <c:extLst>
            <c:ext xmlns:c16="http://schemas.microsoft.com/office/drawing/2014/chart" uri="{C3380CC4-5D6E-409C-BE32-E72D297353CC}">
              <c16:uniqueId val="{00000001-73B1-4054-BCA8-52A8C62147CB}"/>
            </c:ext>
          </c:extLst>
        </c:ser>
        <c:dLbls>
          <c:showLegendKey val="0"/>
          <c:showVal val="0"/>
          <c:showCatName val="0"/>
          <c:showSerName val="0"/>
          <c:showPercent val="0"/>
          <c:showBubbleSize val="0"/>
        </c:dLbls>
        <c:gapWidth val="150"/>
        <c:overlap val="100"/>
        <c:axId val="655897944"/>
        <c:axId val="655898600"/>
      </c:barChart>
      <c:lineChart>
        <c:grouping val="standard"/>
        <c:varyColors val="0"/>
        <c:ser>
          <c:idx val="2"/>
          <c:order val="2"/>
          <c:tx>
            <c:strRef>
              <c:f>Cyber!$G$17</c:f>
              <c:strCache>
                <c:ptCount val="1"/>
                <c:pt idx="0">
                  <c:v>Total</c:v>
                </c:pt>
              </c:strCache>
            </c:strRef>
          </c:tx>
          <c:spPr>
            <a:ln w="28575" cap="rnd">
              <a:noFill/>
              <a:round/>
            </a:ln>
            <a:effectLst/>
          </c:spPr>
          <c:marker>
            <c:symbol val="none"/>
          </c:marker>
          <c:dPt>
            <c:idx val="2"/>
            <c:marker>
              <c:symbol val="none"/>
            </c:marker>
            <c:bubble3D val="0"/>
            <c:extLst>
              <c:ext xmlns:c16="http://schemas.microsoft.com/office/drawing/2014/chart" uri="{C3380CC4-5D6E-409C-BE32-E72D297353CC}">
                <c16:uniqueId val="{00000002-73B1-4054-BCA8-52A8C62147CB}"/>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Cyber!$D$18:$D$24</c:f>
              <c:numCache>
                <c:formatCode>General</c:formatCode>
                <c:ptCount val="7"/>
                <c:pt idx="0">
                  <c:v>2015</c:v>
                </c:pt>
                <c:pt idx="1">
                  <c:v>2016</c:v>
                </c:pt>
                <c:pt idx="2">
                  <c:v>2017</c:v>
                </c:pt>
                <c:pt idx="3">
                  <c:v>2018</c:v>
                </c:pt>
                <c:pt idx="4">
                  <c:v>2019</c:v>
                </c:pt>
                <c:pt idx="5">
                  <c:v>2020</c:v>
                </c:pt>
                <c:pt idx="6">
                  <c:v>2021</c:v>
                </c:pt>
              </c:numCache>
            </c:numRef>
          </c:cat>
          <c:val>
            <c:numRef>
              <c:f>Cyber!$G$18:$G$24</c:f>
              <c:numCache>
                <c:formatCode>_("$"* #,##0_);_("$"* \(#,##0\);_("$"* "-"??_);_(@_)</c:formatCode>
                <c:ptCount val="7"/>
                <c:pt idx="0">
                  <c:v>1003</c:v>
                </c:pt>
                <c:pt idx="1">
                  <c:v>1355</c:v>
                </c:pt>
                <c:pt idx="2">
                  <c:v>1859</c:v>
                </c:pt>
                <c:pt idx="3">
                  <c:v>2008</c:v>
                </c:pt>
                <c:pt idx="4">
                  <c:v>2249</c:v>
                </c:pt>
                <c:pt idx="5">
                  <c:v>2774</c:v>
                </c:pt>
                <c:pt idx="6">
                  <c:v>4827</c:v>
                </c:pt>
              </c:numCache>
            </c:numRef>
          </c:val>
          <c:smooth val="0"/>
          <c:extLst>
            <c:ext xmlns:c16="http://schemas.microsoft.com/office/drawing/2014/chart" uri="{C3380CC4-5D6E-409C-BE32-E72D297353CC}">
              <c16:uniqueId val="{00000003-73B1-4054-BCA8-52A8C62147CB}"/>
            </c:ext>
          </c:extLst>
        </c:ser>
        <c:dLbls>
          <c:showLegendKey val="0"/>
          <c:showVal val="0"/>
          <c:showCatName val="0"/>
          <c:showSerName val="0"/>
          <c:showPercent val="0"/>
          <c:showBubbleSize val="0"/>
        </c:dLbls>
        <c:marker val="1"/>
        <c:smooth val="0"/>
        <c:axId val="754426776"/>
        <c:axId val="754426120"/>
      </c:lineChart>
      <c:catAx>
        <c:axId val="655897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5898600"/>
        <c:crosses val="autoZero"/>
        <c:auto val="1"/>
        <c:lblAlgn val="ctr"/>
        <c:lblOffset val="100"/>
        <c:noMultiLvlLbl val="0"/>
      </c:catAx>
      <c:valAx>
        <c:axId val="655898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5897944"/>
        <c:crosses val="autoZero"/>
        <c:crossBetween val="between"/>
      </c:valAx>
      <c:valAx>
        <c:axId val="754426120"/>
        <c:scaling>
          <c:orientation val="minMax"/>
        </c:scaling>
        <c:delete val="0"/>
        <c:axPos val="r"/>
        <c:numFmt formatCode="_(&quot;$&quot;* #,##0_);_(&quot;$&quot;* \(#,##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4426776"/>
        <c:crosses val="max"/>
        <c:crossBetween val="between"/>
      </c:valAx>
      <c:catAx>
        <c:axId val="754426776"/>
        <c:scaling>
          <c:orientation val="minMax"/>
        </c:scaling>
        <c:delete val="1"/>
        <c:axPos val="b"/>
        <c:numFmt formatCode="General" sourceLinked="1"/>
        <c:majorTickMark val="out"/>
        <c:minorTickMark val="none"/>
        <c:tickLblPos val="nextTo"/>
        <c:crossAx val="7544261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Cyber!$B$28</c:f>
              <c:strCache>
                <c:ptCount val="1"/>
                <c:pt idx="0">
                  <c:v>Loss Ratio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Cyber!$A$29:$A$35</c:f>
              <c:numCache>
                <c:formatCode>General</c:formatCode>
                <c:ptCount val="7"/>
                <c:pt idx="0">
                  <c:v>2015</c:v>
                </c:pt>
                <c:pt idx="1">
                  <c:v>2016</c:v>
                </c:pt>
                <c:pt idx="2">
                  <c:v>2017</c:v>
                </c:pt>
                <c:pt idx="3">
                  <c:v>2018</c:v>
                </c:pt>
                <c:pt idx="4">
                  <c:v>2019</c:v>
                </c:pt>
                <c:pt idx="5">
                  <c:v>2020</c:v>
                </c:pt>
                <c:pt idx="6">
                  <c:v>2021</c:v>
                </c:pt>
              </c:numCache>
            </c:numRef>
          </c:cat>
          <c:val>
            <c:numRef>
              <c:f>Cyber!$B$29:$B$35</c:f>
              <c:numCache>
                <c:formatCode>0%</c:formatCode>
                <c:ptCount val="7"/>
                <c:pt idx="0">
                  <c:v>0.49</c:v>
                </c:pt>
                <c:pt idx="1">
                  <c:v>0.42</c:v>
                </c:pt>
                <c:pt idx="2">
                  <c:v>0.37</c:v>
                </c:pt>
                <c:pt idx="3">
                  <c:v>0.35</c:v>
                </c:pt>
                <c:pt idx="4">
                  <c:v>0.47</c:v>
                </c:pt>
                <c:pt idx="5">
                  <c:v>0.72</c:v>
                </c:pt>
                <c:pt idx="6">
                  <c:v>0.65</c:v>
                </c:pt>
              </c:numCache>
            </c:numRef>
          </c:val>
          <c:extLst>
            <c:ext xmlns:c16="http://schemas.microsoft.com/office/drawing/2014/chart" uri="{C3380CC4-5D6E-409C-BE32-E72D297353CC}">
              <c16:uniqueId val="{00000000-DD08-424C-B3CB-F10E4ADA3B86}"/>
            </c:ext>
          </c:extLst>
        </c:ser>
        <c:dLbls>
          <c:showLegendKey val="0"/>
          <c:showVal val="0"/>
          <c:showCatName val="0"/>
          <c:showSerName val="0"/>
          <c:showPercent val="0"/>
          <c:showBubbleSize val="0"/>
        </c:dLbls>
        <c:gapWidth val="150"/>
        <c:overlap val="100"/>
        <c:axId val="543151328"/>
        <c:axId val="543153624"/>
      </c:barChart>
      <c:catAx>
        <c:axId val="54315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153624"/>
        <c:crosses val="autoZero"/>
        <c:auto val="1"/>
        <c:lblAlgn val="ctr"/>
        <c:lblOffset val="100"/>
        <c:noMultiLvlLbl val="0"/>
      </c:catAx>
      <c:valAx>
        <c:axId val="543153624"/>
        <c:scaling>
          <c:orientation val="minMax"/>
          <c:max val="1"/>
          <c:min val="0"/>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151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spPr>
            <a:solidFill>
              <a:schemeClr val="dk1">
                <a:tint val="8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Sheet2!$A$1:$A$13</c:f>
              <c:strCache>
                <c:ptCount val="13"/>
                <c:pt idx="0">
                  <c:v>1Q19</c:v>
                </c:pt>
                <c:pt idx="1">
                  <c:v>2Q19</c:v>
                </c:pt>
                <c:pt idx="2">
                  <c:v>3Q19</c:v>
                </c:pt>
                <c:pt idx="3">
                  <c:v>4Q19</c:v>
                </c:pt>
                <c:pt idx="4">
                  <c:v>1Q20</c:v>
                </c:pt>
                <c:pt idx="5">
                  <c:v>2Q20</c:v>
                </c:pt>
                <c:pt idx="6">
                  <c:v>3Q20</c:v>
                </c:pt>
                <c:pt idx="7">
                  <c:v>4Q20</c:v>
                </c:pt>
                <c:pt idx="8">
                  <c:v>1Q21</c:v>
                </c:pt>
                <c:pt idx="9">
                  <c:v>2Q21</c:v>
                </c:pt>
                <c:pt idx="10">
                  <c:v>3Q21</c:v>
                </c:pt>
                <c:pt idx="11">
                  <c:v>4Q21</c:v>
                </c:pt>
                <c:pt idx="12">
                  <c:v>1Q22</c:v>
                </c:pt>
              </c:strCache>
            </c:strRef>
          </c:cat>
          <c:val>
            <c:numRef>
              <c:f>Sheet2!$B$1:$B$13</c:f>
              <c:numCache>
                <c:formatCode>0.0%</c:formatCode>
                <c:ptCount val="13"/>
                <c:pt idx="0">
                  <c:v>3.0000000000000001E-3</c:v>
                </c:pt>
                <c:pt idx="1">
                  <c:v>1.2E-2</c:v>
                </c:pt>
                <c:pt idx="2">
                  <c:v>1.4E-2</c:v>
                </c:pt>
                <c:pt idx="3">
                  <c:v>2.9000000000000001E-2</c:v>
                </c:pt>
                <c:pt idx="4">
                  <c:v>4.3999999999999997E-2</c:v>
                </c:pt>
                <c:pt idx="5">
                  <c:v>6.5000000000000002E-2</c:v>
                </c:pt>
                <c:pt idx="6">
                  <c:v>7.6999999999999999E-2</c:v>
                </c:pt>
                <c:pt idx="7">
                  <c:v>0.111</c:v>
                </c:pt>
                <c:pt idx="8">
                  <c:v>0.18</c:v>
                </c:pt>
                <c:pt idx="9">
                  <c:v>0.255</c:v>
                </c:pt>
                <c:pt idx="10">
                  <c:v>0.27600000000000002</c:v>
                </c:pt>
                <c:pt idx="11">
                  <c:v>0.34300000000000003</c:v>
                </c:pt>
                <c:pt idx="12">
                  <c:v>0.27500000000000002</c:v>
                </c:pt>
              </c:numCache>
            </c:numRef>
          </c:val>
          <c:extLst>
            <c:ext xmlns:c16="http://schemas.microsoft.com/office/drawing/2014/chart" uri="{C3380CC4-5D6E-409C-BE32-E72D297353CC}">
              <c16:uniqueId val="{00000000-646B-479C-80D7-241850E3AB83}"/>
            </c:ext>
          </c:extLst>
        </c:ser>
        <c:dLbls>
          <c:showLegendKey val="0"/>
          <c:showVal val="1"/>
          <c:showCatName val="0"/>
          <c:showSerName val="0"/>
          <c:showPercent val="0"/>
          <c:showBubbleSize val="0"/>
        </c:dLbls>
        <c:gapWidth val="61"/>
        <c:overlap val="-27"/>
        <c:axId val="743732928"/>
        <c:axId val="743736208"/>
      </c:barChart>
      <c:catAx>
        <c:axId val="74373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3736208"/>
        <c:crosses val="autoZero"/>
        <c:auto val="1"/>
        <c:lblAlgn val="ctr"/>
        <c:lblOffset val="100"/>
        <c:noMultiLvlLbl val="0"/>
      </c:catAx>
      <c:valAx>
        <c:axId val="743736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3732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stacked"/>
        <c:varyColors val="0"/>
        <c:ser>
          <c:idx val="0"/>
          <c:order val="0"/>
          <c:tx>
            <c:strRef>
              <c:f>'Cyber I'!$B$23</c:f>
              <c:strCache>
                <c:ptCount val="1"/>
                <c:pt idx="0">
                  <c:v>Decrease</c:v>
                </c:pt>
              </c:strCache>
            </c:strRef>
          </c:tx>
          <c:spPr>
            <a:solidFill>
              <a:schemeClr val="dk1">
                <a:tint val="885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'Cyber I'!$A$24:$A$34</c:f>
              <c:strCache>
                <c:ptCount val="11"/>
                <c:pt idx="0">
                  <c:v>Jun 2021</c:v>
                </c:pt>
                <c:pt idx="1">
                  <c:v>Jul 2021</c:v>
                </c:pt>
                <c:pt idx="2">
                  <c:v>Aug 2021</c:v>
                </c:pt>
                <c:pt idx="3">
                  <c:v>Sep 2021</c:v>
                </c:pt>
                <c:pt idx="4">
                  <c:v>Oct 2021</c:v>
                </c:pt>
                <c:pt idx="5">
                  <c:v>Nov 2021</c:v>
                </c:pt>
                <c:pt idx="6">
                  <c:v>Dec 2021</c:v>
                </c:pt>
                <c:pt idx="7">
                  <c:v>Jan 2022</c:v>
                </c:pt>
                <c:pt idx="8">
                  <c:v>Feb 2022</c:v>
                </c:pt>
                <c:pt idx="9">
                  <c:v>Mar 2022</c:v>
                </c:pt>
                <c:pt idx="10">
                  <c:v>Apr 2022</c:v>
                </c:pt>
              </c:strCache>
            </c:strRef>
          </c:cat>
          <c:val>
            <c:numRef>
              <c:f>'Cyber I'!$B$24:$B$34</c:f>
              <c:numCache>
                <c:formatCode>_(* #,##0_);_(* \(#,##0\);_(* "-"??_);_(@_)</c:formatCode>
                <c:ptCount val="11"/>
                <c:pt idx="0">
                  <c:v>15</c:v>
                </c:pt>
                <c:pt idx="1">
                  <c:v>14</c:v>
                </c:pt>
                <c:pt idx="2">
                  <c:v>21</c:v>
                </c:pt>
                <c:pt idx="3">
                  <c:v>23</c:v>
                </c:pt>
                <c:pt idx="4">
                  <c:v>31</c:v>
                </c:pt>
                <c:pt idx="5">
                  <c:v>39</c:v>
                </c:pt>
                <c:pt idx="6">
                  <c:v>27</c:v>
                </c:pt>
                <c:pt idx="7">
                  <c:v>32</c:v>
                </c:pt>
                <c:pt idx="8">
                  <c:v>32</c:v>
                </c:pt>
                <c:pt idx="9">
                  <c:v>24</c:v>
                </c:pt>
                <c:pt idx="10">
                  <c:v>20</c:v>
                </c:pt>
              </c:numCache>
            </c:numRef>
          </c:val>
          <c:extLst>
            <c:ext xmlns:c16="http://schemas.microsoft.com/office/drawing/2014/chart" uri="{C3380CC4-5D6E-409C-BE32-E72D297353CC}">
              <c16:uniqueId val="{00000000-9AB7-4638-9141-07BC2AAFCB24}"/>
            </c:ext>
          </c:extLst>
        </c:ser>
        <c:ser>
          <c:idx val="1"/>
          <c:order val="1"/>
          <c:tx>
            <c:strRef>
              <c:f>'Cyber I'!$C$23</c:f>
              <c:strCache>
                <c:ptCount val="1"/>
                <c:pt idx="0">
                  <c:v>Flat</c:v>
                </c:pt>
              </c:strCache>
            </c:strRef>
          </c:tx>
          <c:spPr>
            <a:solidFill>
              <a:schemeClr val="dk1">
                <a:tint val="5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'Cyber I'!$A$24:$A$34</c:f>
              <c:strCache>
                <c:ptCount val="11"/>
                <c:pt idx="0">
                  <c:v>Jun 2021</c:v>
                </c:pt>
                <c:pt idx="1">
                  <c:v>Jul 2021</c:v>
                </c:pt>
                <c:pt idx="2">
                  <c:v>Aug 2021</c:v>
                </c:pt>
                <c:pt idx="3">
                  <c:v>Sep 2021</c:v>
                </c:pt>
                <c:pt idx="4">
                  <c:v>Oct 2021</c:v>
                </c:pt>
                <c:pt idx="5">
                  <c:v>Nov 2021</c:v>
                </c:pt>
                <c:pt idx="6">
                  <c:v>Dec 2021</c:v>
                </c:pt>
                <c:pt idx="7">
                  <c:v>Jan 2022</c:v>
                </c:pt>
                <c:pt idx="8">
                  <c:v>Feb 2022</c:v>
                </c:pt>
                <c:pt idx="9">
                  <c:v>Mar 2022</c:v>
                </c:pt>
                <c:pt idx="10">
                  <c:v>Apr 2022</c:v>
                </c:pt>
              </c:strCache>
            </c:strRef>
          </c:cat>
          <c:val>
            <c:numRef>
              <c:f>'Cyber I'!$C$24:$C$34</c:f>
              <c:numCache>
                <c:formatCode>_(* #,##0_);_(* \(#,##0\);_(* "-"??_);_(@_)</c:formatCode>
                <c:ptCount val="11"/>
                <c:pt idx="0">
                  <c:v>73</c:v>
                </c:pt>
                <c:pt idx="1">
                  <c:v>74</c:v>
                </c:pt>
                <c:pt idx="2">
                  <c:v>62</c:v>
                </c:pt>
                <c:pt idx="3">
                  <c:v>70</c:v>
                </c:pt>
                <c:pt idx="4">
                  <c:v>61</c:v>
                </c:pt>
                <c:pt idx="5">
                  <c:v>54</c:v>
                </c:pt>
                <c:pt idx="6">
                  <c:v>63</c:v>
                </c:pt>
                <c:pt idx="7">
                  <c:v>60</c:v>
                </c:pt>
                <c:pt idx="8">
                  <c:v>59</c:v>
                </c:pt>
                <c:pt idx="9">
                  <c:v>67</c:v>
                </c:pt>
                <c:pt idx="10">
                  <c:v>72</c:v>
                </c:pt>
              </c:numCache>
            </c:numRef>
          </c:val>
          <c:extLst>
            <c:ext xmlns:c16="http://schemas.microsoft.com/office/drawing/2014/chart" uri="{C3380CC4-5D6E-409C-BE32-E72D297353CC}">
              <c16:uniqueId val="{00000001-9AB7-4638-9141-07BC2AAFCB24}"/>
            </c:ext>
          </c:extLst>
        </c:ser>
        <c:ser>
          <c:idx val="2"/>
          <c:order val="2"/>
          <c:tx>
            <c:strRef>
              <c:f>'Cyber I'!$D$23</c:f>
              <c:strCache>
                <c:ptCount val="1"/>
                <c:pt idx="0">
                  <c:v>Increase</c:v>
                </c:pt>
              </c:strCache>
            </c:strRef>
          </c:tx>
          <c:spPr>
            <a:solidFill>
              <a:schemeClr val="dk1">
                <a:tint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'Cyber I'!$A$24:$A$34</c:f>
              <c:strCache>
                <c:ptCount val="11"/>
                <c:pt idx="0">
                  <c:v>Jun 2021</c:v>
                </c:pt>
                <c:pt idx="1">
                  <c:v>Jul 2021</c:v>
                </c:pt>
                <c:pt idx="2">
                  <c:v>Aug 2021</c:v>
                </c:pt>
                <c:pt idx="3">
                  <c:v>Sep 2021</c:v>
                </c:pt>
                <c:pt idx="4">
                  <c:v>Oct 2021</c:v>
                </c:pt>
                <c:pt idx="5">
                  <c:v>Nov 2021</c:v>
                </c:pt>
                <c:pt idx="6">
                  <c:v>Dec 2021</c:v>
                </c:pt>
                <c:pt idx="7">
                  <c:v>Jan 2022</c:v>
                </c:pt>
                <c:pt idx="8">
                  <c:v>Feb 2022</c:v>
                </c:pt>
                <c:pt idx="9">
                  <c:v>Mar 2022</c:v>
                </c:pt>
                <c:pt idx="10">
                  <c:v>Apr 2022</c:v>
                </c:pt>
              </c:strCache>
            </c:strRef>
          </c:cat>
          <c:val>
            <c:numRef>
              <c:f>'Cyber I'!$D$24:$D$34</c:f>
              <c:numCache>
                <c:formatCode>_(* #,##0_);_(* \(#,##0\);_(* "-"??_);_(@_)</c:formatCode>
                <c:ptCount val="11"/>
                <c:pt idx="0">
                  <c:v>12</c:v>
                </c:pt>
                <c:pt idx="1">
                  <c:v>12</c:v>
                </c:pt>
                <c:pt idx="2">
                  <c:v>17</c:v>
                </c:pt>
                <c:pt idx="3">
                  <c:v>7</c:v>
                </c:pt>
                <c:pt idx="4">
                  <c:v>8</c:v>
                </c:pt>
                <c:pt idx="5">
                  <c:v>7</c:v>
                </c:pt>
                <c:pt idx="6">
                  <c:v>10</c:v>
                </c:pt>
                <c:pt idx="7">
                  <c:v>8</c:v>
                </c:pt>
                <c:pt idx="8">
                  <c:v>9</c:v>
                </c:pt>
                <c:pt idx="9">
                  <c:v>9</c:v>
                </c:pt>
                <c:pt idx="10">
                  <c:v>8</c:v>
                </c:pt>
              </c:numCache>
            </c:numRef>
          </c:val>
          <c:extLst>
            <c:ext xmlns:c16="http://schemas.microsoft.com/office/drawing/2014/chart" uri="{C3380CC4-5D6E-409C-BE32-E72D297353CC}">
              <c16:uniqueId val="{00000002-9AB7-4638-9141-07BC2AAFCB24}"/>
            </c:ext>
          </c:extLst>
        </c:ser>
        <c:dLbls>
          <c:dLblPos val="ctr"/>
          <c:showLegendKey val="0"/>
          <c:showVal val="1"/>
          <c:showCatName val="0"/>
          <c:showSerName val="0"/>
          <c:showPercent val="0"/>
          <c:showBubbleSize val="0"/>
        </c:dLbls>
        <c:gapWidth val="150"/>
        <c:overlap val="100"/>
        <c:axId val="1056670424"/>
        <c:axId val="1056676656"/>
      </c:barChart>
      <c:catAx>
        <c:axId val="1056670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56676656"/>
        <c:crosses val="autoZero"/>
        <c:auto val="1"/>
        <c:lblAlgn val="ctr"/>
        <c:lblOffset val="100"/>
        <c:noMultiLvlLbl val="0"/>
      </c:catAx>
      <c:valAx>
        <c:axId val="1056676656"/>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crossAx val="1056670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spPr>
            <a:solidFill>
              <a:schemeClr val="dk1">
                <a:tint val="88500"/>
              </a:schemeClr>
            </a:solidFill>
            <a:ln>
              <a:noFill/>
            </a:ln>
            <a:effectLst/>
          </c:spPr>
          <c:invertIfNegative val="0"/>
          <c:dPt>
            <c:idx val="1"/>
            <c:invertIfNegative val="0"/>
            <c:bubble3D val="0"/>
            <c:spPr>
              <a:solidFill>
                <a:schemeClr val="dk1">
                  <a:tint val="88500"/>
                </a:schemeClr>
              </a:solidFill>
              <a:ln>
                <a:noFill/>
              </a:ln>
              <a:effectLst/>
            </c:spPr>
            <c:extLst>
              <c:ext xmlns:c16="http://schemas.microsoft.com/office/drawing/2014/chart" uri="{C3380CC4-5D6E-409C-BE32-E72D297353CC}">
                <c16:uniqueId val="{00000001-0036-4B75-93ED-7B9CD57A32D2}"/>
              </c:ext>
            </c:extLst>
          </c:dPt>
          <c:dPt>
            <c:idx val="2"/>
            <c:invertIfNegative val="0"/>
            <c:bubble3D val="0"/>
            <c:spPr>
              <a:solidFill>
                <a:schemeClr val="dk1">
                  <a:tint val="88500"/>
                </a:schemeClr>
              </a:solidFill>
              <a:ln>
                <a:noFill/>
              </a:ln>
              <a:effectLst/>
            </c:spPr>
            <c:extLst>
              <c:ext xmlns:c16="http://schemas.microsoft.com/office/drawing/2014/chart" uri="{C3380CC4-5D6E-409C-BE32-E72D297353CC}">
                <c16:uniqueId val="{00000003-0036-4B75-93ED-7B9CD57A32D2}"/>
              </c:ext>
            </c:extLst>
          </c:dPt>
          <c:dPt>
            <c:idx val="3"/>
            <c:invertIfNegative val="0"/>
            <c:bubble3D val="0"/>
            <c:spPr>
              <a:solidFill>
                <a:schemeClr val="dk1">
                  <a:tint val="88500"/>
                </a:schemeClr>
              </a:solidFill>
              <a:ln>
                <a:noFill/>
              </a:ln>
              <a:effectLst/>
            </c:spPr>
            <c:extLst>
              <c:ext xmlns:c16="http://schemas.microsoft.com/office/drawing/2014/chart" uri="{C3380CC4-5D6E-409C-BE32-E72D297353CC}">
                <c16:uniqueId val="{00000005-0036-4B75-93ED-7B9CD57A32D2}"/>
              </c:ext>
            </c:extLst>
          </c:dPt>
          <c:dPt>
            <c:idx val="4"/>
            <c:invertIfNegative val="0"/>
            <c:bubble3D val="0"/>
            <c:spPr>
              <a:solidFill>
                <a:schemeClr val="dk1">
                  <a:tint val="88500"/>
                </a:schemeClr>
              </a:solidFill>
              <a:ln>
                <a:noFill/>
              </a:ln>
              <a:effectLst/>
            </c:spPr>
            <c:extLst>
              <c:ext xmlns:c16="http://schemas.microsoft.com/office/drawing/2014/chart" uri="{C3380CC4-5D6E-409C-BE32-E72D297353CC}">
                <c16:uniqueId val="{00000007-0036-4B75-93ED-7B9CD57A32D2}"/>
              </c:ext>
            </c:extLst>
          </c:dPt>
          <c:dPt>
            <c:idx val="5"/>
            <c:invertIfNegative val="0"/>
            <c:bubble3D val="0"/>
            <c:spPr>
              <a:solidFill>
                <a:schemeClr val="dk1">
                  <a:tint val="88500"/>
                </a:schemeClr>
              </a:solidFill>
              <a:ln>
                <a:noFill/>
              </a:ln>
              <a:effectLst/>
            </c:spPr>
            <c:extLst>
              <c:ext xmlns:c16="http://schemas.microsoft.com/office/drawing/2014/chart" uri="{C3380CC4-5D6E-409C-BE32-E72D297353CC}">
                <c16:uniqueId val="{00000009-0036-4B75-93ED-7B9CD57A32D2}"/>
              </c:ext>
            </c:extLst>
          </c:dPt>
          <c:dPt>
            <c:idx val="6"/>
            <c:invertIfNegative val="0"/>
            <c:bubble3D val="0"/>
            <c:spPr>
              <a:solidFill>
                <a:schemeClr val="dk1">
                  <a:tint val="88500"/>
                </a:schemeClr>
              </a:solidFill>
              <a:ln>
                <a:noFill/>
              </a:ln>
              <a:effectLst/>
            </c:spPr>
            <c:extLst>
              <c:ext xmlns:c16="http://schemas.microsoft.com/office/drawing/2014/chart" uri="{C3380CC4-5D6E-409C-BE32-E72D297353CC}">
                <c16:uniqueId val="{0000000B-0036-4B75-93ED-7B9CD57A32D2}"/>
              </c:ext>
            </c:extLst>
          </c:dPt>
          <c:dPt>
            <c:idx val="8"/>
            <c:invertIfNegative val="0"/>
            <c:bubble3D val="0"/>
            <c:spPr>
              <a:solidFill>
                <a:schemeClr val="dk1">
                  <a:tint val="88500"/>
                </a:schemeClr>
              </a:solidFill>
              <a:ln>
                <a:noFill/>
              </a:ln>
              <a:effectLst/>
            </c:spPr>
            <c:extLst>
              <c:ext xmlns:c16="http://schemas.microsoft.com/office/drawing/2014/chart" uri="{C3380CC4-5D6E-409C-BE32-E72D297353CC}">
                <c16:uniqueId val="{0000000D-0036-4B75-93ED-7B9CD57A32D2}"/>
              </c:ext>
            </c:extLst>
          </c:dPt>
          <c:dPt>
            <c:idx val="9"/>
            <c:invertIfNegative val="0"/>
            <c:bubble3D val="0"/>
            <c:spPr>
              <a:solidFill>
                <a:schemeClr val="dk1">
                  <a:tint val="88500"/>
                </a:schemeClr>
              </a:solidFill>
              <a:ln>
                <a:noFill/>
              </a:ln>
              <a:effectLst/>
            </c:spPr>
            <c:extLst>
              <c:ext xmlns:c16="http://schemas.microsoft.com/office/drawing/2014/chart" uri="{C3380CC4-5D6E-409C-BE32-E72D297353CC}">
                <c16:uniqueId val="{0000000F-0036-4B75-93ED-7B9CD57A32D2}"/>
              </c:ext>
            </c:extLst>
          </c:dPt>
          <c:dPt>
            <c:idx val="10"/>
            <c:invertIfNegative val="0"/>
            <c:bubble3D val="0"/>
            <c:spPr>
              <a:solidFill>
                <a:schemeClr val="dk1">
                  <a:tint val="88500"/>
                </a:schemeClr>
              </a:solidFill>
              <a:ln>
                <a:noFill/>
              </a:ln>
              <a:effectLst/>
            </c:spPr>
            <c:extLst>
              <c:ext xmlns:c16="http://schemas.microsoft.com/office/drawing/2014/chart" uri="{C3380CC4-5D6E-409C-BE32-E72D297353CC}">
                <c16:uniqueId val="{00000011-0036-4B75-93ED-7B9CD57A32D2}"/>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'Cyber I'!$A$9:$A$19</c:f>
              <c:strCache>
                <c:ptCount val="11"/>
                <c:pt idx="0">
                  <c:v>Jun 2021</c:v>
                </c:pt>
                <c:pt idx="1">
                  <c:v>Jul 2021</c:v>
                </c:pt>
                <c:pt idx="2">
                  <c:v>Aug 2021</c:v>
                </c:pt>
                <c:pt idx="3">
                  <c:v>Sep 2021</c:v>
                </c:pt>
                <c:pt idx="4">
                  <c:v>Oct 2021</c:v>
                </c:pt>
                <c:pt idx="5">
                  <c:v>Nov 2021</c:v>
                </c:pt>
                <c:pt idx="6">
                  <c:v>Dec 2021</c:v>
                </c:pt>
                <c:pt idx="7">
                  <c:v>Jan 2022</c:v>
                </c:pt>
                <c:pt idx="8">
                  <c:v>Feb 2022</c:v>
                </c:pt>
                <c:pt idx="9">
                  <c:v>Mar 2022</c:v>
                </c:pt>
                <c:pt idx="10">
                  <c:v>Apr 2022</c:v>
                </c:pt>
              </c:strCache>
            </c:strRef>
          </c:cat>
          <c:val>
            <c:numRef>
              <c:f>'Cyber I'!$B$9:$B$19</c:f>
              <c:numCache>
                <c:formatCode>0%</c:formatCode>
                <c:ptCount val="11"/>
                <c:pt idx="0">
                  <c:v>0.48</c:v>
                </c:pt>
                <c:pt idx="1">
                  <c:v>0.49</c:v>
                </c:pt>
                <c:pt idx="2">
                  <c:v>0.62</c:v>
                </c:pt>
                <c:pt idx="3">
                  <c:v>0.54</c:v>
                </c:pt>
                <c:pt idx="4">
                  <c:v>0.65</c:v>
                </c:pt>
                <c:pt idx="5">
                  <c:v>0.66</c:v>
                </c:pt>
                <c:pt idx="6">
                  <c:v>0.67</c:v>
                </c:pt>
                <c:pt idx="7">
                  <c:v>0.67</c:v>
                </c:pt>
                <c:pt idx="8">
                  <c:v>0.65</c:v>
                </c:pt>
                <c:pt idx="9">
                  <c:v>0.71</c:v>
                </c:pt>
                <c:pt idx="10">
                  <c:v>0.63</c:v>
                </c:pt>
              </c:numCache>
            </c:numRef>
          </c:val>
          <c:extLst>
            <c:ext xmlns:c16="http://schemas.microsoft.com/office/drawing/2014/chart" uri="{C3380CC4-5D6E-409C-BE32-E72D297353CC}">
              <c16:uniqueId val="{00000012-0036-4B75-93ED-7B9CD57A32D2}"/>
            </c:ext>
          </c:extLst>
        </c:ser>
        <c:dLbls>
          <c:showLegendKey val="0"/>
          <c:showVal val="0"/>
          <c:showCatName val="0"/>
          <c:showSerName val="0"/>
          <c:showPercent val="0"/>
          <c:showBubbleSize val="0"/>
        </c:dLbls>
        <c:gapWidth val="219"/>
        <c:overlap val="-27"/>
        <c:axId val="803908912"/>
        <c:axId val="803913176"/>
      </c:barChart>
      <c:catAx>
        <c:axId val="80390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03913176"/>
        <c:crosses val="autoZero"/>
        <c:auto val="1"/>
        <c:lblAlgn val="ctr"/>
        <c:lblOffset val="100"/>
        <c:noMultiLvlLbl val="0"/>
      </c:catAx>
      <c:valAx>
        <c:axId val="80391317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03908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'US Composite Pricing'!$A$15:$A$45</cx:f>
        <cx:lvl ptCount="31">
          <cx:pt idx="0">2015 Q1</cx:pt>
          <cx:pt idx="1">2015 Q2</cx:pt>
          <cx:pt idx="2">2015 Q3</cx:pt>
          <cx:pt idx="3">2015 Q4</cx:pt>
          <cx:pt idx="4">2016 Q1</cx:pt>
          <cx:pt idx="5">2016 Q2</cx:pt>
          <cx:pt idx="6">2016 Q3</cx:pt>
          <cx:pt idx="7">2016 Q4</cx:pt>
          <cx:pt idx="8">2017 Q1</cx:pt>
          <cx:pt idx="9">2017 Q2</cx:pt>
          <cx:pt idx="10">2017 Q3</cx:pt>
          <cx:pt idx="11">2017 Q4</cx:pt>
          <cx:pt idx="12">2018 Q1</cx:pt>
          <cx:pt idx="13">2018 Q2</cx:pt>
          <cx:pt idx="14">2018 Q3</cx:pt>
          <cx:pt idx="15">2018 Q4</cx:pt>
          <cx:pt idx="16">2019 Q1</cx:pt>
          <cx:pt idx="17">2019 Q2</cx:pt>
          <cx:pt idx="18">2019 Q3</cx:pt>
          <cx:pt idx="19">2019 Q4</cx:pt>
          <cx:pt idx="20">2020 Q1</cx:pt>
          <cx:pt idx="21">2020 Q2</cx:pt>
          <cx:pt idx="22">2020 Q3</cx:pt>
          <cx:pt idx="23">2020 Q4</cx:pt>
          <cx:pt idx="24">2021 Q1</cx:pt>
          <cx:pt idx="25">2021 Q2</cx:pt>
          <cx:pt idx="26">2021 Q3</cx:pt>
          <cx:pt idx="27">2021 Q4</cx:pt>
          <cx:pt idx="28">2022 Q1</cx:pt>
          <cx:pt idx="29">2022 Q2</cx:pt>
          <cx:pt idx="30">2022 Q3</cx:pt>
        </cx:lvl>
      </cx:strDim>
      <cx:numDim type="val">
        <cx:f>'US Composite Pricing'!$B$15:$B$45</cx:f>
        <cx:lvl ptCount="31" formatCode="0%">
          <cx:pt idx="0">-0.02</cx:pt>
          <cx:pt idx="1">-0.021999999999999999</cx:pt>
          <cx:pt idx="2">-0.028000000000000001</cx:pt>
          <cx:pt idx="3">-0.035999999999999997</cx:pt>
          <cx:pt idx="4">-0.025999999999999999</cx:pt>
          <cx:pt idx="5">-0.039</cx:pt>
          <cx:pt idx="6">-0.031</cx:pt>
          <cx:pt idx="7">-0.029999999999999999</cx:pt>
          <cx:pt idx="8">-0.014999999999999999</cx:pt>
          <cx:pt idx="9">-0.025999999999999999</cx:pt>
          <cx:pt idx="10">-0.029000000000000001</cx:pt>
          <cx:pt idx="11">-0.0060000000000000001</cx:pt>
          <cx:pt idx="12">-0.0050000000000000001</cx:pt>
          <cx:pt idx="13">0</cx:pt>
          <cx:pt idx="14">-0.0040000000000000001</cx:pt>
          <cx:pt idx="15">0.0040000000000000001</cx:pt>
          <cx:pt idx="16">0.010999999999999999</cx:pt>
          <cx:pt idx="17">0.048000000000000001</cx:pt>
          <cx:pt idx="18">0.064000000000000001</cx:pt>
          <cx:pt idx="19">0.104</cx:pt>
          <cx:pt idx="20">0.14000000000000001</cx:pt>
          <cx:pt idx="21">0.17999999999999999</cx:pt>
          <cx:pt idx="22">0.17999999999999999</cx:pt>
          <cx:pt idx="23">0.17000000000000001</cx:pt>
          <cx:pt idx="24">0.14000000000000001</cx:pt>
          <cx:pt idx="25">0.12</cx:pt>
          <cx:pt idx="26">0.14000000000000001</cx:pt>
          <cx:pt idx="27">0.14000000000000001</cx:pt>
          <cx:pt idx="28">0.12</cx:pt>
          <cx:pt idx="29">0.10000000000000001</cx:pt>
          <cx:pt idx="30">0.050000000000000003</cx:pt>
        </cx:lvl>
      </cx:numDim>
    </cx:data>
  </cx:chartData>
  <cx:chart>
    <cx:plotArea>
      <cx:plotAreaRegion>
        <cx:series layoutId="waterfall" uniqueId="{0C07EB64-8170-4B05-B47C-6E2049F4691A}">
          <cx:dataLabels pos="outEnd">
            <cx:txPr>
              <a:bodyPr spcFirstLastPara="1" vertOverflow="ellipsis" horzOverflow="overflow" wrap="square" lIns="0" tIns="0" rIns="0" bIns="0" anchor="ctr" anchorCtr="1"/>
              <a:lstStyle/>
              <a:p>
                <a:pPr algn="ctr" rtl="0">
                  <a:defRPr b="1"/>
                </a:pPr>
                <a:endParaRPr lang="en-US" sz="900" b="1" i="0" u="none" strike="noStrike" baseline="0">
                  <a:solidFill>
                    <a:srgbClr val="000000">
                      <a:lumMod val="65000"/>
                      <a:lumOff val="35000"/>
                    </a:srgbClr>
                  </a:solidFill>
                  <a:latin typeface="Calibri" panose="020F0502020204030204"/>
                </a:endParaRPr>
              </a:p>
            </cx:txPr>
            <cx:visibility seriesName="0" categoryName="0" value="1"/>
          </cx:dataLabels>
          <cx:dataId val="0"/>
          <cx:layoutPr>
            <cx:subtotals/>
          </cx:layoutPr>
        </cx:series>
      </cx:plotAreaRegion>
      <cx:axis id="0">
        <cx:catScaling gapWidth="0.5"/>
        <cx:tickLabels/>
      </cx:axis>
      <cx:axis id="1">
        <cx:valScaling/>
        <cx:majorGridlines/>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'US Composite Pricing'!$J$15:$J$45</cx:f>
        <cx:lvl ptCount="31">
          <cx:pt idx="0">2015 Q1</cx:pt>
          <cx:pt idx="1">2015 Q2</cx:pt>
          <cx:pt idx="2">2015 Q3</cx:pt>
          <cx:pt idx="3">2015 Q4</cx:pt>
          <cx:pt idx="4">2016 Q1</cx:pt>
          <cx:pt idx="5">2016 Q2</cx:pt>
          <cx:pt idx="6">2016 Q3</cx:pt>
          <cx:pt idx="7">2016 Q4</cx:pt>
          <cx:pt idx="8">2017 Q1</cx:pt>
          <cx:pt idx="9">2017 Q2</cx:pt>
          <cx:pt idx="10">2017 Q3</cx:pt>
          <cx:pt idx="11">2017 Q4</cx:pt>
          <cx:pt idx="12">2018 Q1</cx:pt>
          <cx:pt idx="13">2018 Q2</cx:pt>
          <cx:pt idx="14">2018 Q3</cx:pt>
          <cx:pt idx="15">2018 Q4</cx:pt>
          <cx:pt idx="16">2019 Q1</cx:pt>
          <cx:pt idx="17">2019 Q2</cx:pt>
          <cx:pt idx="18">2019 Q3</cx:pt>
          <cx:pt idx="19">2019 Q4</cx:pt>
          <cx:pt idx="20">2020 Q1</cx:pt>
          <cx:pt idx="21">2020 Q2</cx:pt>
          <cx:pt idx="22">2020 Q3</cx:pt>
          <cx:pt idx="23">2020 Q4</cx:pt>
          <cx:pt idx="24">2021 Q1</cx:pt>
          <cx:pt idx="25">2021 Q2</cx:pt>
          <cx:pt idx="26">2021 Q3</cx:pt>
          <cx:pt idx="27">2021 Q4</cx:pt>
          <cx:pt idx="28">2022 Q1</cx:pt>
          <cx:pt idx="29">2022 Q2</cx:pt>
          <cx:pt idx="30">2022 Q3</cx:pt>
        </cx:lvl>
      </cx:strDim>
      <cx:numDim type="val">
        <cx:f>'US Composite Pricing'!$K$15:$K$45</cx:f>
        <cx:lvl ptCount="31" formatCode="0%">
          <cx:pt idx="0">-0.001</cx:pt>
          <cx:pt idx="1">-0.0070000000000000001</cx:pt>
          <cx:pt idx="2">0.0040000000000000001</cx:pt>
          <cx:pt idx="3">-0.010999999999999999</cx:pt>
          <cx:pt idx="4">-0.0080000000000000002</cx:pt>
          <cx:pt idx="5">-0.024</cx:pt>
          <cx:pt idx="6">-0.021999999999999999</cx:pt>
          <cx:pt idx="7">-0.025000000000000001</cx:pt>
          <cx:pt idx="8">-0.02</cx:pt>
          <cx:pt idx="9">-0.02</cx:pt>
          <cx:pt idx="10">-0.029999999999999999</cx:pt>
          <cx:pt idx="11">-0.02</cx:pt>
          <cx:pt idx="12">0</cx:pt>
          <cx:pt idx="13">0.01</cx:pt>
          <cx:pt idx="14">0.01</cx:pt>
          <cx:pt idx="15">0.02</cx:pt>
          <cx:pt idx="16">0.029999999999999999</cx:pt>
          <cx:pt idx="17">0.070000000000000007</cx:pt>
          <cx:pt idx="18">0.11</cx:pt>
          <cx:pt idx="19">0.14999999999999999</cx:pt>
          <cx:pt idx="20">0.23000000000000001</cx:pt>
          <cx:pt idx="21">0.29999999999999999</cx:pt>
          <cx:pt idx="22">0.28000000000000003</cx:pt>
          <cx:pt idx="23">0.28000000000000003</cx:pt>
          <cx:pt idx="24">0.25</cx:pt>
          <cx:pt idx="25">0.25</cx:pt>
          <cx:pt idx="26">0.27000000000000002</cx:pt>
          <cx:pt idx="27">0.34000000000000002</cx:pt>
          <cx:pt idx="28">0.28000000000000003</cx:pt>
          <cx:pt idx="29">0.20999999999999999</cx:pt>
          <cx:pt idx="30">-0.059999999999999998</cx:pt>
        </cx:lvl>
      </cx:numDim>
    </cx:data>
  </cx:chartData>
  <cx:chart>
    <cx:plotArea>
      <cx:plotAreaRegion>
        <cx:series layoutId="waterfall" uniqueId="{B8F1354C-E2F6-4384-880A-5095903BAC0F}">
          <cx:dataLabels pos="outEnd">
            <cx:txPr>
              <a:bodyPr spcFirstLastPara="1" vertOverflow="ellipsis" horzOverflow="overflow" wrap="square" lIns="0" tIns="0" rIns="0" bIns="0" anchor="ctr" anchorCtr="1"/>
              <a:lstStyle/>
              <a:p>
                <a:pPr algn="ctr" rtl="0">
                  <a:defRPr b="1"/>
                </a:pPr>
                <a:endParaRPr lang="en-US" sz="900" b="1" i="0" u="none" strike="noStrike" baseline="0">
                  <a:solidFill>
                    <a:srgbClr val="000000">
                      <a:lumMod val="65000"/>
                      <a:lumOff val="35000"/>
                    </a:srgbClr>
                  </a:solidFill>
                  <a:latin typeface="Calibri" panose="020F0502020204030204"/>
                </a:endParaRPr>
              </a:p>
            </cx:txPr>
            <cx:visibility seriesName="0" categoryName="0" value="1"/>
          </cx:dataLabels>
          <cx:dataId val="0"/>
          <cx:layoutPr>
            <cx:subtotals/>
          </cx:layoutPr>
        </cx:series>
      </cx:plotAreaRegion>
      <cx:axis id="0">
        <cx:catScaling gapWidth="0.5"/>
        <cx:tickLabels/>
      </cx:axis>
      <cx:axis id="1">
        <cx:valScaling/>
        <cx:majorGridlines/>
        <cx:tickLabels/>
      </cx:axis>
    </cx:plotArea>
  </cx:chart>
</cx: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ederalregister.gov/public-inspection/2022-19551/request-for-information-cyber-incident-reporting-for-critical-infrastructure-act"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9138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9418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4554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540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2224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US" sz="1200" baseline="30000" dirty="0">
                <a:solidFill>
                  <a:schemeClr val="tx2"/>
                </a:solidFill>
              </a:rPr>
              <a:t>1</a:t>
            </a:r>
            <a:r>
              <a:rPr lang="en-US" sz="1200" dirty="0">
                <a:solidFill>
                  <a:schemeClr val="accent1"/>
                </a:solidFill>
              </a:rPr>
              <a:t> The Cyber Incident Reporting for Critical Infrastructure Act (the “Act”) specifies that rulemaking must include a “clear description of the types of substantial cyber incidents that constitute covered cyber incidents.” What constitutes “substantial” cyber incidents will be defined in subsequent rulemaking, but must include incidents that:</a:t>
            </a:r>
          </a:p>
          <a:p>
            <a:pPr marL="118872" indent="-118872">
              <a:buFont typeface="+mj-lt"/>
              <a:buAutoNum type="romanLcPeriod"/>
            </a:pPr>
            <a:r>
              <a:rPr lang="en-US" sz="1200" dirty="0">
                <a:solidFill>
                  <a:schemeClr val="accent1"/>
                </a:solidFill>
              </a:rPr>
              <a:t>leads to substantial loss of confidentiality, integrity, or availability of such information system or network, or a serious impact on the safety and resiliency of operational systems and processes; </a:t>
            </a:r>
          </a:p>
          <a:p>
            <a:pPr marL="118872" indent="-118872">
              <a:buFont typeface="+mj-lt"/>
              <a:buAutoNum type="romanLcPeriod"/>
            </a:pPr>
            <a:r>
              <a:rPr lang="en-US" sz="1200" dirty="0">
                <a:solidFill>
                  <a:schemeClr val="accent1"/>
                </a:solidFill>
              </a:rPr>
              <a:t>involves a disruption of business or industrial operations, including due to a denial of service attack, ransomware attack, or exploitation of a zero day vulnerability, against an information system or network or an operational technology system or process; or</a:t>
            </a:r>
          </a:p>
          <a:p>
            <a:pPr marL="118872" indent="-118872">
              <a:buFont typeface="+mj-lt"/>
              <a:buAutoNum type="romanLcPeriod"/>
            </a:pPr>
            <a:r>
              <a:rPr lang="en-US" sz="1200" dirty="0">
                <a:solidFill>
                  <a:schemeClr val="accent1"/>
                </a:solidFill>
              </a:rPr>
              <a:t>unauthorized access or disruption of business or industrial operations due to loss of service facilitated through, or caused by, a compromise of a cloud service provider, managed service provider, or other third-party data hosting provider or by a supply chain compromise.</a:t>
            </a:r>
          </a:p>
          <a:p>
            <a:br>
              <a:rPr lang="en-US" dirty="0"/>
            </a:br>
            <a:endParaRPr lang="en-US"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1715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30000" dirty="0">
                <a:solidFill>
                  <a:schemeClr val="tx2"/>
                </a:solidFill>
              </a:rPr>
              <a:t>2</a:t>
            </a:r>
            <a:r>
              <a:rPr lang="en-US" sz="800" dirty="0">
                <a:solidFill>
                  <a:schemeClr val="accent1"/>
                </a:solidFill>
              </a:rPr>
              <a:t> The Act the act provides guidance that a “‘significant cyber incident’ means a cyber incident, or a group of related cyber incidents … likely to result in demonstrable harm to the national security interests, foreign relations, or economy of the United States or to the public confidence, civil liberties, or public health and safety of the people of the United States.” However, it is unclear if the term “significant” is intended to be used interchangeably with “substantial” for purposes of determining whether a covered cyber incident has occurred for notification purposes.</a:t>
            </a:r>
          </a:p>
          <a:p>
            <a:endParaRPr lang="en-US" dirty="0"/>
          </a:p>
          <a:p>
            <a:r>
              <a:rPr lang="en-US" dirty="0"/>
              <a:t>RFI</a:t>
            </a:r>
            <a:r>
              <a:rPr lang="en-US" baseline="0" dirty="0"/>
              <a:t>: </a:t>
            </a:r>
          </a:p>
          <a:p>
            <a:endParaRPr lang="en-US" baseline="0" dirty="0"/>
          </a:p>
          <a:p>
            <a:r>
              <a:rPr lang="en-US" sz="1200" b="0" i="0" u="none" strike="noStrike" kern="1200" cap="none" dirty="0">
                <a:solidFill>
                  <a:schemeClr val="tx1"/>
                </a:solidFill>
                <a:effectLst/>
                <a:latin typeface="Calibri"/>
                <a:ea typeface="Calibri"/>
                <a:cs typeface="Calibri"/>
                <a:sym typeface="Calibri"/>
              </a:rPr>
              <a:t>The Cybersecurity and Infrastructure Security Agency (CISA) </a:t>
            </a:r>
            <a:r>
              <a:rPr lang="en-US" sz="1200" b="0" i="0" u="sng" strike="noStrike" kern="1200" cap="none" dirty="0">
                <a:solidFill>
                  <a:schemeClr val="tx1"/>
                </a:solidFill>
                <a:effectLst/>
                <a:latin typeface="Calibri"/>
                <a:ea typeface="Calibri"/>
                <a:cs typeface="Calibri"/>
                <a:sym typeface="Calibri"/>
                <a:hlinkClick r:id="rId3"/>
              </a:rPr>
              <a:t>announced their plans to issue a Request for Information (RFI)</a:t>
            </a:r>
            <a:r>
              <a:rPr lang="en-US" sz="1200" b="0" i="0" u="none" strike="noStrike" kern="1200" cap="none" dirty="0">
                <a:solidFill>
                  <a:schemeClr val="tx1"/>
                </a:solidFill>
                <a:effectLst/>
                <a:latin typeface="Calibri"/>
                <a:ea typeface="Calibri"/>
                <a:cs typeface="Calibri"/>
                <a:sym typeface="Calibri"/>
              </a:rPr>
              <a:t> soliciting public input on approaches to implementing the cyber incident reporting requirements, pursuant to the Cyber Incident Reporting for Critical Infrastructure Act of 2022 (CIRCIA), which President Biden signed into law in March 2022. The RFI will publish in the Federal Register on Monday, September 12 and provide the public with 60 days to provide their written submissions. </a:t>
            </a:r>
          </a:p>
          <a:p>
            <a:r>
              <a:rPr lang="en-US" sz="1200" b="0" i="0" u="none" strike="noStrike" kern="1200" cap="none" dirty="0">
                <a:solidFill>
                  <a:schemeClr val="tx1"/>
                </a:solidFill>
                <a:effectLst/>
                <a:latin typeface="Calibri"/>
                <a:ea typeface="Calibri"/>
                <a:cs typeface="Calibri"/>
                <a:sym typeface="Calibri"/>
              </a:rPr>
              <a:t>CIRCIA requires CISA to develop and publish a Notice of Proposed Rulemaking (NPRM) for public comment and review, containing proposed regulations for cyber incident and ransom payment reporting. The RFI solicits input from the critical infrastructure community and other members of the public, and that input will inform the agency’s development of the proposed regulations.  </a:t>
            </a:r>
          </a:p>
          <a:p>
            <a:endParaRPr lang="en-US" dirty="0"/>
          </a:p>
          <a:p>
            <a:endParaRPr lang="en-US" dirty="0"/>
          </a:p>
          <a:p>
            <a:endParaRPr lang="en-US"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1452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0374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8026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US" sz="1000" dirty="0">
                <a:latin typeface="Arial" panose="020B0604020202020204" pitchFamily="34" charset="0"/>
                <a:cs typeface="Arial" panose="020B0604020202020204" pitchFamily="34" charset="0"/>
              </a:rPr>
              <a:t>Full Goals as provided on Governor Cuomo’s original PR Announcement:</a:t>
            </a:r>
          </a:p>
          <a:p>
            <a:pPr marL="635854" lvl="1" indent="-173415">
              <a:buFont typeface="Arial" panose="020B0604020202020204" pitchFamily="34" charset="0"/>
              <a:buChar char="•"/>
            </a:pPr>
            <a:r>
              <a:rPr lang="en-US" dirty="0"/>
              <a:t>“Controls relating to the governance framework for a robust cybersecurity program including requirements for a program that is adequately funded and staffed, overseen by qualified management, and reported on periodically to the most senior governing body of the organization;</a:t>
            </a:r>
          </a:p>
          <a:p>
            <a:pPr marL="635854" lvl="1" indent="-173415">
              <a:buFont typeface="Arial" panose="020B0604020202020204" pitchFamily="34" charset="0"/>
              <a:buChar char="•"/>
            </a:pPr>
            <a:r>
              <a:rPr lang="en-US" dirty="0"/>
              <a:t>Risk-based minimum standards for technology systems including access controls, data protection including encryption, and penetration testing;</a:t>
            </a:r>
          </a:p>
          <a:p>
            <a:pPr marL="635854" lvl="1" indent="-173415">
              <a:buFont typeface="Arial" panose="020B0604020202020204" pitchFamily="34" charset="0"/>
              <a:buChar char="•"/>
            </a:pPr>
            <a:r>
              <a:rPr lang="en-US" dirty="0"/>
              <a:t>Required minimum standards to help address any cyber breaches including an incident response plan, preservation of data to respond to such breaches, and notice to DFS of material events; and</a:t>
            </a:r>
          </a:p>
          <a:p>
            <a:pPr marL="635854" lvl="1" indent="-173415">
              <a:buFont typeface="Arial" panose="020B0604020202020204" pitchFamily="34" charset="0"/>
              <a:buChar char="•"/>
            </a:pPr>
            <a:r>
              <a:rPr lang="en-US" dirty="0"/>
              <a:t>Accountability by requiring identification and documentation of material deficiencies, remediation plans and annual certifications of regulatory compliance to DFS.”</a:t>
            </a:r>
          </a:p>
          <a:p>
            <a:endParaRPr lang="en-US" dirty="0"/>
          </a:p>
          <a:p>
            <a:r>
              <a:rPr lang="en-US" u="sng" dirty="0"/>
              <a:t>Goals as provided by DFS PowerPoint</a:t>
            </a:r>
            <a:r>
              <a:rPr lang="en-US" dirty="0"/>
              <a:t>: The goal of the regulation is to prevent cyber-attacks. Two main principles: </a:t>
            </a:r>
          </a:p>
          <a:p>
            <a:pPr marL="635854" lvl="1" indent="-173415">
              <a:buFont typeface="Arial" panose="020B0604020202020204" pitchFamily="34" charset="0"/>
              <a:buChar char="•"/>
            </a:pPr>
            <a:r>
              <a:rPr lang="en-US" dirty="0"/>
              <a:t>Provide minimum standards to prevent cybersecurity threats</a:t>
            </a:r>
          </a:p>
          <a:p>
            <a:pPr marL="635854" lvl="1" indent="-173415">
              <a:buFont typeface="Arial" panose="020B0604020202020204" pitchFamily="34" charset="0"/>
              <a:buChar char="•"/>
            </a:pPr>
            <a:r>
              <a:rPr lang="en-US" dirty="0"/>
              <a:t>Strong governance of Covered Entities in the area of cybersecurity in the ordinary</a:t>
            </a:r>
            <a:r>
              <a:rPr lang="en-US" baseline="0" dirty="0"/>
              <a:t> course of business</a:t>
            </a:r>
          </a:p>
          <a:p>
            <a:pPr marL="635854" lvl="1" indent="-173415">
              <a:buFont typeface="Arial" panose="020B0604020202020204" pitchFamily="34" charset="0"/>
              <a:buChar char="•"/>
            </a:pPr>
            <a:endParaRPr lang="en-US" baseline="0" dirty="0"/>
          </a:p>
          <a:p>
            <a:r>
              <a:rPr lang="en-US" sz="1200" b="0" i="0" u="sng" strike="noStrike" kern="1200" cap="none" dirty="0">
                <a:solidFill>
                  <a:schemeClr val="tx1"/>
                </a:solidFill>
                <a:effectLst/>
                <a:latin typeface="Calibri"/>
                <a:ea typeface="Calibri"/>
                <a:cs typeface="Calibri"/>
                <a:sym typeface="Calibri"/>
              </a:rPr>
              <a:t>The regulation provides an exemption for organizations with:</a:t>
            </a:r>
          </a:p>
          <a:p>
            <a:pPr marL="171450" indent="-171450">
              <a:buFont typeface="Arial" panose="020B0604020202020204" pitchFamily="34" charset="0"/>
              <a:buChar char="•"/>
            </a:pPr>
            <a:r>
              <a:rPr lang="en-US" sz="1200" b="0" i="0" u="none" strike="noStrike" kern="1200" cap="none" dirty="0">
                <a:solidFill>
                  <a:schemeClr val="tx1"/>
                </a:solidFill>
                <a:effectLst/>
                <a:latin typeface="Calibri"/>
                <a:ea typeface="Calibri"/>
                <a:cs typeface="Calibri"/>
                <a:sym typeface="Calibri"/>
              </a:rPr>
              <a:t>Fewer than 10 employees</a:t>
            </a:r>
          </a:p>
          <a:p>
            <a:pPr marL="171450" indent="-171450">
              <a:buFont typeface="Arial" panose="020B0604020202020204" pitchFamily="34" charset="0"/>
              <a:buChar char="•"/>
            </a:pPr>
            <a:r>
              <a:rPr lang="en-US" sz="1200" b="0" i="0" u="none" strike="noStrike" kern="1200" cap="none" dirty="0">
                <a:solidFill>
                  <a:schemeClr val="tx1"/>
                </a:solidFill>
                <a:effectLst/>
                <a:latin typeface="Calibri"/>
                <a:ea typeface="Calibri"/>
                <a:cs typeface="Calibri"/>
                <a:sym typeface="Calibri"/>
              </a:rPr>
              <a:t>Less than $5 million in gross annual revenue for three years, or</a:t>
            </a:r>
          </a:p>
          <a:p>
            <a:pPr marL="171450" indent="-171450">
              <a:buFont typeface="Arial" panose="020B0604020202020204" pitchFamily="34" charset="0"/>
              <a:buChar char="•"/>
            </a:pPr>
            <a:r>
              <a:rPr lang="en-US" sz="1200" b="0" i="0" u="none" strike="noStrike" kern="1200" cap="none" dirty="0">
                <a:solidFill>
                  <a:schemeClr val="tx1"/>
                </a:solidFill>
                <a:effectLst/>
                <a:latin typeface="Calibri"/>
                <a:ea typeface="Calibri"/>
                <a:cs typeface="Calibri"/>
                <a:sym typeface="Calibri"/>
              </a:rPr>
              <a:t>Less than $10 million in year-end total assets</a:t>
            </a:r>
          </a:p>
          <a:p>
            <a:pPr marL="635854" lvl="1" indent="-173415">
              <a:buFont typeface="Arial" panose="020B0604020202020204" pitchFamily="34" charset="0"/>
              <a:buChar char="•"/>
            </a:pPr>
            <a:endParaRPr lang="en-US" baseline="0"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6140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 name="Google Shape;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4757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New “Class A” Company classification includes covered entities with: (1)</a:t>
            </a:r>
            <a:r>
              <a:rPr lang="en-US" baseline="0" dirty="0"/>
              <a:t> </a:t>
            </a:r>
            <a:r>
              <a:rPr lang="en-US" dirty="0"/>
              <a:t>Over 2,000 employees; or </a:t>
            </a:r>
          </a:p>
          <a:p>
            <a:pPr marL="0" lvl="0" indent="0" algn="l" rtl="0">
              <a:spcBef>
                <a:spcPts val="0"/>
              </a:spcBef>
              <a:spcAft>
                <a:spcPts val="0"/>
              </a:spcAft>
              <a:buNone/>
            </a:pPr>
            <a:r>
              <a:rPr lang="en-US" dirty="0"/>
              <a:t>(2) Over $1 billion in gross annual revenues averaged over the last three years from all business operations of the Company and its affiliates.</a:t>
            </a:r>
          </a:p>
          <a:p>
            <a:pPr marL="0" lvl="0" indent="0" algn="l" rtl="0">
              <a:spcBef>
                <a:spcPts val="0"/>
              </a:spcBef>
              <a:spcAft>
                <a:spcPts val="0"/>
              </a:spcAft>
              <a:buNone/>
            </a:pPr>
            <a:r>
              <a:rPr lang="en-US" dirty="0"/>
              <a:t>Class A companies will be subject to several additional cybersecurity obligations, including, but not limited to:</a:t>
            </a:r>
          </a:p>
          <a:p>
            <a:pPr marL="0" lvl="0" indent="0" algn="l" rtl="0">
              <a:spcBef>
                <a:spcPts val="0"/>
              </a:spcBef>
              <a:spcAft>
                <a:spcPts val="0"/>
              </a:spcAft>
              <a:buNone/>
            </a:pPr>
            <a:r>
              <a:rPr lang="en-US" dirty="0"/>
              <a:t>Audits. An independent audit of the company’s cybersecurity program must be conducted at least annually.</a:t>
            </a:r>
          </a:p>
          <a:p>
            <a:pPr marL="0" lvl="0" indent="0" algn="l" rtl="0">
              <a:spcBef>
                <a:spcPts val="0"/>
              </a:spcBef>
              <a:spcAft>
                <a:spcPts val="0"/>
              </a:spcAft>
              <a:buNone/>
            </a:pPr>
            <a:r>
              <a:rPr lang="en-US" dirty="0"/>
              <a:t>Vulnerability assessments. Systematic scans or reviews of information systems must be conducted at least weekly, and any material gaps found during testing must be documented and reported to the board and senior management.</a:t>
            </a:r>
          </a:p>
          <a:p>
            <a:pPr marL="0" lvl="0" indent="0" algn="l" rtl="0">
              <a:spcBef>
                <a:spcPts val="0"/>
              </a:spcBef>
              <a:spcAft>
                <a:spcPts val="0"/>
              </a:spcAft>
              <a:buNone/>
            </a:pPr>
            <a:r>
              <a:rPr lang="en-US" dirty="0"/>
              <a:t>Password controls. A password vaulting solution must be implemented for privileged accounts, along with an automated method of blocking commonly used passwords.</a:t>
            </a:r>
          </a:p>
          <a:p>
            <a:pPr marL="0" lvl="0" indent="0" algn="l" rtl="0">
              <a:spcBef>
                <a:spcPts val="0"/>
              </a:spcBef>
              <a:spcAft>
                <a:spcPts val="0"/>
              </a:spcAft>
              <a:buNone/>
            </a:pPr>
            <a:r>
              <a:rPr lang="en-US" dirty="0"/>
              <a:t>Monitoring. An endpoint detection and response solution must be implemented to monitor anomalous activity, including lateral movement, as well as centralized logging and security event alerting.</a:t>
            </a:r>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5486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333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Can possible</a:t>
            </a:r>
            <a:r>
              <a:rPr lang="en-US" baseline="0" dirty="0"/>
              <a:t> provide the NYDFS Carnival Cruise fine (</a:t>
            </a:r>
            <a:r>
              <a:rPr lang="en-US" i="1" baseline="0" dirty="0"/>
              <a:t>See</a:t>
            </a:r>
            <a:r>
              <a:rPr lang="en-US" baseline="0" dirty="0"/>
              <a:t> notes in slide 28) as an example here. </a:t>
            </a:r>
            <a:endParaRPr lang="en-US"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3156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US" dirty="0"/>
              <a:t>My points here are that for security professionals,</a:t>
            </a:r>
            <a:r>
              <a:rPr lang="en-US" baseline="0" dirty="0"/>
              <a:t> case law is useful to see what others did wrong and what the government/judiciary thinks should have been done instead, or what factors/actions are important when considering culpability and liability.</a:t>
            </a:r>
          </a:p>
          <a:p>
            <a:endParaRPr lang="en-US" baseline="0" dirty="0"/>
          </a:p>
          <a:p>
            <a:r>
              <a:rPr lang="en-US" baseline="0" dirty="0"/>
              <a:t>The high dollar values at issue in settlements (both historic and recent) and potential penalties are a persuasive tool that the security professional can use to convince non-security professionals, executives, and decision-makers to take cybersecurity measures seriously.  For instance, it is ultimately a better business decision (and cheaper!) to invest in cybersecurity training for employees, the development of a comprehensive incident response plan, and even running through a table top exercise than to pay a large fine, fund a massive class action settlement, and the legal fees that will be incurred to defend against such lawsuits.  Moreover, many of the settlements with the government require the implementation of a security program (or a more robust one!) and </a:t>
            </a:r>
            <a:r>
              <a:rPr kumimoji="0" lang="en-US" sz="1400" b="0" i="0" u="none" strike="noStrike" kern="1200" cap="none" spc="0" normalizeH="0" baseline="0" noProof="0" dirty="0">
                <a:ln>
                  <a:noFill/>
                </a:ln>
                <a:solidFill>
                  <a:srgbClr val="000000"/>
                </a:solidFill>
                <a:effectLst/>
                <a:uLnTx/>
                <a:uFillTx/>
                <a:latin typeface="Arial" panose="020B0604020202020204"/>
                <a:ea typeface="Calibri"/>
                <a:cs typeface="Calibri"/>
                <a:sym typeface="Calibri"/>
              </a:rPr>
              <a:t>post-settlement information security assessments which require the company to submit to evaluations of its implementation of the agreed upon information security program.  In other words, the costs and headaches associated with a incident don’t end immediately after a fine is paid or a monetary settlement is reached.  </a:t>
            </a:r>
          </a:p>
          <a:p>
            <a:r>
              <a:rPr kumimoji="0" lang="en-US" sz="1400" b="0" i="0" u="none" strike="noStrike" kern="1200" cap="none" spc="0" normalizeH="0" baseline="0" noProof="0" dirty="0">
                <a:ln>
                  <a:noFill/>
                </a:ln>
                <a:solidFill>
                  <a:srgbClr val="000000"/>
                </a:solidFill>
                <a:effectLst/>
                <a:uLnTx/>
                <a:uFillTx/>
                <a:latin typeface="Arial" panose="020B0604020202020204"/>
                <a:ea typeface="Calibri"/>
                <a:cs typeface="Calibri"/>
                <a:sym typeface="Calibri"/>
              </a:rPr>
              <a:t>	“PROFITABILITY OVER PRIVACY”</a:t>
            </a:r>
            <a:endParaRPr lang="en-US"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2486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227013" marR="0" lvl="0" indent="-227013" algn="l" defTabSz="914400" rtl="0" eaLnBrk="1" fontAlgn="auto" latinLnBrk="0" hangingPunct="1">
              <a:lnSpc>
                <a:spcPct val="100000"/>
              </a:lnSpc>
              <a:spcBef>
                <a:spcPts val="0"/>
              </a:spcBef>
              <a:spcAft>
                <a:spcPts val="600"/>
              </a:spcAft>
              <a:buClr>
                <a:srgbClr val="0066BA"/>
              </a:buClr>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Arial" panose="020B0604020202020204"/>
                <a:ea typeface="Calibri"/>
                <a:cs typeface="Calibri"/>
                <a:sym typeface="Calibri"/>
              </a:rPr>
              <a:t>ParkMobile</a:t>
            </a:r>
            <a:r>
              <a:rPr kumimoji="0" lang="en-US" sz="1200" b="0" i="0" u="none" strike="noStrike" kern="1200" cap="none" spc="0" normalizeH="0" baseline="0" noProof="0" dirty="0">
                <a:ln>
                  <a:noFill/>
                </a:ln>
                <a:solidFill>
                  <a:srgbClr val="000000"/>
                </a:solidFill>
                <a:effectLst/>
                <a:uLnTx/>
                <a:uFillTx/>
                <a:latin typeface="Arial" panose="020B0604020202020204"/>
                <a:ea typeface="Calibri"/>
                <a:cs typeface="Calibri"/>
                <a:sym typeface="Calibri"/>
              </a:rPr>
              <a:t> argued that the negligence claim should be dismissed because the company did not have a duty to protect consumer data under Georgia law, and no personal information was affected.  </a:t>
            </a:r>
            <a:r>
              <a:rPr kumimoji="0" lang="en-US" sz="1200" b="0" i="0" u="none" strike="noStrike" kern="1200" cap="none" spc="0" normalizeH="0" baseline="0" noProof="0" dirty="0" err="1">
                <a:ln>
                  <a:noFill/>
                </a:ln>
                <a:solidFill>
                  <a:srgbClr val="000000"/>
                </a:solidFill>
                <a:effectLst/>
                <a:uLnTx/>
                <a:uFillTx/>
                <a:latin typeface="Arial" panose="020B0604020202020204"/>
                <a:ea typeface="Calibri"/>
                <a:cs typeface="Calibri"/>
                <a:sym typeface="Calibri"/>
              </a:rPr>
              <a:t>ParkMobile</a:t>
            </a:r>
            <a:r>
              <a:rPr kumimoji="0" lang="en-US" sz="1200" b="0" i="0" u="none" strike="noStrike" kern="1200" cap="none" spc="0" normalizeH="0" baseline="0" noProof="0" dirty="0">
                <a:ln>
                  <a:noFill/>
                </a:ln>
                <a:solidFill>
                  <a:srgbClr val="000000"/>
                </a:solidFill>
                <a:effectLst/>
                <a:uLnTx/>
                <a:uFillTx/>
                <a:latin typeface="Arial" panose="020B0604020202020204"/>
                <a:ea typeface="Calibri"/>
                <a:cs typeface="Calibri"/>
                <a:sym typeface="Calibri"/>
              </a:rPr>
              <a:t> also argued that plaintiffs failed to adequately plead whether the stolen data contained the type of information covered under the CCPA and therefore, their purported claims under the CCPA were subject to dismissal.</a:t>
            </a:r>
          </a:p>
          <a:p>
            <a:pPr marL="227013" marR="0" lvl="0" indent="-227013" algn="l" defTabSz="914400" rtl="0" eaLnBrk="1" fontAlgn="auto" latinLnBrk="0" hangingPunct="1">
              <a:lnSpc>
                <a:spcPct val="100000"/>
              </a:lnSpc>
              <a:spcBef>
                <a:spcPts val="0"/>
              </a:spcBef>
              <a:spcAft>
                <a:spcPts val="600"/>
              </a:spcAft>
              <a:buClr>
                <a:srgbClr val="0066BA"/>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Calibri"/>
                <a:cs typeface="Calibri"/>
                <a:sym typeface="Calibri"/>
              </a:rPr>
              <a:t>The Court dismissed the CCPA claim, but shortly after the ruling, plaintiffs filed a motion for reconsideration as to that issue as well as a Second Amended Consolidated Class Action Complaint.</a:t>
            </a:r>
          </a:p>
          <a:p>
            <a:pPr marL="227013" marR="0" lvl="0" indent="-227013" algn="l" defTabSz="914400" rtl="0" eaLnBrk="1" fontAlgn="auto" latinLnBrk="0" hangingPunct="1">
              <a:lnSpc>
                <a:spcPct val="100000"/>
              </a:lnSpc>
              <a:spcBef>
                <a:spcPts val="0"/>
              </a:spcBef>
              <a:spcAft>
                <a:spcPts val="600"/>
              </a:spcAft>
              <a:buClr>
                <a:srgbClr val="0066BA"/>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Calibri"/>
                <a:cs typeface="Calibri"/>
                <a:sym typeface="Calibri"/>
              </a:rPr>
              <a:t>The motion for reconsideration pushes back that the prior iteration of the Complaint adequately described and pled that the information stolen fell within the protections of the CCPA.</a:t>
            </a:r>
          </a:p>
          <a:p>
            <a:pPr marL="227013" marR="0" lvl="0" indent="-227013" algn="l" defTabSz="914400" rtl="0" eaLnBrk="1" fontAlgn="auto" latinLnBrk="0" hangingPunct="1">
              <a:lnSpc>
                <a:spcPct val="100000"/>
              </a:lnSpc>
              <a:spcBef>
                <a:spcPts val="0"/>
              </a:spcBef>
              <a:spcAft>
                <a:spcPts val="600"/>
              </a:spcAft>
              <a:buClr>
                <a:srgbClr val="0066BA"/>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Calibri"/>
                <a:cs typeface="Calibri"/>
                <a:sym typeface="Calibri"/>
              </a:rPr>
              <a:t>The SACCAC now lists several types of CCPA covered data that was allegedly stolen in the breach and the CCPA claim for a sub-class for CA residents seeking actual damages from $100 - $750 per consumer per incident and an injunction requiring </a:t>
            </a:r>
            <a:r>
              <a:rPr kumimoji="0" lang="en-US" sz="1200" b="0" i="0" u="none" strike="noStrike" kern="1200" cap="none" spc="0" normalizeH="0" baseline="0" noProof="0" dirty="0" err="1">
                <a:ln>
                  <a:noFill/>
                </a:ln>
                <a:solidFill>
                  <a:srgbClr val="000000"/>
                </a:solidFill>
                <a:effectLst/>
                <a:uLnTx/>
                <a:uFillTx/>
                <a:latin typeface="Arial" panose="020B0604020202020204"/>
                <a:ea typeface="Calibri"/>
                <a:cs typeface="Calibri"/>
                <a:sym typeface="Calibri"/>
              </a:rPr>
              <a:t>ParkMobile</a:t>
            </a:r>
            <a:r>
              <a:rPr kumimoji="0" lang="en-US" sz="1200" b="0" i="0" u="none" strike="noStrike" kern="1200" cap="none" spc="0" normalizeH="0" baseline="0" noProof="0" dirty="0">
                <a:ln>
                  <a:noFill/>
                </a:ln>
                <a:solidFill>
                  <a:srgbClr val="000000"/>
                </a:solidFill>
                <a:effectLst/>
                <a:uLnTx/>
                <a:uFillTx/>
                <a:latin typeface="Arial" panose="020B0604020202020204"/>
                <a:ea typeface="Calibri"/>
                <a:cs typeface="Calibri"/>
                <a:sym typeface="Calibri"/>
              </a:rPr>
              <a:t> to put in place reasonable data security measures and practices to prevent future breaches.</a:t>
            </a:r>
          </a:p>
          <a:p>
            <a:pPr marL="227013" marR="0" lvl="0" indent="-227013" algn="l" defTabSz="914400" rtl="0" eaLnBrk="1" fontAlgn="auto" latinLnBrk="0" hangingPunct="1">
              <a:lnSpc>
                <a:spcPct val="100000"/>
              </a:lnSpc>
              <a:spcBef>
                <a:spcPts val="0"/>
              </a:spcBef>
              <a:spcAft>
                <a:spcPts val="600"/>
              </a:spcAft>
              <a:buClr>
                <a:srgbClr val="0066BA"/>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Calibri"/>
                <a:cs typeface="Calibri"/>
                <a:sym typeface="Calibri"/>
              </a:rPr>
              <a:t>There are also other proposed class actions pending in GA and CA against </a:t>
            </a:r>
            <a:r>
              <a:rPr kumimoji="0" lang="en-US" sz="1200" b="0" i="0" u="none" strike="noStrike" kern="1200" cap="none" spc="0" normalizeH="0" baseline="0" noProof="0" dirty="0" err="1">
                <a:ln>
                  <a:noFill/>
                </a:ln>
                <a:solidFill>
                  <a:srgbClr val="000000"/>
                </a:solidFill>
                <a:effectLst/>
                <a:uLnTx/>
                <a:uFillTx/>
                <a:latin typeface="Arial" panose="020B0604020202020204"/>
                <a:ea typeface="Calibri"/>
                <a:cs typeface="Calibri"/>
                <a:sym typeface="Calibri"/>
              </a:rPr>
              <a:t>ParkMobile</a:t>
            </a:r>
            <a:r>
              <a:rPr kumimoji="0" lang="en-US" sz="1200" b="0" i="0" u="none" strike="noStrike" kern="1200" cap="none" spc="0" normalizeH="0" baseline="0" noProof="0" dirty="0">
                <a:ln>
                  <a:noFill/>
                </a:ln>
                <a:solidFill>
                  <a:srgbClr val="000000"/>
                </a:solidFill>
                <a:effectLst/>
                <a:uLnTx/>
                <a:uFillTx/>
                <a:latin typeface="Arial" panose="020B0604020202020204"/>
                <a:ea typeface="Calibri"/>
                <a:cs typeface="Calibri"/>
                <a:sym typeface="Calibri"/>
              </a:rPr>
              <a:t> stemming from the breach incident.  </a:t>
            </a:r>
          </a:p>
          <a:p>
            <a:pPr marL="227013" marR="0" lvl="0" indent="-227013" algn="l" defTabSz="914400" rtl="0" eaLnBrk="1" fontAlgn="auto" latinLnBrk="0" hangingPunct="1">
              <a:lnSpc>
                <a:spcPct val="100000"/>
              </a:lnSpc>
              <a:spcBef>
                <a:spcPts val="0"/>
              </a:spcBef>
              <a:spcAft>
                <a:spcPts val="600"/>
              </a:spcAft>
              <a:buClr>
                <a:srgbClr val="0066BA"/>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Calibri"/>
                <a:cs typeface="Calibri"/>
                <a:sym typeface="Calibri"/>
              </a:rPr>
              <a:t>One important thing to note is that the plaintiffs complain that </a:t>
            </a:r>
            <a:r>
              <a:rPr kumimoji="0" lang="en-US" sz="1200" b="0" i="0" u="none" strike="noStrike" kern="1200" cap="none" spc="0" normalizeH="0" baseline="0" noProof="0" dirty="0" err="1">
                <a:ln>
                  <a:noFill/>
                </a:ln>
                <a:solidFill>
                  <a:srgbClr val="000000"/>
                </a:solidFill>
                <a:effectLst/>
                <a:uLnTx/>
                <a:uFillTx/>
                <a:latin typeface="Arial" panose="020B0604020202020204"/>
                <a:ea typeface="Calibri"/>
                <a:cs typeface="Calibri"/>
                <a:sym typeface="Calibri"/>
              </a:rPr>
              <a:t>ParkMobile</a:t>
            </a:r>
            <a:r>
              <a:rPr kumimoji="0" lang="en-US" sz="1200" b="0" i="0" u="none" strike="noStrike" kern="1200" cap="none" spc="0" normalizeH="0" baseline="0" noProof="0" dirty="0">
                <a:ln>
                  <a:noFill/>
                </a:ln>
                <a:solidFill>
                  <a:srgbClr val="000000"/>
                </a:solidFill>
                <a:effectLst/>
                <a:uLnTx/>
                <a:uFillTx/>
                <a:latin typeface="Arial" panose="020B0604020202020204"/>
                <a:ea typeface="Calibri"/>
                <a:cs typeface="Calibri"/>
                <a:sym typeface="Calibri"/>
              </a:rPr>
              <a:t> attempted to downplay the breach and understated the potential damage its negligence caused to consumers by saying that only “basic” information was accessed (and later sold or made available on the dark web).  Plaintiffs assert that </a:t>
            </a:r>
            <a:r>
              <a:rPr kumimoji="0" lang="en-US" sz="1200" b="0" i="0" u="none" strike="noStrike" kern="1200" cap="none" spc="0" normalizeH="0" baseline="0" noProof="0" dirty="0" err="1">
                <a:ln>
                  <a:noFill/>
                </a:ln>
                <a:solidFill>
                  <a:srgbClr val="000000"/>
                </a:solidFill>
                <a:effectLst/>
                <a:uLnTx/>
                <a:uFillTx/>
                <a:latin typeface="Arial" panose="020B0604020202020204"/>
                <a:ea typeface="Calibri"/>
                <a:cs typeface="Calibri"/>
                <a:sym typeface="Calibri"/>
              </a:rPr>
              <a:t>ParkMobile</a:t>
            </a:r>
            <a:r>
              <a:rPr kumimoji="0" lang="en-US" sz="1200" b="0" i="0" u="none" strike="noStrike" kern="1200" cap="none" spc="0" normalizeH="0" baseline="0" noProof="0" dirty="0">
                <a:ln>
                  <a:noFill/>
                </a:ln>
                <a:solidFill>
                  <a:srgbClr val="000000"/>
                </a:solidFill>
                <a:effectLst/>
                <a:uLnTx/>
                <a:uFillTx/>
                <a:latin typeface="Arial" panose="020B0604020202020204"/>
                <a:ea typeface="Calibri"/>
                <a:cs typeface="Calibri"/>
                <a:sym typeface="Calibri"/>
              </a:rPr>
              <a:t> had inadequate data security measures that didn’t meet FTC standards.</a:t>
            </a:r>
          </a:p>
          <a:p>
            <a:pPr marL="227013" marR="0" lvl="0" indent="-227013" algn="l" defTabSz="914400" rtl="0" eaLnBrk="1" fontAlgn="auto" latinLnBrk="0" hangingPunct="1">
              <a:lnSpc>
                <a:spcPct val="100000"/>
              </a:lnSpc>
              <a:spcBef>
                <a:spcPts val="0"/>
              </a:spcBef>
              <a:spcAft>
                <a:spcPts val="600"/>
              </a:spcAft>
              <a:buClr>
                <a:srgbClr val="0066BA"/>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Calibri"/>
                <a:cs typeface="Calibri"/>
                <a:sym typeface="Calibri"/>
              </a:rPr>
              <a:t>These are all just ALLEGATIONS at this stage since discovery has not yet been conducted, but it serves as a warning that a large part of what the Court (and greater public) will be looking at is what actions did </a:t>
            </a:r>
            <a:r>
              <a:rPr kumimoji="0" lang="en-US" sz="1200" b="0" i="0" u="none" strike="noStrike" kern="1200" cap="none" spc="0" normalizeH="0" baseline="0" noProof="0" dirty="0" err="1">
                <a:ln>
                  <a:noFill/>
                </a:ln>
                <a:solidFill>
                  <a:srgbClr val="000000"/>
                </a:solidFill>
                <a:effectLst/>
                <a:uLnTx/>
                <a:uFillTx/>
                <a:latin typeface="Arial" panose="020B0604020202020204"/>
                <a:ea typeface="Calibri"/>
                <a:cs typeface="Calibri"/>
                <a:sym typeface="Calibri"/>
              </a:rPr>
              <a:t>ParkMobile</a:t>
            </a:r>
            <a:r>
              <a:rPr kumimoji="0" lang="en-US" sz="1200" b="0" i="0" u="none" strike="noStrike" kern="1200" cap="none" spc="0" normalizeH="0" baseline="0" noProof="0" dirty="0">
                <a:ln>
                  <a:noFill/>
                </a:ln>
                <a:solidFill>
                  <a:srgbClr val="000000"/>
                </a:solidFill>
                <a:effectLst/>
                <a:uLnTx/>
                <a:uFillTx/>
                <a:latin typeface="Arial" panose="020B0604020202020204"/>
                <a:ea typeface="Calibri"/>
                <a:cs typeface="Calibri"/>
                <a:sym typeface="Calibri"/>
              </a:rPr>
              <a:t> take prior to and after the breach and how quickly and accurately did they respond to try to protect customers’ data and remediate the issues.  </a:t>
            </a:r>
          </a:p>
          <a:p>
            <a:endParaRPr lang="en-US" dirty="0"/>
          </a:p>
          <a:p>
            <a:endParaRPr lang="en-US"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7429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342900" marR="0" lvl="0" indent="-342900" algn="l" defTabSz="914400" rtl="0" eaLnBrk="1" fontAlgn="auto" latinLnBrk="0" hangingPunct="1">
              <a:lnSpc>
                <a:spcPct val="100000"/>
              </a:lnSpc>
              <a:spcBef>
                <a:spcPts val="0"/>
              </a:spcBef>
              <a:spcAft>
                <a:spcPts val="1200"/>
              </a:spcAft>
              <a:buClr>
                <a:srgbClr val="0066BA"/>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Calibri"/>
                <a:cs typeface="Calibri"/>
                <a:sym typeface="Calibri"/>
              </a:rPr>
              <a:t>While there may not be a uniform “reasonable security” standard, recent data breach settlements can shed light on expectations and potential liabilities. </a:t>
            </a:r>
          </a:p>
          <a:p>
            <a:pPr marL="342900" marR="0" lvl="0" indent="-342900" algn="l" defTabSz="914400" rtl="0" eaLnBrk="1" fontAlgn="auto" latinLnBrk="0" hangingPunct="1">
              <a:lnSpc>
                <a:spcPct val="100000"/>
              </a:lnSpc>
              <a:spcBef>
                <a:spcPts val="0"/>
              </a:spcBef>
              <a:spcAft>
                <a:spcPts val="1200"/>
              </a:spcAft>
              <a:buClr>
                <a:srgbClr val="0066BA"/>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Calibri"/>
                <a:cs typeface="Calibri"/>
                <a:sym typeface="Calibri"/>
              </a:rPr>
              <a:t>Important to note that the post settlement security assessments are designed to look at whether a company’s security program is actually working  - and to look at how well it is working or where there are still areas of improvement.</a:t>
            </a:r>
          </a:p>
          <a:p>
            <a:endParaRPr lang="en-US" dirty="0"/>
          </a:p>
          <a:p>
            <a:endParaRPr lang="en-US" dirty="0"/>
          </a:p>
          <a:p>
            <a:endParaRPr lang="en-US"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4186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Another potential example to discuss is a recent, June 24, 2022, $5 Million fine imposed by NYDFS on Carnival Cruises related to four cybersecurity events between 2019 and 2021, including two ransomware events, and violations of the Cybersecurity Regulation (23 NYCRR Part 500)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	</a:t>
            </a:r>
            <a:r>
              <a:rPr kumimoji="0" lang="en-US" sz="1200" b="0" i="1" u="none" strike="noStrike" kern="1200" cap="none" spc="0" normalizeH="0" baseline="0" noProof="0" dirty="0">
                <a:ln>
                  <a:noFill/>
                </a:ln>
                <a:solidFill>
                  <a:prstClr val="black"/>
                </a:solidFill>
                <a:effectLst/>
                <a:uLnTx/>
                <a:uFillTx/>
                <a:latin typeface="Calibri"/>
                <a:ea typeface="Calibri"/>
                <a:cs typeface="Calibri"/>
                <a:sym typeface="Calibri"/>
              </a:rPr>
              <a:t>See</a:t>
            </a: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 https://www.huntonprivacyblog.com/2022/07/01/nydfs-imposes-fine-of-5-million-on-carnival-for-cybersecurity-breaches/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a:ea typeface="Calibri"/>
                <a:cs typeface="Calibri"/>
                <a:sym typeface="Calibri"/>
              </a:rPr>
              <a:t>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Specifically, between August 2020 and March 2021, Carnival reported three additional incidents, including two ransomware attacks and a phishing email where a threat actor deployed malware, accessed and encrypted certain internal information systems, and </a:t>
            </a:r>
            <a:r>
              <a:rPr kumimoji="0" lang="en-US" sz="1200" b="0" i="0" u="none" strike="noStrike" kern="1200" cap="none" spc="0" normalizeH="0" baseline="0" noProof="0" dirty="0" err="1">
                <a:ln>
                  <a:noFill/>
                </a:ln>
                <a:solidFill>
                  <a:prstClr val="black"/>
                </a:solidFill>
                <a:effectLst/>
                <a:uLnTx/>
                <a:uFillTx/>
                <a:latin typeface="Calibri"/>
                <a:ea typeface="Calibri"/>
                <a:cs typeface="Calibri"/>
                <a:sym typeface="Calibri"/>
              </a:rPr>
              <a:t>exfiltrated</a:t>
            </a: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 certain data files. These incidents led to the exposure of customers’ names, addresses, dates of birth and passport numbers, as well as employees’ names, addresses, phone numbers, Social Security numbers, private health information and credit card numbers.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Although Carnival had certified compliance with the Cybersecurity Regulation at the time of the incidents, NYDFS found that Carnival’s attestation of compliance was improper. In addition to the monetary penalty of $5 million, NYDFS also accepted Carnival’s surrender of its insurance producer license; thus, Carnival has ceased selling insurance in New York.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a:ea typeface="Calibri"/>
                <a:cs typeface="Calibri"/>
                <a:sym typeface="Calibri"/>
              </a:rPr>
              <a:t>BASIS FOR FINE: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In its consent order, the Department noted that the cybersecurity events had caused the exposure of a substantial amount of sensitive personal data belonging to Carnival’s customers, including those residing in New York. Since Carnival was licensed by the Department to sell insurance in NY State, it was treated as a covered entity under the Cybersecurity Regulation. NYDFS also found that Carnival had failed to implement basic protocols to prevent data breaches. The first cyber attack took place through a phishing email or password spray attack where unauthorized third parties gained access to 124 employee accounts and used that access to send a series of phishing emails. Although the first attack resulted in exposing certain data such as names, addresses and government identification information of consumers and employees, Carnival failed 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(1) report the incident to the NYDFS for 10 months,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(2) conduct adequate cybersecurity training for its personnel,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(3) implement multi-factor authentication within its internal email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a:p>
            <a:endParaRPr lang="en-US" dirty="0"/>
          </a:p>
          <a:p>
            <a:endParaRPr lang="en-US"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1375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US" sz="1200" b="0" i="0" u="none" strike="noStrike" baseline="0" dirty="0">
                <a:solidFill>
                  <a:srgbClr val="252525"/>
                </a:solidFill>
                <a:latin typeface="CNN Sans Display W04 Light"/>
              </a:rPr>
              <a:t>CNN reported the following on July 25, 2022:</a:t>
            </a:r>
          </a:p>
          <a:p>
            <a:r>
              <a:rPr lang="en-US" sz="1200" b="0" i="0" u="none" strike="noStrike" baseline="0" dirty="0">
                <a:solidFill>
                  <a:srgbClr val="252525"/>
                </a:solidFill>
                <a:latin typeface="CNN Sans Display W04 Light"/>
              </a:rPr>
              <a:t>During its initial disclosures surrounding the breach, T-Mobile had said it believed a hacker had stolen information on about 53 million current, former or prospective customers. The company began investigating the breach in August 2021 after Vice reported claims made on an underground online forum o</a:t>
            </a:r>
            <a:r>
              <a:rPr lang="en-US" sz="1200" b="0" i="0" u="none" strike="noStrike" baseline="0" dirty="0">
                <a:solidFill>
                  <a:srgbClr val="000000"/>
                </a:solidFill>
                <a:latin typeface="CNN Sans Display W04 Regular"/>
              </a:rPr>
              <a:t>ff</a:t>
            </a:r>
            <a:r>
              <a:rPr lang="en-US" sz="1200" b="0" i="0" u="none" strike="noStrike" baseline="0" dirty="0">
                <a:solidFill>
                  <a:srgbClr val="252525"/>
                </a:solidFill>
                <a:latin typeface="CNN Sans Display W04 Light"/>
              </a:rPr>
              <a:t>ering T-Mobile customer data for sale.</a:t>
            </a:r>
            <a:endParaRPr lang="en-US" sz="1050" b="0" i="0" u="none" strike="noStrike" baseline="0" dirty="0">
              <a:solidFill>
                <a:srgbClr val="252525"/>
              </a:solidFill>
              <a:latin typeface="Arial" panose="020B0604020202020204" pitchFamily="34" charset="0"/>
            </a:endParaRPr>
          </a:p>
          <a:p>
            <a:endParaRPr lang="en-US" sz="1050" b="0" i="0" u="none" strike="noStrike" baseline="0" dirty="0">
              <a:latin typeface="Arial" panose="020B0604020202020204" pitchFamily="34" charset="0"/>
            </a:endParaRPr>
          </a:p>
          <a:p>
            <a:r>
              <a:rPr lang="en-US" sz="1200" b="0" i="0" u="none" strike="noStrike" baseline="0" dirty="0">
                <a:solidFill>
                  <a:srgbClr val="252525"/>
                </a:solidFill>
                <a:latin typeface="CNN Sans Display W04 Light"/>
              </a:rPr>
              <a:t>If approved, T-Mobile's $350 million will go into a fund covering payments to class members, as well as legal and administrative fees.</a:t>
            </a:r>
          </a:p>
          <a:p>
            <a:r>
              <a:rPr lang="en-US" sz="1200" b="0" i="0" u="none" strike="noStrike" baseline="0" dirty="0">
                <a:solidFill>
                  <a:srgbClr val="252525"/>
                </a:solidFill>
                <a:latin typeface="CNN Sans Display W04 Light"/>
              </a:rPr>
              <a:t>	*Notably, </a:t>
            </a:r>
            <a:r>
              <a:rPr lang="en-US" b="0" i="0" dirty="0">
                <a:solidFill>
                  <a:srgbClr val="2A2C30"/>
                </a:solidFill>
                <a:effectLst/>
                <a:latin typeface="OpenSans"/>
              </a:rPr>
              <a:t>the proposed class action settlement estimates damages to consumers based on how much time they spent responding to the incident. As an alternative, consumers can seek fixed payments of $25 per person, or $100 for individuals in California, because</a:t>
            </a:r>
            <a:r>
              <a:rPr lang="en-US" b="0" i="0" baseline="0" dirty="0">
                <a:solidFill>
                  <a:srgbClr val="2A2C30"/>
                </a:solidFill>
                <a:effectLst/>
                <a:latin typeface="OpenSans"/>
              </a:rPr>
              <a:t> the CCPA provides that plaintiffs can recover statutory damages of $100 to $750 per incident, or actual damages, whichever is greater</a:t>
            </a:r>
            <a:r>
              <a:rPr lang="en-US" b="0" i="0" dirty="0">
                <a:solidFill>
                  <a:srgbClr val="2A2C30"/>
                </a:solidFill>
                <a:effectLst/>
                <a:latin typeface="OpenSans"/>
              </a:rPr>
              <a:t>.</a:t>
            </a:r>
            <a:endParaRPr lang="en-US" sz="1200" b="0" i="0" u="none" strike="noStrike" baseline="0" dirty="0">
              <a:solidFill>
                <a:srgbClr val="252525"/>
              </a:solidFill>
              <a:latin typeface="CNN Sans Display W04 Light"/>
            </a:endParaRPr>
          </a:p>
          <a:p>
            <a:endParaRPr lang="en-US" sz="1200" b="0" i="0" u="none" strike="noStrike" baseline="0" dirty="0">
              <a:solidFill>
                <a:srgbClr val="252525"/>
              </a:solidFill>
              <a:latin typeface="CNN Sans Display W04 Light"/>
            </a:endParaRPr>
          </a:p>
          <a:p>
            <a:r>
              <a:rPr lang="en-US" sz="1200" b="0" i="0" u="none" strike="noStrike" baseline="0" dirty="0">
                <a:solidFill>
                  <a:srgbClr val="252525"/>
                </a:solidFill>
                <a:latin typeface="CNN Sans Display W04 Light"/>
              </a:rPr>
              <a:t>As for the $150M to be spent on bolstering the company’s cybersecurity, T-Mobile created a "cybersecurity transformation o</a:t>
            </a:r>
            <a:r>
              <a:rPr lang="en-US" sz="1200" b="0" i="0" u="none" strike="noStrike" baseline="0" dirty="0">
                <a:solidFill>
                  <a:srgbClr val="000000"/>
                </a:solidFill>
                <a:latin typeface="CNN Sans Display W04 Regular"/>
              </a:rPr>
              <a:t>ffi</a:t>
            </a:r>
            <a:r>
              <a:rPr lang="en-US" sz="1200" b="0" i="0" u="none" strike="noStrike" baseline="0" dirty="0">
                <a:solidFill>
                  <a:srgbClr val="252525"/>
                </a:solidFill>
                <a:latin typeface="CNN Sans Display W04 Light"/>
              </a:rPr>
              <a:t>ce" reporting directly to CEO Mike Sievert and hired cybersecurity </a:t>
            </a:r>
            <a:r>
              <a:rPr lang="en-US" sz="1200" b="0" i="0" u="none" strike="noStrike" baseline="0" dirty="0">
                <a:solidFill>
                  <a:srgbClr val="000000"/>
                </a:solidFill>
                <a:latin typeface="CNN Sans Display W04 Regular"/>
              </a:rPr>
              <a:t>fi</a:t>
            </a:r>
            <a:r>
              <a:rPr lang="en-US" sz="1200" b="0" i="0" u="none" strike="noStrike" baseline="0" dirty="0">
                <a:solidFill>
                  <a:srgbClr val="252525"/>
                </a:solidFill>
                <a:latin typeface="CNN Sans Display W04 Light"/>
              </a:rPr>
              <a:t>rm </a:t>
            </a:r>
            <a:r>
              <a:rPr lang="en-US" sz="1200" b="0" i="0" u="none" strike="noStrike" baseline="0" dirty="0" err="1">
                <a:solidFill>
                  <a:srgbClr val="252525"/>
                </a:solidFill>
                <a:latin typeface="CNN Sans Display W04 Light"/>
              </a:rPr>
              <a:t>Mandiant</a:t>
            </a:r>
            <a:r>
              <a:rPr lang="en-US" sz="1200" b="0" i="0" u="none" strike="noStrike" baseline="0" dirty="0">
                <a:solidFill>
                  <a:srgbClr val="252525"/>
                </a:solidFill>
                <a:latin typeface="CNN Sans Display W04 Light"/>
              </a:rPr>
              <a:t> as well as consulting </a:t>
            </a:r>
            <a:r>
              <a:rPr lang="en-US" sz="1200" b="0" i="0" u="none" strike="noStrike" baseline="0" dirty="0">
                <a:solidFill>
                  <a:srgbClr val="000000"/>
                </a:solidFill>
                <a:latin typeface="CNN Sans Display W04 Regular"/>
              </a:rPr>
              <a:t>fi</a:t>
            </a:r>
            <a:r>
              <a:rPr lang="en-US" sz="1200" b="0" i="0" u="none" strike="noStrike" baseline="0" dirty="0">
                <a:solidFill>
                  <a:srgbClr val="252525"/>
                </a:solidFill>
                <a:latin typeface="CNN Sans Display W04 Light"/>
              </a:rPr>
              <a:t>rms Accenture and KPMG "to design strategies and execute plans" to improve its cybersecurity posture.</a:t>
            </a:r>
            <a:endParaRPr lang="en-US"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3447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UK, APAC, and EMEA are driving global premium rates – US is on the backside of its correction, while those regions are just starting to fire up the rate growth </a:t>
            </a:r>
          </a:p>
          <a:p>
            <a:endParaRPr lang="en-US" dirty="0"/>
          </a:p>
        </p:txBody>
      </p:sp>
    </p:spTree>
    <p:extLst>
      <p:ext uri="{BB962C8B-B14F-4D97-AF65-F5344CB8AC3E}">
        <p14:creationId xmlns:p14="http://schemas.microsoft.com/office/powerpoint/2010/main" val="317504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000000"/>
                </a:solidFill>
                <a:effectLst/>
                <a:latin typeface="Lato" panose="020F0502020204030203" pitchFamily="34" charset="0"/>
              </a:rPr>
              <a:t>Demand for cyber coverage has increased dramatically post-COVID with the shift to WFH and increasing digitization of almost every facet of life</a:t>
            </a:r>
          </a:p>
          <a:p>
            <a:r>
              <a:rPr lang="en-US" b="0" i="0" dirty="0">
                <a:solidFill>
                  <a:srgbClr val="000000"/>
                </a:solidFill>
                <a:effectLst/>
                <a:latin typeface="Lato" panose="020F0502020204030203" pitchFamily="34" charset="0"/>
              </a:rPr>
              <a:t>Standalone and packaged cyber statutory direct written premiums increased by 74% in 2021 to nearly $5 billion compared with 9% growth for the P/C industry overall</a:t>
            </a:r>
          </a:p>
          <a:p>
            <a:r>
              <a:rPr lang="en-US" b="0" i="0" dirty="0">
                <a:solidFill>
                  <a:srgbClr val="000000"/>
                </a:solidFill>
                <a:effectLst/>
                <a:latin typeface="Lato" panose="020F0502020204030203" pitchFamily="34" charset="0"/>
              </a:rPr>
              <a:t>Driven by heightened policyholder risk awareness and greater demand for coverage. </a:t>
            </a:r>
          </a:p>
          <a:p>
            <a:r>
              <a:rPr lang="en-US" b="0" i="0" dirty="0">
                <a:solidFill>
                  <a:srgbClr val="000000"/>
                </a:solidFill>
                <a:effectLst/>
                <a:latin typeface="Lato" panose="020F0502020204030203" pitchFamily="34" charset="0"/>
              </a:rPr>
              <a:t>Standalone cyber coverage, which represents approximately two-thirds of industry premiums, increased by 92% in 2021. </a:t>
            </a:r>
          </a:p>
          <a:p>
            <a:r>
              <a:rPr lang="en-US" b="0" i="0" dirty="0">
                <a:solidFill>
                  <a:srgbClr val="000000"/>
                </a:solidFill>
                <a:effectLst/>
                <a:latin typeface="Lato" panose="020F0502020204030203" pitchFamily="34" charset="0"/>
              </a:rPr>
              <a:t>Standalone coverage will expand further as a proportion of industry cyber premiums as insurers strive to reduce exposure to “silent” cyber risks and minimize any ambiguity in coverage terms. </a:t>
            </a:r>
          </a:p>
          <a:p>
            <a:r>
              <a:rPr lang="en-US" b="0" i="0" dirty="0">
                <a:solidFill>
                  <a:srgbClr val="000000"/>
                </a:solidFill>
                <a:effectLst/>
                <a:latin typeface="Lato" panose="020F0502020204030203" pitchFamily="34" charset="0"/>
              </a:rPr>
              <a:t>However, a large portion of cyber risk remains uninsured</a:t>
            </a:r>
            <a:endParaRPr lang="en-US" dirty="0"/>
          </a:p>
          <a:p>
            <a:endParaRPr lang="en-US" dirty="0"/>
          </a:p>
        </p:txBody>
      </p:sp>
    </p:spTree>
    <p:extLst>
      <p:ext uri="{BB962C8B-B14F-4D97-AF65-F5344CB8AC3E}">
        <p14:creationId xmlns:p14="http://schemas.microsoft.com/office/powerpoint/2010/main" val="64059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Combined ratios are a measure of profitability – anything over 100% and carriers are losing money, it’s a function of loss costs and expenses</a:t>
            </a:r>
          </a:p>
          <a:p>
            <a:pPr marL="171450" indent="-171450">
              <a:buFont typeface="Arial" panose="020B0604020202020204" pitchFamily="34" charset="0"/>
              <a:buChar char="•"/>
            </a:pPr>
            <a:r>
              <a:rPr lang="en-US" dirty="0"/>
              <a:t>Loss ratio increased by 25 points over 2019</a:t>
            </a:r>
          </a:p>
          <a:p>
            <a:pPr marL="171450" indent="-171450">
              <a:buFont typeface="Arial" panose="020B0604020202020204" pitchFamily="34" charset="0"/>
              <a:buChar char="•"/>
            </a:pPr>
            <a:r>
              <a:rPr lang="en-US" dirty="0"/>
              <a:t>Historically, this loss ratio was 30-40% - today it is over 70%</a:t>
            </a:r>
          </a:p>
          <a:p>
            <a:pPr marL="171450" indent="-171450">
              <a:buFont typeface="Arial" panose="020B0604020202020204" pitchFamily="34" charset="0"/>
              <a:buChar char="•"/>
            </a:pPr>
            <a:r>
              <a:rPr lang="en-US" dirty="0"/>
              <a:t>Aon estimates that combined ratios were near 100% for cyber in 2020</a:t>
            </a:r>
          </a:p>
          <a:p>
            <a:pPr marL="171450" indent="-171450">
              <a:buFont typeface="Arial" panose="020B0604020202020204" pitchFamily="34" charset="0"/>
              <a:buChar char="•"/>
            </a:pPr>
            <a:r>
              <a:rPr lang="en-US" dirty="0"/>
              <a:t>Significant increase in underwriting actions and rate increases – unfortunately, this did not lead to a return to profitability</a:t>
            </a:r>
          </a:p>
          <a:p>
            <a:pPr marL="171450" indent="-171450">
              <a:buFont typeface="Arial" panose="020B0604020202020204" pitchFamily="34" charset="0"/>
              <a:buChar char="•"/>
            </a:pPr>
            <a:r>
              <a:rPr lang="en-US" dirty="0"/>
              <a:t>Testing cybersecurity thesis: "putting a price on risk, insurers will help improve cybersecurity hygiene and reduce the cost of cyberattacks" - which is proving to be true</a:t>
            </a:r>
          </a:p>
          <a:p>
            <a:pPr marL="171450" indent="-171450">
              <a:buFont typeface="Arial" panose="020B0604020202020204" pitchFamily="34" charset="0"/>
              <a:buChar char="•"/>
            </a:pPr>
            <a:r>
              <a:rPr lang="en-US" b="0" i="0" dirty="0">
                <a:solidFill>
                  <a:srgbClr val="000000"/>
                </a:solidFill>
                <a:effectLst/>
                <a:latin typeface="Lato" panose="020F0502020204030203" pitchFamily="34" charset="0"/>
              </a:rPr>
              <a:t>A sharp increase in 2020 cyber loss ratios promoted substantially higher prices and rapid premium growth in 2021 that exceeded incurred losses, leading to surprising improvement in the cyber direct loss ratios versus the previous year.</a:t>
            </a:r>
            <a:br>
              <a:rPr lang="en-US" dirty="0"/>
            </a:br>
            <a:endParaRPr lang="en-US" dirty="0"/>
          </a:p>
          <a:p>
            <a:endParaRPr lang="en-US" dirty="0"/>
          </a:p>
          <a:p>
            <a:endParaRPr lang="en-US" dirty="0"/>
          </a:p>
        </p:txBody>
      </p:sp>
    </p:spTree>
    <p:extLst>
      <p:ext uri="{BB962C8B-B14F-4D97-AF65-F5344CB8AC3E}">
        <p14:creationId xmlns:p14="http://schemas.microsoft.com/office/powerpoint/2010/main" val="3891844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000000"/>
                </a:solidFill>
                <a:effectLst/>
                <a:latin typeface="Lato" panose="020F0502020204030203" pitchFamily="34" charset="0"/>
              </a:rPr>
              <a:t>For standalone cyber coverage, direct incurred losses and defense and cost containment (DCC) expenses expanded by over 300% since 2018.</a:t>
            </a:r>
            <a:endParaRPr lang="en-US" dirty="0"/>
          </a:p>
          <a:p>
            <a:endParaRPr lang="en-US" dirty="0"/>
          </a:p>
        </p:txBody>
      </p:sp>
    </p:spTree>
    <p:extLst>
      <p:ext uri="{BB962C8B-B14F-4D97-AF65-F5344CB8AC3E}">
        <p14:creationId xmlns:p14="http://schemas.microsoft.com/office/powerpoint/2010/main" val="3711425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2889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6905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https://static2.ftitechnology.com/docs/media-mentions/FTI+Briefing+-+The+Lawyer.pdf </a:t>
            </a:r>
          </a:p>
        </p:txBody>
      </p:sp>
      <p:sp>
        <p:nvSpPr>
          <p:cNvPr id="4" name="Slide Number Placeholder 3"/>
          <p:cNvSpPr>
            <a:spLocks noGrp="1"/>
          </p:cNvSpPr>
          <p:nvPr>
            <p:ph type="sldNum" sz="quarter" idx="5"/>
          </p:nvPr>
        </p:nvSpPr>
        <p:spPr/>
        <p:txBody>
          <a:bodyPr/>
          <a:lstStyle/>
          <a:p>
            <a:fld id="{EF4BAFCE-834F-894F-9B6D-7327375EF577}" type="slidenum">
              <a:rPr lang="en-US" smtClean="0"/>
              <a:t>21</a:t>
            </a:fld>
            <a:endParaRPr lang="en-US"/>
          </a:p>
        </p:txBody>
      </p:sp>
    </p:spTree>
    <p:extLst>
      <p:ext uri="{BB962C8B-B14F-4D97-AF65-F5344CB8AC3E}">
        <p14:creationId xmlns:p14="http://schemas.microsoft.com/office/powerpoint/2010/main" val="1639328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1" type="tx">
  <p:cSld name="TITLE_AND_BODY">
    <p:bg>
      <p:bgPr>
        <a:solidFill>
          <a:srgbClr val="000000"/>
        </a:solidFill>
        <a:effectLst/>
      </p:bgPr>
    </p:bg>
    <p:spTree>
      <p:nvGrpSpPr>
        <p:cNvPr id="1" name="Shape 12"/>
        <p:cNvGrpSpPr/>
        <p:nvPr/>
      </p:nvGrpSpPr>
      <p:grpSpPr>
        <a:xfrm>
          <a:off x="0" y="0"/>
          <a:ext cx="0" cy="0"/>
          <a:chOff x="0" y="0"/>
          <a:chExt cx="0" cy="0"/>
        </a:xfrm>
      </p:grpSpPr>
      <p:pic>
        <p:nvPicPr>
          <p:cNvPr id="13" name="Google Shape;13;p8" descr="ARIAS_Fall_Conference_2000x1200.png"/>
          <p:cNvPicPr preferRelativeResize="0"/>
          <p:nvPr/>
        </p:nvPicPr>
        <p:blipFill rotWithShape="1">
          <a:blip r:embed="rId2">
            <a:alphaModFix/>
          </a:blip>
          <a:srcRect/>
          <a:stretch/>
        </p:blipFill>
        <p:spPr>
          <a:xfrm>
            <a:off x="-21372" y="-241424"/>
            <a:ext cx="12234744" cy="7340847"/>
          </a:xfrm>
          <a:prstGeom prst="rect">
            <a:avLst/>
          </a:prstGeom>
          <a:noFill/>
          <a:ln>
            <a:noFill/>
          </a:ln>
        </p:spPr>
      </p:pic>
      <p:sp>
        <p:nvSpPr>
          <p:cNvPr id="14" name="Google Shape;14;p8"/>
          <p:cNvSpPr txBox="1"/>
          <p:nvPr/>
        </p:nvSpPr>
        <p:spPr>
          <a:xfrm>
            <a:off x="4450129" y="290726"/>
            <a:ext cx="7264012" cy="713739"/>
          </a:xfrm>
          <a:prstGeom prst="rect">
            <a:avLst/>
          </a:prstGeom>
          <a:noFill/>
          <a:ln>
            <a:noFill/>
          </a:ln>
          <a:effectLst>
            <a:outerShdw blurRad="63500" dist="25400" dir="5400000" rotWithShape="0">
              <a:srgbClr val="000000">
                <a:alpha val="79607"/>
              </a:srgbClr>
            </a:outerShdw>
          </a:effectLst>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000"/>
              <a:buFont typeface="Century Gothic"/>
              <a:buNone/>
            </a:pPr>
            <a:r>
              <a:rPr lang="en-US" sz="4000" b="0" i="0" u="none" strike="noStrike" cap="none">
                <a:solidFill>
                  <a:srgbClr val="FFFFFF"/>
                </a:solidFill>
                <a:latin typeface="Century Gothic"/>
                <a:ea typeface="Century Gothic"/>
                <a:cs typeface="Century Gothic"/>
                <a:sym typeface="Century Gothic"/>
              </a:rPr>
              <a:t>Nov 3-4, 2022 | New York, NY</a:t>
            </a:r>
            <a:endParaRPr/>
          </a:p>
        </p:txBody>
      </p:sp>
      <p:sp>
        <p:nvSpPr>
          <p:cNvPr id="15" name="Google Shape;15;p8"/>
          <p:cNvSpPr txBox="1"/>
          <p:nvPr/>
        </p:nvSpPr>
        <p:spPr>
          <a:xfrm>
            <a:off x="476725" y="5887787"/>
            <a:ext cx="8073885" cy="701039"/>
          </a:xfrm>
          <a:prstGeom prst="rect">
            <a:avLst/>
          </a:prstGeom>
          <a:noFill/>
          <a:ln>
            <a:noFill/>
          </a:ln>
          <a:effectLst>
            <a:outerShdw blurRad="63500" dist="25400" dir="5400000" rotWithShape="0">
              <a:srgbClr val="000000">
                <a:alpha val="79607"/>
              </a:srgbClr>
            </a:outerShdw>
          </a:effectLst>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000"/>
              <a:buFont typeface="EB Garamond"/>
              <a:buNone/>
            </a:pPr>
            <a:r>
              <a:rPr lang="en-US" sz="4000" b="1" i="0" u="none" strike="noStrike" cap="none">
                <a:solidFill>
                  <a:srgbClr val="FFFFFF"/>
                </a:solidFill>
                <a:latin typeface="EB Garamond"/>
                <a:ea typeface="EB Garamond"/>
                <a:cs typeface="EB Garamond"/>
                <a:sym typeface="EB Garamond"/>
              </a:rPr>
              <a:t>ARIAS•U.S. 2022 Fall Conference</a:t>
            </a:r>
            <a:endParaRPr/>
          </a:p>
        </p:txBody>
      </p:sp>
      <p:pic>
        <p:nvPicPr>
          <p:cNvPr id="16" name="Google Shape;16;p8" descr="ARIAS-logo_WHITE.pdf"/>
          <p:cNvPicPr preferRelativeResize="0"/>
          <p:nvPr/>
        </p:nvPicPr>
        <p:blipFill rotWithShape="1">
          <a:blip r:embed="rId3">
            <a:alphaModFix/>
          </a:blip>
          <a:srcRect/>
          <a:stretch/>
        </p:blipFill>
        <p:spPr>
          <a:xfrm>
            <a:off x="539715" y="3942820"/>
            <a:ext cx="3963806" cy="1660555"/>
          </a:xfrm>
          <a:prstGeom prst="rect">
            <a:avLst/>
          </a:prstGeom>
          <a:noFill/>
          <a:ln>
            <a:noFill/>
          </a:ln>
        </p:spPr>
      </p:pic>
      <p:sp>
        <p:nvSpPr>
          <p:cNvPr id="17" name="Google Shape;17;p8"/>
          <p:cNvSpPr txBox="1">
            <a:spLocks noGrp="1"/>
          </p:cNvSpPr>
          <p:nvPr>
            <p:ph type="sldNum" idx="12"/>
          </p:nvPr>
        </p:nvSpPr>
        <p:spPr>
          <a:xfrm>
            <a:off x="8463946" y="6221731"/>
            <a:ext cx="273654" cy="2692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1pPr>
            <a:lvl2pPr marL="0" lvl="1"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2pPr>
            <a:lvl3pPr marL="0" lvl="2"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3pPr>
            <a:lvl4pPr marL="0" lvl="3"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4pPr>
            <a:lvl5pPr marL="0" lvl="4"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5pPr>
            <a:lvl6pPr marL="0" lvl="5"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6pPr>
            <a:lvl7pPr marL="0" lvl="6"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7pPr>
            <a:lvl8pPr marL="0" lvl="7"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8pPr>
            <a:lvl9pPr marL="0" lvl="8"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_Title-1">
  <p:cSld name="2_Title-1">
    <p:spTree>
      <p:nvGrpSpPr>
        <p:cNvPr id="1" name="Shape 18"/>
        <p:cNvGrpSpPr/>
        <p:nvPr/>
      </p:nvGrpSpPr>
      <p:grpSpPr>
        <a:xfrm>
          <a:off x="0" y="0"/>
          <a:ext cx="0" cy="0"/>
          <a:chOff x="0" y="0"/>
          <a:chExt cx="0" cy="0"/>
        </a:xfrm>
      </p:grpSpPr>
      <p:pic>
        <p:nvPicPr>
          <p:cNvPr id="19" name="Google Shape;19;p9" descr="view-new-york-city-night-time.jpg"/>
          <p:cNvPicPr preferRelativeResize="0"/>
          <p:nvPr/>
        </p:nvPicPr>
        <p:blipFill rotWithShape="1">
          <a:blip r:embed="rId2">
            <a:alphaModFix amt="33795"/>
          </a:blip>
          <a:srcRect/>
          <a:stretch/>
        </p:blipFill>
        <p:spPr>
          <a:xfrm>
            <a:off x="-5838" y="-226756"/>
            <a:ext cx="12203677" cy="7649074"/>
          </a:xfrm>
          <a:prstGeom prst="rect">
            <a:avLst/>
          </a:prstGeom>
          <a:noFill/>
          <a:ln>
            <a:noFill/>
          </a:ln>
        </p:spPr>
      </p:pic>
      <p:sp>
        <p:nvSpPr>
          <p:cNvPr id="20" name="Google Shape;20;p9"/>
          <p:cNvSpPr/>
          <p:nvPr/>
        </p:nvSpPr>
        <p:spPr>
          <a:xfrm>
            <a:off x="-31440" y="5949143"/>
            <a:ext cx="12254880" cy="1270002"/>
          </a:xfrm>
          <a:prstGeom prst="rect">
            <a:avLst/>
          </a:prstGeom>
          <a:solidFill>
            <a:srgbClr val="AA182C"/>
          </a:solidFill>
          <a:ln>
            <a:noFill/>
          </a:ln>
        </p:spPr>
        <p:txBody>
          <a:bodyPr spcFirstLastPara="1" wrap="square" lIns="45700" tIns="45700" rIns="45700" bIns="45700" anchor="ctr" anchorCtr="0">
            <a:noAutofit/>
          </a:bodyPr>
          <a:lstStyle/>
          <a:p>
            <a:pPr marL="0" marR="0" lvl="0" indent="457200" algn="l" rtl="0">
              <a:lnSpc>
                <a:spcPct val="100000"/>
              </a:lnSpc>
              <a:spcBef>
                <a:spcPts val="0"/>
              </a:spcBef>
              <a:spcAft>
                <a:spcPts val="0"/>
              </a:spcAft>
              <a:buClr>
                <a:srgbClr val="000000"/>
              </a:buClr>
              <a:buSzPts val="1800"/>
              <a:buFont typeface="Jost"/>
              <a:buNone/>
            </a:pPr>
            <a:endParaRPr sz="1800" b="0" i="0" u="none" strike="noStrike" cap="none">
              <a:solidFill>
                <a:srgbClr val="000000"/>
              </a:solidFill>
              <a:latin typeface="Jost"/>
              <a:ea typeface="Jost"/>
              <a:cs typeface="Jost"/>
              <a:sym typeface="Jost"/>
            </a:endParaRPr>
          </a:p>
        </p:txBody>
      </p:sp>
      <p:pic>
        <p:nvPicPr>
          <p:cNvPr id="21" name="Google Shape;21;p9" descr="ARIAS-logo.pdf"/>
          <p:cNvPicPr preferRelativeResize="0"/>
          <p:nvPr/>
        </p:nvPicPr>
        <p:blipFill rotWithShape="1">
          <a:blip r:embed="rId3">
            <a:alphaModFix/>
          </a:blip>
          <a:srcRect/>
          <a:stretch/>
        </p:blipFill>
        <p:spPr>
          <a:xfrm>
            <a:off x="4509515" y="475178"/>
            <a:ext cx="3172971" cy="1329253"/>
          </a:xfrm>
          <a:prstGeom prst="rect">
            <a:avLst/>
          </a:prstGeom>
          <a:noFill/>
          <a:ln>
            <a:noFill/>
          </a:ln>
        </p:spPr>
      </p:pic>
      <p:sp>
        <p:nvSpPr>
          <p:cNvPr id="22" name="Google Shape;22;p9"/>
          <p:cNvSpPr txBox="1"/>
          <p:nvPr/>
        </p:nvSpPr>
        <p:spPr>
          <a:xfrm>
            <a:off x="822960" y="6239134"/>
            <a:ext cx="10546080" cy="345439"/>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Century Gothic"/>
              <a:buNone/>
            </a:pPr>
            <a:r>
              <a:rPr lang="en-US" sz="1600" b="0" i="0" u="none" strike="noStrike" cap="none">
                <a:solidFill>
                  <a:srgbClr val="FFFFFF"/>
                </a:solidFill>
                <a:latin typeface="Century Gothic"/>
                <a:ea typeface="Century Gothic"/>
                <a:cs typeface="Century Gothic"/>
                <a:sym typeface="Century Gothic"/>
              </a:rPr>
              <a:t>ARIAS•U.S. 2022 Fall Conference | Nov 3-4, 2022 | New York, NY | www.arias-us.org</a:t>
            </a:r>
            <a:endParaRPr/>
          </a:p>
        </p:txBody>
      </p:sp>
      <p:sp>
        <p:nvSpPr>
          <p:cNvPr id="23" name="Google Shape;23;p9"/>
          <p:cNvSpPr txBox="1">
            <a:spLocks noGrp="1"/>
          </p:cNvSpPr>
          <p:nvPr>
            <p:ph type="sldNum" idx="12"/>
          </p:nvPr>
        </p:nvSpPr>
        <p:spPr>
          <a:xfrm>
            <a:off x="8463946" y="6221731"/>
            <a:ext cx="273654" cy="2692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1pPr>
            <a:lvl2pPr marL="0" lvl="1"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2pPr>
            <a:lvl3pPr marL="0" lvl="2"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3pPr>
            <a:lvl4pPr marL="0" lvl="3"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4pPr>
            <a:lvl5pPr marL="0" lvl="4"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5pPr>
            <a:lvl6pPr marL="0" lvl="5"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6pPr>
            <a:lvl7pPr marL="0" lvl="6"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7pPr>
            <a:lvl8pPr marL="0" lvl="7"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8pPr>
            <a:lvl9pPr marL="0" lvl="8"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ontent-2">
  <p:cSld name="2_Content-2">
    <p:spTree>
      <p:nvGrpSpPr>
        <p:cNvPr id="1" name="Shape 39"/>
        <p:cNvGrpSpPr/>
        <p:nvPr/>
      </p:nvGrpSpPr>
      <p:grpSpPr>
        <a:xfrm>
          <a:off x="0" y="0"/>
          <a:ext cx="0" cy="0"/>
          <a:chOff x="0" y="0"/>
          <a:chExt cx="0" cy="0"/>
        </a:xfrm>
      </p:grpSpPr>
      <p:sp>
        <p:nvSpPr>
          <p:cNvPr id="40" name="Google Shape;40;p12"/>
          <p:cNvSpPr txBox="1">
            <a:spLocks noGrp="1"/>
          </p:cNvSpPr>
          <p:nvPr>
            <p:ph type="body" idx="1"/>
          </p:nvPr>
        </p:nvSpPr>
        <p:spPr>
          <a:xfrm>
            <a:off x="515937" y="1563008"/>
            <a:ext cx="5472115" cy="855665"/>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2400"/>
              <a:buFont typeface="Century Gothic"/>
              <a:buNone/>
              <a:defRPr>
                <a:solidFill>
                  <a:srgbClr val="000000"/>
                </a:solidFill>
              </a:defRPr>
            </a:lvl1pPr>
            <a:lvl2pPr marL="914400" lvl="1" indent="-381000" algn="l">
              <a:lnSpc>
                <a:spcPct val="100000"/>
              </a:lnSpc>
              <a:spcBef>
                <a:spcPts val="0"/>
              </a:spcBef>
              <a:spcAft>
                <a:spcPts val="0"/>
              </a:spcAft>
              <a:buClr>
                <a:srgbClr val="000000"/>
              </a:buClr>
              <a:buSzPts val="2400"/>
              <a:buFont typeface="Century Gothic"/>
              <a:buChar char="•"/>
              <a:defRPr>
                <a:solidFill>
                  <a:srgbClr val="000000"/>
                </a:solidFill>
              </a:defRPr>
            </a:lvl2pPr>
            <a:lvl3pPr marL="1371600" lvl="2" indent="-381000" algn="l">
              <a:lnSpc>
                <a:spcPct val="100000"/>
              </a:lnSpc>
              <a:spcBef>
                <a:spcPts val="0"/>
              </a:spcBef>
              <a:spcAft>
                <a:spcPts val="0"/>
              </a:spcAft>
              <a:buClr>
                <a:srgbClr val="000000"/>
              </a:buClr>
              <a:buSzPts val="2400"/>
              <a:buFont typeface="Century Gothic"/>
              <a:buChar char="•"/>
              <a:defRPr>
                <a:solidFill>
                  <a:srgbClr val="000000"/>
                </a:solidFill>
              </a:defRPr>
            </a:lvl3pPr>
            <a:lvl4pPr marL="1828800" lvl="3" indent="-381000" algn="l">
              <a:lnSpc>
                <a:spcPct val="100000"/>
              </a:lnSpc>
              <a:spcBef>
                <a:spcPts val="0"/>
              </a:spcBef>
              <a:spcAft>
                <a:spcPts val="0"/>
              </a:spcAft>
              <a:buClr>
                <a:srgbClr val="000000"/>
              </a:buClr>
              <a:buSzPts val="2400"/>
              <a:buFont typeface="Century Gothic"/>
              <a:buChar char="•"/>
              <a:defRPr>
                <a:solidFill>
                  <a:srgbClr val="000000"/>
                </a:solidFill>
              </a:defRPr>
            </a:lvl4pPr>
            <a:lvl5pPr marL="2286000" lvl="4" indent="-381000" algn="l">
              <a:lnSpc>
                <a:spcPct val="100000"/>
              </a:lnSpc>
              <a:spcBef>
                <a:spcPts val="0"/>
              </a:spcBef>
              <a:spcAft>
                <a:spcPts val="0"/>
              </a:spcAft>
              <a:buClr>
                <a:srgbClr val="000000"/>
              </a:buClr>
              <a:buSzPts val="2400"/>
              <a:buFont typeface="Century Gothic"/>
              <a:buChar char="•"/>
              <a:defRPr>
                <a:solidFill>
                  <a:srgbClr val="000000"/>
                </a:solidFill>
              </a:defRPr>
            </a:lvl5pPr>
            <a:lvl6pPr marL="2743200" lvl="5" indent="-342900" algn="l">
              <a:lnSpc>
                <a:spcPct val="100000"/>
              </a:lnSpc>
              <a:spcBef>
                <a:spcPts val="400"/>
              </a:spcBef>
              <a:spcAft>
                <a:spcPts val="0"/>
              </a:spcAft>
              <a:buClr>
                <a:schemeClr val="accent2"/>
              </a:buClr>
              <a:buSzPts val="1800"/>
              <a:buChar char="•"/>
              <a:defRPr/>
            </a:lvl6pPr>
            <a:lvl7pPr marL="3200400" lvl="6" indent="-342900" algn="l">
              <a:lnSpc>
                <a:spcPct val="100000"/>
              </a:lnSpc>
              <a:spcBef>
                <a:spcPts val="400"/>
              </a:spcBef>
              <a:spcAft>
                <a:spcPts val="0"/>
              </a:spcAft>
              <a:buClr>
                <a:schemeClr val="accent2"/>
              </a:buClr>
              <a:buSzPts val="1800"/>
              <a:buChar char="•"/>
              <a:defRPr/>
            </a:lvl7pPr>
            <a:lvl8pPr marL="3657600" lvl="7" indent="-342900" algn="l">
              <a:lnSpc>
                <a:spcPct val="100000"/>
              </a:lnSpc>
              <a:spcBef>
                <a:spcPts val="400"/>
              </a:spcBef>
              <a:spcAft>
                <a:spcPts val="0"/>
              </a:spcAft>
              <a:buClr>
                <a:schemeClr val="accent2"/>
              </a:buClr>
              <a:buSzPts val="1800"/>
              <a:buChar char="•"/>
              <a:defRPr/>
            </a:lvl8pPr>
            <a:lvl9pPr marL="4114800" lvl="8" indent="-342900" algn="l">
              <a:lnSpc>
                <a:spcPct val="100000"/>
              </a:lnSpc>
              <a:spcBef>
                <a:spcPts val="400"/>
              </a:spcBef>
              <a:spcAft>
                <a:spcPts val="0"/>
              </a:spcAft>
              <a:buClr>
                <a:schemeClr val="accent2"/>
              </a:buClr>
              <a:buSzPts val="1800"/>
              <a:buChar char="•"/>
              <a:defRPr/>
            </a:lvl9pPr>
          </a:lstStyle>
          <a:p>
            <a:endParaRPr/>
          </a:p>
        </p:txBody>
      </p:sp>
      <p:sp>
        <p:nvSpPr>
          <p:cNvPr id="41" name="Google Shape;41;p12"/>
          <p:cNvSpPr txBox="1">
            <a:spLocks noGrp="1"/>
          </p:cNvSpPr>
          <p:nvPr>
            <p:ph type="body" idx="2"/>
          </p:nvPr>
        </p:nvSpPr>
        <p:spPr>
          <a:xfrm>
            <a:off x="515936" y="2581275"/>
            <a:ext cx="5472116" cy="2765085"/>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400"/>
              </a:spcBef>
              <a:spcAft>
                <a:spcPts val="0"/>
              </a:spcAft>
              <a:buClr>
                <a:schemeClr val="accent2"/>
              </a:buClr>
              <a:buSzPts val="1800"/>
              <a:buNone/>
              <a:defRPr/>
            </a:lvl1pPr>
            <a:lvl2pPr marL="914400" lvl="1" indent="-342900" algn="l">
              <a:lnSpc>
                <a:spcPct val="100000"/>
              </a:lnSpc>
              <a:spcBef>
                <a:spcPts val="400"/>
              </a:spcBef>
              <a:spcAft>
                <a:spcPts val="0"/>
              </a:spcAft>
              <a:buClr>
                <a:schemeClr val="accent2"/>
              </a:buClr>
              <a:buSzPts val="1800"/>
              <a:buChar char="•"/>
              <a:defRPr/>
            </a:lvl2pPr>
            <a:lvl3pPr marL="1371600" lvl="2" indent="-342900" algn="l">
              <a:lnSpc>
                <a:spcPct val="100000"/>
              </a:lnSpc>
              <a:spcBef>
                <a:spcPts val="400"/>
              </a:spcBef>
              <a:spcAft>
                <a:spcPts val="0"/>
              </a:spcAft>
              <a:buClr>
                <a:schemeClr val="accent2"/>
              </a:buClr>
              <a:buSzPts val="1800"/>
              <a:buChar char="•"/>
              <a:defRPr/>
            </a:lvl3pPr>
            <a:lvl4pPr marL="1828800" lvl="3" indent="-342900" algn="l">
              <a:lnSpc>
                <a:spcPct val="100000"/>
              </a:lnSpc>
              <a:spcBef>
                <a:spcPts val="400"/>
              </a:spcBef>
              <a:spcAft>
                <a:spcPts val="0"/>
              </a:spcAft>
              <a:buClr>
                <a:schemeClr val="accent2"/>
              </a:buClr>
              <a:buSzPts val="1800"/>
              <a:buChar char="•"/>
              <a:defRPr/>
            </a:lvl4pPr>
            <a:lvl5pPr marL="2286000" lvl="4" indent="-342900" algn="l">
              <a:lnSpc>
                <a:spcPct val="100000"/>
              </a:lnSpc>
              <a:spcBef>
                <a:spcPts val="400"/>
              </a:spcBef>
              <a:spcAft>
                <a:spcPts val="0"/>
              </a:spcAft>
              <a:buClr>
                <a:schemeClr val="accent2"/>
              </a:buClr>
              <a:buSzPts val="1800"/>
              <a:buChar char="•"/>
              <a:defRPr/>
            </a:lvl5pPr>
            <a:lvl6pPr marL="2743200" lvl="5" indent="-342900" algn="l">
              <a:lnSpc>
                <a:spcPct val="100000"/>
              </a:lnSpc>
              <a:spcBef>
                <a:spcPts val="400"/>
              </a:spcBef>
              <a:spcAft>
                <a:spcPts val="0"/>
              </a:spcAft>
              <a:buClr>
                <a:schemeClr val="accent2"/>
              </a:buClr>
              <a:buSzPts val="1800"/>
              <a:buChar char="•"/>
              <a:defRPr/>
            </a:lvl6pPr>
            <a:lvl7pPr marL="3200400" lvl="6" indent="-342900" algn="l">
              <a:lnSpc>
                <a:spcPct val="100000"/>
              </a:lnSpc>
              <a:spcBef>
                <a:spcPts val="400"/>
              </a:spcBef>
              <a:spcAft>
                <a:spcPts val="0"/>
              </a:spcAft>
              <a:buClr>
                <a:schemeClr val="accent2"/>
              </a:buClr>
              <a:buSzPts val="1800"/>
              <a:buChar char="•"/>
              <a:defRPr/>
            </a:lvl7pPr>
            <a:lvl8pPr marL="3657600" lvl="7" indent="-342900" algn="l">
              <a:lnSpc>
                <a:spcPct val="100000"/>
              </a:lnSpc>
              <a:spcBef>
                <a:spcPts val="400"/>
              </a:spcBef>
              <a:spcAft>
                <a:spcPts val="0"/>
              </a:spcAft>
              <a:buClr>
                <a:schemeClr val="accent2"/>
              </a:buClr>
              <a:buSzPts val="1800"/>
              <a:buChar char="•"/>
              <a:defRPr/>
            </a:lvl8pPr>
            <a:lvl9pPr marL="4114800" lvl="8" indent="-342900" algn="l">
              <a:lnSpc>
                <a:spcPct val="100000"/>
              </a:lnSpc>
              <a:spcBef>
                <a:spcPts val="400"/>
              </a:spcBef>
              <a:spcAft>
                <a:spcPts val="0"/>
              </a:spcAft>
              <a:buClr>
                <a:schemeClr val="accent2"/>
              </a:buClr>
              <a:buSzPts val="1800"/>
              <a:buChar char="•"/>
              <a:defRPr/>
            </a:lvl9pPr>
          </a:lstStyle>
          <a:p>
            <a:endParaRPr/>
          </a:p>
        </p:txBody>
      </p:sp>
      <p:sp>
        <p:nvSpPr>
          <p:cNvPr id="42" name="Google Shape;42;p12"/>
          <p:cNvSpPr txBox="1">
            <a:spLocks noGrp="1"/>
          </p:cNvSpPr>
          <p:nvPr>
            <p:ph type="body" idx="3"/>
          </p:nvPr>
        </p:nvSpPr>
        <p:spPr>
          <a:xfrm>
            <a:off x="515936" y="289629"/>
            <a:ext cx="3600453" cy="313101"/>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400"/>
              </a:spcBef>
              <a:spcAft>
                <a:spcPts val="0"/>
              </a:spcAft>
              <a:buClr>
                <a:schemeClr val="accent2"/>
              </a:buClr>
              <a:buSzPts val="1800"/>
              <a:buNone/>
              <a:defRPr/>
            </a:lvl1pPr>
            <a:lvl2pPr marL="914400" lvl="1" indent="-342900" algn="l">
              <a:lnSpc>
                <a:spcPct val="100000"/>
              </a:lnSpc>
              <a:spcBef>
                <a:spcPts val="400"/>
              </a:spcBef>
              <a:spcAft>
                <a:spcPts val="0"/>
              </a:spcAft>
              <a:buClr>
                <a:schemeClr val="accent2"/>
              </a:buClr>
              <a:buSzPts val="1800"/>
              <a:buChar char="•"/>
              <a:defRPr/>
            </a:lvl2pPr>
            <a:lvl3pPr marL="1371600" lvl="2" indent="-342900" algn="l">
              <a:lnSpc>
                <a:spcPct val="100000"/>
              </a:lnSpc>
              <a:spcBef>
                <a:spcPts val="400"/>
              </a:spcBef>
              <a:spcAft>
                <a:spcPts val="0"/>
              </a:spcAft>
              <a:buClr>
                <a:schemeClr val="accent2"/>
              </a:buClr>
              <a:buSzPts val="1800"/>
              <a:buChar char="•"/>
              <a:defRPr/>
            </a:lvl3pPr>
            <a:lvl4pPr marL="1828800" lvl="3" indent="-342900" algn="l">
              <a:lnSpc>
                <a:spcPct val="100000"/>
              </a:lnSpc>
              <a:spcBef>
                <a:spcPts val="400"/>
              </a:spcBef>
              <a:spcAft>
                <a:spcPts val="0"/>
              </a:spcAft>
              <a:buClr>
                <a:schemeClr val="accent2"/>
              </a:buClr>
              <a:buSzPts val="1800"/>
              <a:buChar char="•"/>
              <a:defRPr/>
            </a:lvl4pPr>
            <a:lvl5pPr marL="2286000" lvl="4" indent="-342900" algn="l">
              <a:lnSpc>
                <a:spcPct val="100000"/>
              </a:lnSpc>
              <a:spcBef>
                <a:spcPts val="400"/>
              </a:spcBef>
              <a:spcAft>
                <a:spcPts val="0"/>
              </a:spcAft>
              <a:buClr>
                <a:schemeClr val="accent2"/>
              </a:buClr>
              <a:buSzPts val="1800"/>
              <a:buChar char="•"/>
              <a:defRPr/>
            </a:lvl5pPr>
            <a:lvl6pPr marL="2743200" lvl="5" indent="-342900" algn="l">
              <a:lnSpc>
                <a:spcPct val="100000"/>
              </a:lnSpc>
              <a:spcBef>
                <a:spcPts val="400"/>
              </a:spcBef>
              <a:spcAft>
                <a:spcPts val="0"/>
              </a:spcAft>
              <a:buClr>
                <a:schemeClr val="accent2"/>
              </a:buClr>
              <a:buSzPts val="1800"/>
              <a:buChar char="•"/>
              <a:defRPr/>
            </a:lvl6pPr>
            <a:lvl7pPr marL="3200400" lvl="6" indent="-342900" algn="l">
              <a:lnSpc>
                <a:spcPct val="100000"/>
              </a:lnSpc>
              <a:spcBef>
                <a:spcPts val="400"/>
              </a:spcBef>
              <a:spcAft>
                <a:spcPts val="0"/>
              </a:spcAft>
              <a:buClr>
                <a:schemeClr val="accent2"/>
              </a:buClr>
              <a:buSzPts val="1800"/>
              <a:buChar char="•"/>
              <a:defRPr/>
            </a:lvl7pPr>
            <a:lvl8pPr marL="3657600" lvl="7" indent="-342900" algn="l">
              <a:lnSpc>
                <a:spcPct val="100000"/>
              </a:lnSpc>
              <a:spcBef>
                <a:spcPts val="400"/>
              </a:spcBef>
              <a:spcAft>
                <a:spcPts val="0"/>
              </a:spcAft>
              <a:buClr>
                <a:schemeClr val="accent2"/>
              </a:buClr>
              <a:buSzPts val="1800"/>
              <a:buChar char="•"/>
              <a:defRPr/>
            </a:lvl8pPr>
            <a:lvl9pPr marL="4114800" lvl="8" indent="-342900" algn="l">
              <a:lnSpc>
                <a:spcPct val="100000"/>
              </a:lnSpc>
              <a:spcBef>
                <a:spcPts val="400"/>
              </a:spcBef>
              <a:spcAft>
                <a:spcPts val="0"/>
              </a:spcAft>
              <a:buClr>
                <a:schemeClr val="accent2"/>
              </a:buClr>
              <a:buSzPts val="1800"/>
              <a:buChar char="•"/>
              <a:defRPr/>
            </a:lvl9pPr>
          </a:lstStyle>
          <a:p>
            <a:endParaRPr/>
          </a:p>
        </p:txBody>
      </p:sp>
      <p:sp>
        <p:nvSpPr>
          <p:cNvPr id="43" name="Google Shape;43;p12"/>
          <p:cNvSpPr txBox="1">
            <a:spLocks noGrp="1"/>
          </p:cNvSpPr>
          <p:nvPr>
            <p:ph type="body" idx="4"/>
          </p:nvPr>
        </p:nvSpPr>
        <p:spPr>
          <a:xfrm>
            <a:off x="6201512" y="2581275"/>
            <a:ext cx="5472115" cy="2765085"/>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400"/>
              </a:spcBef>
              <a:spcAft>
                <a:spcPts val="0"/>
              </a:spcAft>
              <a:buClr>
                <a:schemeClr val="accent2"/>
              </a:buClr>
              <a:buSzPts val="1800"/>
              <a:buNone/>
              <a:defRPr/>
            </a:lvl1pPr>
            <a:lvl2pPr marL="914400" lvl="1" indent="-342900" algn="l">
              <a:lnSpc>
                <a:spcPct val="100000"/>
              </a:lnSpc>
              <a:spcBef>
                <a:spcPts val="400"/>
              </a:spcBef>
              <a:spcAft>
                <a:spcPts val="0"/>
              </a:spcAft>
              <a:buClr>
                <a:schemeClr val="accent2"/>
              </a:buClr>
              <a:buSzPts val="1800"/>
              <a:buChar char="•"/>
              <a:defRPr/>
            </a:lvl2pPr>
            <a:lvl3pPr marL="1371600" lvl="2" indent="-342900" algn="l">
              <a:lnSpc>
                <a:spcPct val="100000"/>
              </a:lnSpc>
              <a:spcBef>
                <a:spcPts val="400"/>
              </a:spcBef>
              <a:spcAft>
                <a:spcPts val="0"/>
              </a:spcAft>
              <a:buClr>
                <a:schemeClr val="accent2"/>
              </a:buClr>
              <a:buSzPts val="1800"/>
              <a:buChar char="•"/>
              <a:defRPr/>
            </a:lvl3pPr>
            <a:lvl4pPr marL="1828800" lvl="3" indent="-342900" algn="l">
              <a:lnSpc>
                <a:spcPct val="100000"/>
              </a:lnSpc>
              <a:spcBef>
                <a:spcPts val="400"/>
              </a:spcBef>
              <a:spcAft>
                <a:spcPts val="0"/>
              </a:spcAft>
              <a:buClr>
                <a:schemeClr val="accent2"/>
              </a:buClr>
              <a:buSzPts val="1800"/>
              <a:buChar char="•"/>
              <a:defRPr/>
            </a:lvl4pPr>
            <a:lvl5pPr marL="2286000" lvl="4" indent="-342900" algn="l">
              <a:lnSpc>
                <a:spcPct val="100000"/>
              </a:lnSpc>
              <a:spcBef>
                <a:spcPts val="400"/>
              </a:spcBef>
              <a:spcAft>
                <a:spcPts val="0"/>
              </a:spcAft>
              <a:buClr>
                <a:schemeClr val="accent2"/>
              </a:buClr>
              <a:buSzPts val="1800"/>
              <a:buChar char="•"/>
              <a:defRPr/>
            </a:lvl5pPr>
            <a:lvl6pPr marL="2743200" lvl="5" indent="-342900" algn="l">
              <a:lnSpc>
                <a:spcPct val="100000"/>
              </a:lnSpc>
              <a:spcBef>
                <a:spcPts val="400"/>
              </a:spcBef>
              <a:spcAft>
                <a:spcPts val="0"/>
              </a:spcAft>
              <a:buClr>
                <a:schemeClr val="accent2"/>
              </a:buClr>
              <a:buSzPts val="1800"/>
              <a:buChar char="•"/>
              <a:defRPr/>
            </a:lvl6pPr>
            <a:lvl7pPr marL="3200400" lvl="6" indent="-342900" algn="l">
              <a:lnSpc>
                <a:spcPct val="100000"/>
              </a:lnSpc>
              <a:spcBef>
                <a:spcPts val="400"/>
              </a:spcBef>
              <a:spcAft>
                <a:spcPts val="0"/>
              </a:spcAft>
              <a:buClr>
                <a:schemeClr val="accent2"/>
              </a:buClr>
              <a:buSzPts val="1800"/>
              <a:buChar char="•"/>
              <a:defRPr/>
            </a:lvl7pPr>
            <a:lvl8pPr marL="3657600" lvl="7" indent="-342900" algn="l">
              <a:lnSpc>
                <a:spcPct val="100000"/>
              </a:lnSpc>
              <a:spcBef>
                <a:spcPts val="400"/>
              </a:spcBef>
              <a:spcAft>
                <a:spcPts val="0"/>
              </a:spcAft>
              <a:buClr>
                <a:schemeClr val="accent2"/>
              </a:buClr>
              <a:buSzPts val="1800"/>
              <a:buChar char="•"/>
              <a:defRPr/>
            </a:lvl8pPr>
            <a:lvl9pPr marL="4114800" lvl="8" indent="-342900" algn="l">
              <a:lnSpc>
                <a:spcPct val="100000"/>
              </a:lnSpc>
              <a:spcBef>
                <a:spcPts val="400"/>
              </a:spcBef>
              <a:spcAft>
                <a:spcPts val="0"/>
              </a:spcAft>
              <a:buClr>
                <a:schemeClr val="accent2"/>
              </a:buClr>
              <a:buSzPts val="1800"/>
              <a:buChar char="•"/>
              <a:defRPr/>
            </a:lvl9pPr>
          </a:lstStyle>
          <a:p>
            <a:endParaRPr/>
          </a:p>
        </p:txBody>
      </p:sp>
      <p:sp>
        <p:nvSpPr>
          <p:cNvPr id="44" name="Google Shape;44;p12"/>
          <p:cNvSpPr txBox="1">
            <a:spLocks noGrp="1"/>
          </p:cNvSpPr>
          <p:nvPr>
            <p:ph type="title"/>
          </p:nvPr>
        </p:nvSpPr>
        <p:spPr>
          <a:xfrm>
            <a:off x="515939" y="616938"/>
            <a:ext cx="11160126" cy="931864"/>
          </a:xfrm>
          <a:prstGeom prst="rect">
            <a:avLst/>
          </a:prstGeom>
          <a:noFill/>
          <a:ln>
            <a:noFill/>
          </a:ln>
        </p:spPr>
        <p:txBody>
          <a:bodyPr spcFirstLastPara="1" wrap="square" lIns="45700" tIns="45700" rIns="45700" bIns="45700" anchor="t" anchorCtr="0">
            <a:normAutofit/>
          </a:bodyPr>
          <a:lstStyle>
            <a:lvl1pPr lvl="0" algn="l">
              <a:lnSpc>
                <a:spcPct val="100000"/>
              </a:lnSpc>
              <a:spcBef>
                <a:spcPts val="0"/>
              </a:spcBef>
              <a:spcAft>
                <a:spcPts val="0"/>
              </a:spcAft>
              <a:buClr>
                <a:srgbClr val="AA182C"/>
              </a:buClr>
              <a:buSzPts val="4000"/>
              <a:buFont typeface="Source Sans Pro"/>
              <a:buNone/>
              <a:defRPr>
                <a:latin typeface="Source Sans Pro"/>
                <a:ea typeface="Source Sans Pro"/>
                <a:cs typeface="Source Sans Pro"/>
                <a:sym typeface="Source Sans Pro"/>
              </a:defRPr>
            </a:lvl1pPr>
            <a:lvl2pPr lvl="1" algn="l">
              <a:lnSpc>
                <a:spcPct val="100000"/>
              </a:lnSpc>
              <a:spcBef>
                <a:spcPts val="0"/>
              </a:spcBef>
              <a:spcAft>
                <a:spcPts val="0"/>
              </a:spcAft>
              <a:buClr>
                <a:srgbClr val="AA182C"/>
              </a:buClr>
              <a:buSzPts val="1800"/>
              <a:buNone/>
              <a:defRPr/>
            </a:lvl2pPr>
            <a:lvl3pPr lvl="2" algn="l">
              <a:lnSpc>
                <a:spcPct val="100000"/>
              </a:lnSpc>
              <a:spcBef>
                <a:spcPts val="0"/>
              </a:spcBef>
              <a:spcAft>
                <a:spcPts val="0"/>
              </a:spcAft>
              <a:buClr>
                <a:srgbClr val="AA182C"/>
              </a:buClr>
              <a:buSzPts val="1800"/>
              <a:buNone/>
              <a:defRPr/>
            </a:lvl3pPr>
            <a:lvl4pPr lvl="3" algn="l">
              <a:lnSpc>
                <a:spcPct val="100000"/>
              </a:lnSpc>
              <a:spcBef>
                <a:spcPts val="0"/>
              </a:spcBef>
              <a:spcAft>
                <a:spcPts val="0"/>
              </a:spcAft>
              <a:buClr>
                <a:srgbClr val="AA182C"/>
              </a:buClr>
              <a:buSzPts val="1800"/>
              <a:buNone/>
              <a:defRPr/>
            </a:lvl4pPr>
            <a:lvl5pPr lvl="4" algn="l">
              <a:lnSpc>
                <a:spcPct val="100000"/>
              </a:lnSpc>
              <a:spcBef>
                <a:spcPts val="0"/>
              </a:spcBef>
              <a:spcAft>
                <a:spcPts val="0"/>
              </a:spcAft>
              <a:buClr>
                <a:srgbClr val="AA182C"/>
              </a:buClr>
              <a:buSzPts val="1800"/>
              <a:buNone/>
              <a:defRPr/>
            </a:lvl5pPr>
            <a:lvl6pPr lvl="5" algn="l">
              <a:lnSpc>
                <a:spcPct val="100000"/>
              </a:lnSpc>
              <a:spcBef>
                <a:spcPts val="0"/>
              </a:spcBef>
              <a:spcAft>
                <a:spcPts val="0"/>
              </a:spcAft>
              <a:buClr>
                <a:srgbClr val="AA182C"/>
              </a:buClr>
              <a:buSzPts val="1800"/>
              <a:buNone/>
              <a:defRPr/>
            </a:lvl6pPr>
            <a:lvl7pPr lvl="6" algn="l">
              <a:lnSpc>
                <a:spcPct val="100000"/>
              </a:lnSpc>
              <a:spcBef>
                <a:spcPts val="0"/>
              </a:spcBef>
              <a:spcAft>
                <a:spcPts val="0"/>
              </a:spcAft>
              <a:buClr>
                <a:srgbClr val="AA182C"/>
              </a:buClr>
              <a:buSzPts val="1800"/>
              <a:buNone/>
              <a:defRPr/>
            </a:lvl7pPr>
            <a:lvl8pPr lvl="7" algn="l">
              <a:lnSpc>
                <a:spcPct val="100000"/>
              </a:lnSpc>
              <a:spcBef>
                <a:spcPts val="0"/>
              </a:spcBef>
              <a:spcAft>
                <a:spcPts val="0"/>
              </a:spcAft>
              <a:buClr>
                <a:srgbClr val="AA182C"/>
              </a:buClr>
              <a:buSzPts val="1800"/>
              <a:buNone/>
              <a:defRPr/>
            </a:lvl8pPr>
            <a:lvl9pPr lvl="8" algn="l">
              <a:lnSpc>
                <a:spcPct val="100000"/>
              </a:lnSpc>
              <a:spcBef>
                <a:spcPts val="0"/>
              </a:spcBef>
              <a:spcAft>
                <a:spcPts val="0"/>
              </a:spcAft>
              <a:buClr>
                <a:srgbClr val="AA182C"/>
              </a:buClr>
              <a:buSzPts val="1800"/>
              <a:buNone/>
              <a:defRPr/>
            </a:lvl9pPr>
          </a:lstStyle>
          <a:p>
            <a:endParaRPr/>
          </a:p>
        </p:txBody>
      </p:sp>
      <p:sp>
        <p:nvSpPr>
          <p:cNvPr id="45" name="Google Shape;45;p12"/>
          <p:cNvSpPr txBox="1">
            <a:spLocks noGrp="1"/>
          </p:cNvSpPr>
          <p:nvPr>
            <p:ph type="sldNum" idx="12"/>
          </p:nvPr>
        </p:nvSpPr>
        <p:spPr>
          <a:xfrm>
            <a:off x="8463946" y="6221731"/>
            <a:ext cx="273654" cy="2692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1pPr>
            <a:lvl2pPr marL="0" lvl="1"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2pPr>
            <a:lvl3pPr marL="0" lvl="2"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3pPr>
            <a:lvl4pPr marL="0" lvl="3"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4pPr>
            <a:lvl5pPr marL="0" lvl="4"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5pPr>
            <a:lvl6pPr marL="0" lvl="5"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6pPr>
            <a:lvl7pPr marL="0" lvl="6"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7pPr>
            <a:lvl8pPr marL="0" lvl="7"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8pPr>
            <a:lvl9pPr marL="0" lvl="8"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3_Statement">
  <p:cSld name="3_Statement">
    <p:spTree>
      <p:nvGrpSpPr>
        <p:cNvPr id="1" name="Shape 46"/>
        <p:cNvGrpSpPr/>
        <p:nvPr/>
      </p:nvGrpSpPr>
      <p:grpSpPr>
        <a:xfrm>
          <a:off x="0" y="0"/>
          <a:ext cx="0" cy="0"/>
          <a:chOff x="0" y="0"/>
          <a:chExt cx="0" cy="0"/>
        </a:xfrm>
      </p:grpSpPr>
      <p:sp>
        <p:nvSpPr>
          <p:cNvPr id="47" name="Google Shape;47;p13"/>
          <p:cNvSpPr/>
          <p:nvPr/>
        </p:nvSpPr>
        <p:spPr>
          <a:xfrm>
            <a:off x="-47415" y="-311573"/>
            <a:ext cx="12300377" cy="7227145"/>
          </a:xfrm>
          <a:prstGeom prst="rect">
            <a:avLst/>
          </a:prstGeom>
          <a:solidFill>
            <a:srgbClr val="AA182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Jost"/>
              <a:buNone/>
            </a:pPr>
            <a:endParaRPr sz="1800" b="0" i="0" u="none" strike="noStrike" cap="none">
              <a:solidFill>
                <a:schemeClr val="accent1"/>
              </a:solidFill>
              <a:latin typeface="Jost"/>
              <a:ea typeface="Jost"/>
              <a:cs typeface="Jost"/>
              <a:sym typeface="Jost"/>
            </a:endParaRPr>
          </a:p>
        </p:txBody>
      </p:sp>
      <p:sp>
        <p:nvSpPr>
          <p:cNvPr id="48" name="Google Shape;48;p13"/>
          <p:cNvSpPr txBox="1">
            <a:spLocks noGrp="1"/>
          </p:cNvSpPr>
          <p:nvPr>
            <p:ph type="title"/>
          </p:nvPr>
        </p:nvSpPr>
        <p:spPr>
          <a:xfrm>
            <a:off x="515939" y="1489916"/>
            <a:ext cx="11160126" cy="3878168"/>
          </a:xfrm>
          <a:prstGeom prst="rect">
            <a:avLst/>
          </a:prstGeom>
          <a:noFill/>
          <a:ln>
            <a:noFill/>
          </a:ln>
        </p:spPr>
        <p:txBody>
          <a:bodyPr spcFirstLastPara="1" wrap="square" lIns="45700" tIns="45700" rIns="45700" bIns="45700" anchor="ctr" anchorCtr="0">
            <a:normAutofit/>
          </a:bodyPr>
          <a:lstStyle>
            <a:lvl1pPr lvl="0" algn="l">
              <a:lnSpc>
                <a:spcPct val="100000"/>
              </a:lnSpc>
              <a:spcBef>
                <a:spcPts val="0"/>
              </a:spcBef>
              <a:spcAft>
                <a:spcPts val="0"/>
              </a:spcAft>
              <a:buClr>
                <a:srgbClr val="FFFFFF"/>
              </a:buClr>
              <a:buSzPts val="4000"/>
              <a:buFont typeface="Century Gothic"/>
              <a:buNone/>
              <a:defRPr b="0">
                <a:solidFill>
                  <a:srgbClr val="FFFFFF"/>
                </a:solidFill>
              </a:defRPr>
            </a:lvl1pPr>
            <a:lvl2pPr lvl="1" algn="l">
              <a:lnSpc>
                <a:spcPct val="100000"/>
              </a:lnSpc>
              <a:spcBef>
                <a:spcPts val="0"/>
              </a:spcBef>
              <a:spcAft>
                <a:spcPts val="0"/>
              </a:spcAft>
              <a:buClr>
                <a:srgbClr val="AA182C"/>
              </a:buClr>
              <a:buSzPts val="1800"/>
              <a:buNone/>
              <a:defRPr/>
            </a:lvl2pPr>
            <a:lvl3pPr lvl="2" algn="l">
              <a:lnSpc>
                <a:spcPct val="100000"/>
              </a:lnSpc>
              <a:spcBef>
                <a:spcPts val="0"/>
              </a:spcBef>
              <a:spcAft>
                <a:spcPts val="0"/>
              </a:spcAft>
              <a:buClr>
                <a:srgbClr val="AA182C"/>
              </a:buClr>
              <a:buSzPts val="1800"/>
              <a:buNone/>
              <a:defRPr/>
            </a:lvl3pPr>
            <a:lvl4pPr lvl="3" algn="l">
              <a:lnSpc>
                <a:spcPct val="100000"/>
              </a:lnSpc>
              <a:spcBef>
                <a:spcPts val="0"/>
              </a:spcBef>
              <a:spcAft>
                <a:spcPts val="0"/>
              </a:spcAft>
              <a:buClr>
                <a:srgbClr val="AA182C"/>
              </a:buClr>
              <a:buSzPts val="1800"/>
              <a:buNone/>
              <a:defRPr/>
            </a:lvl4pPr>
            <a:lvl5pPr lvl="4" algn="l">
              <a:lnSpc>
                <a:spcPct val="100000"/>
              </a:lnSpc>
              <a:spcBef>
                <a:spcPts val="0"/>
              </a:spcBef>
              <a:spcAft>
                <a:spcPts val="0"/>
              </a:spcAft>
              <a:buClr>
                <a:srgbClr val="AA182C"/>
              </a:buClr>
              <a:buSzPts val="1800"/>
              <a:buNone/>
              <a:defRPr/>
            </a:lvl5pPr>
            <a:lvl6pPr lvl="5" algn="l">
              <a:lnSpc>
                <a:spcPct val="100000"/>
              </a:lnSpc>
              <a:spcBef>
                <a:spcPts val="0"/>
              </a:spcBef>
              <a:spcAft>
                <a:spcPts val="0"/>
              </a:spcAft>
              <a:buClr>
                <a:srgbClr val="AA182C"/>
              </a:buClr>
              <a:buSzPts val="1800"/>
              <a:buNone/>
              <a:defRPr/>
            </a:lvl6pPr>
            <a:lvl7pPr lvl="6" algn="l">
              <a:lnSpc>
                <a:spcPct val="100000"/>
              </a:lnSpc>
              <a:spcBef>
                <a:spcPts val="0"/>
              </a:spcBef>
              <a:spcAft>
                <a:spcPts val="0"/>
              </a:spcAft>
              <a:buClr>
                <a:srgbClr val="AA182C"/>
              </a:buClr>
              <a:buSzPts val="1800"/>
              <a:buNone/>
              <a:defRPr/>
            </a:lvl7pPr>
            <a:lvl8pPr lvl="7" algn="l">
              <a:lnSpc>
                <a:spcPct val="100000"/>
              </a:lnSpc>
              <a:spcBef>
                <a:spcPts val="0"/>
              </a:spcBef>
              <a:spcAft>
                <a:spcPts val="0"/>
              </a:spcAft>
              <a:buClr>
                <a:srgbClr val="AA182C"/>
              </a:buClr>
              <a:buSzPts val="1800"/>
              <a:buNone/>
              <a:defRPr/>
            </a:lvl8pPr>
            <a:lvl9pPr lvl="8" algn="l">
              <a:lnSpc>
                <a:spcPct val="100000"/>
              </a:lnSpc>
              <a:spcBef>
                <a:spcPts val="0"/>
              </a:spcBef>
              <a:spcAft>
                <a:spcPts val="0"/>
              </a:spcAft>
              <a:buClr>
                <a:srgbClr val="AA182C"/>
              </a:buClr>
              <a:buSzPts val="1800"/>
              <a:buNone/>
              <a:defRPr/>
            </a:lvl9pPr>
          </a:lstStyle>
          <a:p>
            <a:endParaRPr/>
          </a:p>
        </p:txBody>
      </p:sp>
      <p:pic>
        <p:nvPicPr>
          <p:cNvPr id="49" name="Google Shape;49;p13" descr="ARIAS-logo_WHITE.pdf"/>
          <p:cNvPicPr preferRelativeResize="0"/>
          <p:nvPr/>
        </p:nvPicPr>
        <p:blipFill rotWithShape="1">
          <a:blip r:embed="rId2">
            <a:alphaModFix/>
          </a:blip>
          <a:srcRect/>
          <a:stretch/>
        </p:blipFill>
        <p:spPr>
          <a:xfrm>
            <a:off x="5042065" y="5755878"/>
            <a:ext cx="2107870" cy="883050"/>
          </a:xfrm>
          <a:prstGeom prst="rect">
            <a:avLst/>
          </a:prstGeom>
          <a:noFill/>
          <a:ln>
            <a:noFill/>
          </a:ln>
        </p:spPr>
      </p:pic>
      <p:sp>
        <p:nvSpPr>
          <p:cNvPr id="50" name="Google Shape;50;p13"/>
          <p:cNvSpPr txBox="1">
            <a:spLocks noGrp="1"/>
          </p:cNvSpPr>
          <p:nvPr>
            <p:ph type="sldNum" idx="12"/>
          </p:nvPr>
        </p:nvSpPr>
        <p:spPr>
          <a:xfrm>
            <a:off x="8463946" y="6221731"/>
            <a:ext cx="273654" cy="2692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1pPr>
            <a:lvl2pPr marL="0" lvl="1"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2pPr>
            <a:lvl3pPr marL="0" lvl="2"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3pPr>
            <a:lvl4pPr marL="0" lvl="3"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4pPr>
            <a:lvl5pPr marL="0" lvl="4"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5pPr>
            <a:lvl6pPr marL="0" lvl="5"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6pPr>
            <a:lvl7pPr marL="0" lvl="6"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7pPr>
            <a:lvl8pPr marL="0" lvl="7"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8pPr>
            <a:lvl9pPr marL="0" lvl="8"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Title-3">
  <p:cSld name="1_Title-3">
    <p:spTree>
      <p:nvGrpSpPr>
        <p:cNvPr id="1" name="Shape 51"/>
        <p:cNvGrpSpPr/>
        <p:nvPr/>
      </p:nvGrpSpPr>
      <p:grpSpPr>
        <a:xfrm>
          <a:off x="0" y="0"/>
          <a:ext cx="0" cy="0"/>
          <a:chOff x="0" y="0"/>
          <a:chExt cx="0" cy="0"/>
        </a:xfrm>
      </p:grpSpPr>
      <p:pic>
        <p:nvPicPr>
          <p:cNvPr id="52" name="Google Shape;52;p14" descr="Picture 14"/>
          <p:cNvPicPr preferRelativeResize="0"/>
          <p:nvPr/>
        </p:nvPicPr>
        <p:blipFill rotWithShape="1">
          <a:blip r:embed="rId2">
            <a:alphaModFix/>
          </a:blip>
          <a:srcRect/>
          <a:stretch/>
        </p:blipFill>
        <p:spPr>
          <a:xfrm>
            <a:off x="10722847" y="6365237"/>
            <a:ext cx="953216" cy="421323"/>
          </a:xfrm>
          <a:prstGeom prst="rect">
            <a:avLst/>
          </a:prstGeom>
          <a:noFill/>
          <a:ln>
            <a:noFill/>
          </a:ln>
        </p:spPr>
      </p:pic>
      <p:sp>
        <p:nvSpPr>
          <p:cNvPr id="53" name="Google Shape;53;p14"/>
          <p:cNvSpPr txBox="1">
            <a:spLocks noGrp="1"/>
          </p:cNvSpPr>
          <p:nvPr>
            <p:ph type="title"/>
          </p:nvPr>
        </p:nvSpPr>
        <p:spPr>
          <a:xfrm>
            <a:off x="515939" y="801363"/>
            <a:ext cx="4165652" cy="2481234"/>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AA182C"/>
              </a:buClr>
              <a:buSzPts val="1800"/>
              <a:buNone/>
              <a:defRPr/>
            </a:lvl1pPr>
            <a:lvl2pPr lvl="1" algn="l">
              <a:lnSpc>
                <a:spcPct val="100000"/>
              </a:lnSpc>
              <a:spcBef>
                <a:spcPts val="0"/>
              </a:spcBef>
              <a:spcAft>
                <a:spcPts val="0"/>
              </a:spcAft>
              <a:buClr>
                <a:srgbClr val="AA182C"/>
              </a:buClr>
              <a:buSzPts val="1800"/>
              <a:buNone/>
              <a:defRPr/>
            </a:lvl2pPr>
            <a:lvl3pPr lvl="2" algn="l">
              <a:lnSpc>
                <a:spcPct val="100000"/>
              </a:lnSpc>
              <a:spcBef>
                <a:spcPts val="0"/>
              </a:spcBef>
              <a:spcAft>
                <a:spcPts val="0"/>
              </a:spcAft>
              <a:buClr>
                <a:srgbClr val="AA182C"/>
              </a:buClr>
              <a:buSzPts val="1800"/>
              <a:buNone/>
              <a:defRPr/>
            </a:lvl3pPr>
            <a:lvl4pPr lvl="3" algn="l">
              <a:lnSpc>
                <a:spcPct val="100000"/>
              </a:lnSpc>
              <a:spcBef>
                <a:spcPts val="0"/>
              </a:spcBef>
              <a:spcAft>
                <a:spcPts val="0"/>
              </a:spcAft>
              <a:buClr>
                <a:srgbClr val="AA182C"/>
              </a:buClr>
              <a:buSzPts val="1800"/>
              <a:buNone/>
              <a:defRPr/>
            </a:lvl4pPr>
            <a:lvl5pPr lvl="4" algn="l">
              <a:lnSpc>
                <a:spcPct val="100000"/>
              </a:lnSpc>
              <a:spcBef>
                <a:spcPts val="0"/>
              </a:spcBef>
              <a:spcAft>
                <a:spcPts val="0"/>
              </a:spcAft>
              <a:buClr>
                <a:srgbClr val="AA182C"/>
              </a:buClr>
              <a:buSzPts val="1800"/>
              <a:buNone/>
              <a:defRPr/>
            </a:lvl5pPr>
            <a:lvl6pPr lvl="5" algn="l">
              <a:lnSpc>
                <a:spcPct val="100000"/>
              </a:lnSpc>
              <a:spcBef>
                <a:spcPts val="0"/>
              </a:spcBef>
              <a:spcAft>
                <a:spcPts val="0"/>
              </a:spcAft>
              <a:buClr>
                <a:srgbClr val="AA182C"/>
              </a:buClr>
              <a:buSzPts val="1800"/>
              <a:buNone/>
              <a:defRPr/>
            </a:lvl6pPr>
            <a:lvl7pPr lvl="6" algn="l">
              <a:lnSpc>
                <a:spcPct val="100000"/>
              </a:lnSpc>
              <a:spcBef>
                <a:spcPts val="0"/>
              </a:spcBef>
              <a:spcAft>
                <a:spcPts val="0"/>
              </a:spcAft>
              <a:buClr>
                <a:srgbClr val="AA182C"/>
              </a:buClr>
              <a:buSzPts val="1800"/>
              <a:buNone/>
              <a:defRPr/>
            </a:lvl7pPr>
            <a:lvl8pPr lvl="7" algn="l">
              <a:lnSpc>
                <a:spcPct val="100000"/>
              </a:lnSpc>
              <a:spcBef>
                <a:spcPts val="0"/>
              </a:spcBef>
              <a:spcAft>
                <a:spcPts val="0"/>
              </a:spcAft>
              <a:buClr>
                <a:srgbClr val="AA182C"/>
              </a:buClr>
              <a:buSzPts val="1800"/>
              <a:buNone/>
              <a:defRPr/>
            </a:lvl8pPr>
            <a:lvl9pPr lvl="8" algn="l">
              <a:lnSpc>
                <a:spcPct val="100000"/>
              </a:lnSpc>
              <a:spcBef>
                <a:spcPts val="0"/>
              </a:spcBef>
              <a:spcAft>
                <a:spcPts val="0"/>
              </a:spcAft>
              <a:buClr>
                <a:srgbClr val="AA182C"/>
              </a:buClr>
              <a:buSzPts val="1800"/>
              <a:buNone/>
              <a:defRPr/>
            </a:lvl9pPr>
          </a:lstStyle>
          <a:p>
            <a:endParaRPr/>
          </a:p>
        </p:txBody>
      </p:sp>
      <p:sp>
        <p:nvSpPr>
          <p:cNvPr id="54" name="Google Shape;54;p14"/>
          <p:cNvSpPr txBox="1">
            <a:spLocks noGrp="1"/>
          </p:cNvSpPr>
          <p:nvPr>
            <p:ph type="body" idx="1"/>
          </p:nvPr>
        </p:nvSpPr>
        <p:spPr>
          <a:xfrm>
            <a:off x="515939" y="3421329"/>
            <a:ext cx="4165652" cy="1127963"/>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chemeClr val="accent2"/>
              </a:buClr>
              <a:buSzPts val="1800"/>
              <a:buNone/>
              <a:defRPr/>
            </a:lvl1pPr>
            <a:lvl2pPr marL="914400" lvl="1" indent="-228600" algn="l">
              <a:lnSpc>
                <a:spcPct val="100000"/>
              </a:lnSpc>
              <a:spcBef>
                <a:spcPts val="0"/>
              </a:spcBef>
              <a:spcAft>
                <a:spcPts val="0"/>
              </a:spcAft>
              <a:buClr>
                <a:schemeClr val="accent2"/>
              </a:buClr>
              <a:buSzPts val="1800"/>
              <a:buNone/>
              <a:defRPr/>
            </a:lvl2pPr>
            <a:lvl3pPr marL="1371600" lvl="2" indent="-228600" algn="l">
              <a:lnSpc>
                <a:spcPct val="100000"/>
              </a:lnSpc>
              <a:spcBef>
                <a:spcPts val="0"/>
              </a:spcBef>
              <a:spcAft>
                <a:spcPts val="0"/>
              </a:spcAft>
              <a:buClr>
                <a:schemeClr val="accent2"/>
              </a:buClr>
              <a:buSzPts val="1800"/>
              <a:buNone/>
              <a:defRPr/>
            </a:lvl3pPr>
            <a:lvl4pPr marL="1828800" lvl="3" indent="-228600" algn="l">
              <a:lnSpc>
                <a:spcPct val="100000"/>
              </a:lnSpc>
              <a:spcBef>
                <a:spcPts val="0"/>
              </a:spcBef>
              <a:spcAft>
                <a:spcPts val="0"/>
              </a:spcAft>
              <a:buClr>
                <a:schemeClr val="accent2"/>
              </a:buClr>
              <a:buSzPts val="1800"/>
              <a:buNone/>
              <a:defRPr/>
            </a:lvl4pPr>
            <a:lvl5pPr marL="2286000" lvl="4" indent="-228600" algn="l">
              <a:lnSpc>
                <a:spcPct val="100000"/>
              </a:lnSpc>
              <a:spcBef>
                <a:spcPts val="0"/>
              </a:spcBef>
              <a:spcAft>
                <a:spcPts val="0"/>
              </a:spcAft>
              <a:buClr>
                <a:schemeClr val="accent2"/>
              </a:buClr>
              <a:buSzPts val="1800"/>
              <a:buNone/>
              <a:defRPr/>
            </a:lvl5pPr>
            <a:lvl6pPr marL="2743200" lvl="5" indent="-342900" algn="l">
              <a:lnSpc>
                <a:spcPct val="100000"/>
              </a:lnSpc>
              <a:spcBef>
                <a:spcPts val="400"/>
              </a:spcBef>
              <a:spcAft>
                <a:spcPts val="0"/>
              </a:spcAft>
              <a:buClr>
                <a:schemeClr val="accent2"/>
              </a:buClr>
              <a:buSzPts val="1800"/>
              <a:buChar char="•"/>
              <a:defRPr/>
            </a:lvl6pPr>
            <a:lvl7pPr marL="3200400" lvl="6" indent="-342900" algn="l">
              <a:lnSpc>
                <a:spcPct val="100000"/>
              </a:lnSpc>
              <a:spcBef>
                <a:spcPts val="400"/>
              </a:spcBef>
              <a:spcAft>
                <a:spcPts val="0"/>
              </a:spcAft>
              <a:buClr>
                <a:schemeClr val="accent2"/>
              </a:buClr>
              <a:buSzPts val="1800"/>
              <a:buChar char="•"/>
              <a:defRPr/>
            </a:lvl7pPr>
            <a:lvl8pPr marL="3657600" lvl="7" indent="-342900" algn="l">
              <a:lnSpc>
                <a:spcPct val="100000"/>
              </a:lnSpc>
              <a:spcBef>
                <a:spcPts val="400"/>
              </a:spcBef>
              <a:spcAft>
                <a:spcPts val="0"/>
              </a:spcAft>
              <a:buClr>
                <a:schemeClr val="accent2"/>
              </a:buClr>
              <a:buSzPts val="1800"/>
              <a:buChar char="•"/>
              <a:defRPr/>
            </a:lvl8pPr>
            <a:lvl9pPr marL="4114800" lvl="8" indent="-342900" algn="l">
              <a:lnSpc>
                <a:spcPct val="100000"/>
              </a:lnSpc>
              <a:spcBef>
                <a:spcPts val="400"/>
              </a:spcBef>
              <a:spcAft>
                <a:spcPts val="0"/>
              </a:spcAft>
              <a:buClr>
                <a:schemeClr val="accent2"/>
              </a:buClr>
              <a:buSzPts val="1800"/>
              <a:buChar char="•"/>
              <a:defRPr/>
            </a:lvl9pPr>
          </a:lstStyle>
          <a:p>
            <a:endParaRPr/>
          </a:p>
        </p:txBody>
      </p:sp>
      <p:sp>
        <p:nvSpPr>
          <p:cNvPr id="55" name="Google Shape;55;p14"/>
          <p:cNvSpPr txBox="1">
            <a:spLocks noGrp="1"/>
          </p:cNvSpPr>
          <p:nvPr>
            <p:ph type="body" idx="2"/>
          </p:nvPr>
        </p:nvSpPr>
        <p:spPr>
          <a:xfrm>
            <a:off x="515936" y="4688025"/>
            <a:ext cx="3600453" cy="587377"/>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400"/>
              </a:spcBef>
              <a:spcAft>
                <a:spcPts val="0"/>
              </a:spcAft>
              <a:buClr>
                <a:schemeClr val="accent2"/>
              </a:buClr>
              <a:buSzPts val="1800"/>
              <a:buNone/>
              <a:defRPr/>
            </a:lvl1pPr>
            <a:lvl2pPr marL="914400" lvl="1" indent="-342900" algn="l">
              <a:lnSpc>
                <a:spcPct val="100000"/>
              </a:lnSpc>
              <a:spcBef>
                <a:spcPts val="400"/>
              </a:spcBef>
              <a:spcAft>
                <a:spcPts val="0"/>
              </a:spcAft>
              <a:buClr>
                <a:schemeClr val="accent2"/>
              </a:buClr>
              <a:buSzPts val="1800"/>
              <a:buChar char="•"/>
              <a:defRPr/>
            </a:lvl2pPr>
            <a:lvl3pPr marL="1371600" lvl="2" indent="-342900" algn="l">
              <a:lnSpc>
                <a:spcPct val="100000"/>
              </a:lnSpc>
              <a:spcBef>
                <a:spcPts val="400"/>
              </a:spcBef>
              <a:spcAft>
                <a:spcPts val="0"/>
              </a:spcAft>
              <a:buClr>
                <a:schemeClr val="accent2"/>
              </a:buClr>
              <a:buSzPts val="1800"/>
              <a:buChar char="•"/>
              <a:defRPr/>
            </a:lvl3pPr>
            <a:lvl4pPr marL="1828800" lvl="3" indent="-342900" algn="l">
              <a:lnSpc>
                <a:spcPct val="100000"/>
              </a:lnSpc>
              <a:spcBef>
                <a:spcPts val="400"/>
              </a:spcBef>
              <a:spcAft>
                <a:spcPts val="0"/>
              </a:spcAft>
              <a:buClr>
                <a:schemeClr val="accent2"/>
              </a:buClr>
              <a:buSzPts val="1800"/>
              <a:buChar char="•"/>
              <a:defRPr/>
            </a:lvl4pPr>
            <a:lvl5pPr marL="2286000" lvl="4" indent="-342900" algn="l">
              <a:lnSpc>
                <a:spcPct val="100000"/>
              </a:lnSpc>
              <a:spcBef>
                <a:spcPts val="400"/>
              </a:spcBef>
              <a:spcAft>
                <a:spcPts val="0"/>
              </a:spcAft>
              <a:buClr>
                <a:schemeClr val="accent2"/>
              </a:buClr>
              <a:buSzPts val="1800"/>
              <a:buChar char="•"/>
              <a:defRPr/>
            </a:lvl5pPr>
            <a:lvl6pPr marL="2743200" lvl="5" indent="-342900" algn="l">
              <a:lnSpc>
                <a:spcPct val="100000"/>
              </a:lnSpc>
              <a:spcBef>
                <a:spcPts val="400"/>
              </a:spcBef>
              <a:spcAft>
                <a:spcPts val="0"/>
              </a:spcAft>
              <a:buClr>
                <a:schemeClr val="accent2"/>
              </a:buClr>
              <a:buSzPts val="1800"/>
              <a:buChar char="•"/>
              <a:defRPr/>
            </a:lvl6pPr>
            <a:lvl7pPr marL="3200400" lvl="6" indent="-342900" algn="l">
              <a:lnSpc>
                <a:spcPct val="100000"/>
              </a:lnSpc>
              <a:spcBef>
                <a:spcPts val="400"/>
              </a:spcBef>
              <a:spcAft>
                <a:spcPts val="0"/>
              </a:spcAft>
              <a:buClr>
                <a:schemeClr val="accent2"/>
              </a:buClr>
              <a:buSzPts val="1800"/>
              <a:buChar char="•"/>
              <a:defRPr/>
            </a:lvl7pPr>
            <a:lvl8pPr marL="3657600" lvl="7" indent="-342900" algn="l">
              <a:lnSpc>
                <a:spcPct val="100000"/>
              </a:lnSpc>
              <a:spcBef>
                <a:spcPts val="400"/>
              </a:spcBef>
              <a:spcAft>
                <a:spcPts val="0"/>
              </a:spcAft>
              <a:buClr>
                <a:schemeClr val="accent2"/>
              </a:buClr>
              <a:buSzPts val="1800"/>
              <a:buChar char="•"/>
              <a:defRPr/>
            </a:lvl8pPr>
            <a:lvl9pPr marL="4114800" lvl="8" indent="-342900" algn="l">
              <a:lnSpc>
                <a:spcPct val="100000"/>
              </a:lnSpc>
              <a:spcBef>
                <a:spcPts val="400"/>
              </a:spcBef>
              <a:spcAft>
                <a:spcPts val="0"/>
              </a:spcAft>
              <a:buClr>
                <a:schemeClr val="accent2"/>
              </a:buClr>
              <a:buSzPts val="1800"/>
              <a:buChar char="•"/>
              <a:defRPr/>
            </a:lvl9pPr>
          </a:lstStyle>
          <a:p>
            <a:endParaRPr/>
          </a:p>
        </p:txBody>
      </p:sp>
      <p:sp>
        <p:nvSpPr>
          <p:cNvPr id="56" name="Google Shape;56;p14"/>
          <p:cNvSpPr>
            <a:spLocks noGrp="1"/>
          </p:cNvSpPr>
          <p:nvPr>
            <p:ph type="pic" idx="3"/>
          </p:nvPr>
        </p:nvSpPr>
        <p:spPr>
          <a:xfrm>
            <a:off x="6838329" y="546906"/>
            <a:ext cx="4697365" cy="4697364"/>
          </a:xfrm>
          <a:prstGeom prst="rect">
            <a:avLst/>
          </a:prstGeom>
          <a:noFill/>
          <a:ln>
            <a:noFill/>
          </a:ln>
        </p:spPr>
      </p:sp>
      <p:sp>
        <p:nvSpPr>
          <p:cNvPr id="57" name="Google Shape;57;p14"/>
          <p:cNvSpPr/>
          <p:nvPr/>
        </p:nvSpPr>
        <p:spPr>
          <a:xfrm>
            <a:off x="-31440" y="5564740"/>
            <a:ext cx="12254880" cy="1437854"/>
          </a:xfrm>
          <a:prstGeom prst="rect">
            <a:avLst/>
          </a:prstGeom>
          <a:solidFill>
            <a:srgbClr val="AA182C"/>
          </a:solidFill>
          <a:ln>
            <a:noFill/>
          </a:ln>
        </p:spPr>
        <p:txBody>
          <a:bodyPr spcFirstLastPara="1" wrap="square" lIns="45700" tIns="45700" rIns="45700" bIns="45700" anchor="ctr" anchorCtr="0">
            <a:noAutofit/>
          </a:bodyPr>
          <a:lstStyle/>
          <a:p>
            <a:pPr marL="0" marR="0" lvl="0" indent="457200" algn="l" rtl="0">
              <a:lnSpc>
                <a:spcPct val="100000"/>
              </a:lnSpc>
              <a:spcBef>
                <a:spcPts val="0"/>
              </a:spcBef>
              <a:spcAft>
                <a:spcPts val="0"/>
              </a:spcAft>
              <a:buClr>
                <a:srgbClr val="000000"/>
              </a:buClr>
              <a:buSzPts val="1800"/>
              <a:buFont typeface="Jost"/>
              <a:buNone/>
            </a:pPr>
            <a:endParaRPr sz="1800" b="0" i="0" u="none" strike="noStrike" cap="none">
              <a:solidFill>
                <a:srgbClr val="000000"/>
              </a:solidFill>
              <a:latin typeface="Jost"/>
              <a:ea typeface="Jost"/>
              <a:cs typeface="Jost"/>
              <a:sym typeface="Jost"/>
            </a:endParaRPr>
          </a:p>
        </p:txBody>
      </p:sp>
      <p:sp>
        <p:nvSpPr>
          <p:cNvPr id="58" name="Google Shape;58;p14"/>
          <p:cNvSpPr txBox="1"/>
          <p:nvPr/>
        </p:nvSpPr>
        <p:spPr>
          <a:xfrm>
            <a:off x="561655" y="6378834"/>
            <a:ext cx="10546081" cy="345439"/>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Century Gothic"/>
              <a:buNone/>
            </a:pPr>
            <a:r>
              <a:rPr lang="en-US" sz="1600" b="0" i="0" u="none" strike="noStrike" cap="none">
                <a:solidFill>
                  <a:srgbClr val="FFFFFF"/>
                </a:solidFill>
                <a:latin typeface="Century Gothic"/>
                <a:ea typeface="Century Gothic"/>
                <a:cs typeface="Century Gothic"/>
                <a:sym typeface="Century Gothic"/>
              </a:rPr>
              <a:t>ARIAS•U.S. 2022 Fall Conference | Nov 3-4, 2022 | New York, NY | www.arias-us.org</a:t>
            </a:r>
            <a:endParaRPr/>
          </a:p>
        </p:txBody>
      </p:sp>
      <p:pic>
        <p:nvPicPr>
          <p:cNvPr id="59" name="Google Shape;59;p14" descr="ARIAS-logo_WHITE.pdf"/>
          <p:cNvPicPr preferRelativeResize="0"/>
          <p:nvPr/>
        </p:nvPicPr>
        <p:blipFill rotWithShape="1">
          <a:blip r:embed="rId3">
            <a:alphaModFix/>
          </a:blip>
          <a:srcRect/>
          <a:stretch/>
        </p:blipFill>
        <p:spPr>
          <a:xfrm>
            <a:off x="5422055" y="5755878"/>
            <a:ext cx="1347889" cy="564672"/>
          </a:xfrm>
          <a:prstGeom prst="rect">
            <a:avLst/>
          </a:prstGeom>
          <a:noFill/>
          <a:ln>
            <a:noFill/>
          </a:ln>
        </p:spPr>
      </p:pic>
      <p:sp>
        <p:nvSpPr>
          <p:cNvPr id="60" name="Google Shape;60;p14"/>
          <p:cNvSpPr txBox="1">
            <a:spLocks noGrp="1"/>
          </p:cNvSpPr>
          <p:nvPr>
            <p:ph type="sldNum" idx="12"/>
          </p:nvPr>
        </p:nvSpPr>
        <p:spPr>
          <a:xfrm>
            <a:off x="8463946" y="6221731"/>
            <a:ext cx="273654" cy="2692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1pPr>
            <a:lvl2pPr marL="0" lvl="1"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2pPr>
            <a:lvl3pPr marL="0" lvl="2"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3pPr>
            <a:lvl4pPr marL="0" lvl="3"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4pPr>
            <a:lvl5pPr marL="0" lvl="4"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5pPr>
            <a:lvl6pPr marL="0" lvl="5"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6pPr>
            <a:lvl7pPr marL="0" lvl="6"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7pPr>
            <a:lvl8pPr marL="0" lvl="7"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8pPr>
            <a:lvl9pPr marL="0" lvl="8"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_Content-3">
  <p:cSld name="2_Content-3">
    <p:spTree>
      <p:nvGrpSpPr>
        <p:cNvPr id="1" name="Shape 61"/>
        <p:cNvGrpSpPr/>
        <p:nvPr/>
      </p:nvGrpSpPr>
      <p:grpSpPr>
        <a:xfrm>
          <a:off x="0" y="0"/>
          <a:ext cx="0" cy="0"/>
          <a:chOff x="0" y="0"/>
          <a:chExt cx="0" cy="0"/>
        </a:xfrm>
      </p:grpSpPr>
      <p:pic>
        <p:nvPicPr>
          <p:cNvPr id="62" name="Google Shape;62;p15" descr="Picture 14"/>
          <p:cNvPicPr preferRelativeResize="0"/>
          <p:nvPr/>
        </p:nvPicPr>
        <p:blipFill rotWithShape="1">
          <a:blip r:embed="rId2">
            <a:alphaModFix/>
          </a:blip>
          <a:srcRect/>
          <a:stretch/>
        </p:blipFill>
        <p:spPr>
          <a:xfrm>
            <a:off x="10722847" y="6365237"/>
            <a:ext cx="953216" cy="421323"/>
          </a:xfrm>
          <a:prstGeom prst="rect">
            <a:avLst/>
          </a:prstGeom>
          <a:noFill/>
          <a:ln>
            <a:noFill/>
          </a:ln>
        </p:spPr>
      </p:pic>
      <p:sp>
        <p:nvSpPr>
          <p:cNvPr id="63" name="Google Shape;63;p15"/>
          <p:cNvSpPr txBox="1">
            <a:spLocks noGrp="1"/>
          </p:cNvSpPr>
          <p:nvPr>
            <p:ph type="body" idx="1"/>
          </p:nvPr>
        </p:nvSpPr>
        <p:spPr>
          <a:xfrm>
            <a:off x="515937" y="2061835"/>
            <a:ext cx="5472115" cy="855665"/>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2400"/>
              <a:buFont typeface="Century Gothic"/>
              <a:buNone/>
              <a:defRPr>
                <a:solidFill>
                  <a:srgbClr val="000000"/>
                </a:solidFill>
              </a:defRPr>
            </a:lvl1pPr>
            <a:lvl2pPr marL="914400" lvl="1" indent="-381000" algn="l">
              <a:lnSpc>
                <a:spcPct val="100000"/>
              </a:lnSpc>
              <a:spcBef>
                <a:spcPts val="0"/>
              </a:spcBef>
              <a:spcAft>
                <a:spcPts val="0"/>
              </a:spcAft>
              <a:buClr>
                <a:srgbClr val="000000"/>
              </a:buClr>
              <a:buSzPts val="2400"/>
              <a:buFont typeface="Century Gothic"/>
              <a:buChar char="•"/>
              <a:defRPr>
                <a:solidFill>
                  <a:srgbClr val="000000"/>
                </a:solidFill>
              </a:defRPr>
            </a:lvl2pPr>
            <a:lvl3pPr marL="1371600" lvl="2" indent="-381000" algn="l">
              <a:lnSpc>
                <a:spcPct val="100000"/>
              </a:lnSpc>
              <a:spcBef>
                <a:spcPts val="0"/>
              </a:spcBef>
              <a:spcAft>
                <a:spcPts val="0"/>
              </a:spcAft>
              <a:buClr>
                <a:srgbClr val="000000"/>
              </a:buClr>
              <a:buSzPts val="2400"/>
              <a:buFont typeface="Century Gothic"/>
              <a:buChar char="•"/>
              <a:defRPr>
                <a:solidFill>
                  <a:srgbClr val="000000"/>
                </a:solidFill>
              </a:defRPr>
            </a:lvl3pPr>
            <a:lvl4pPr marL="1828800" lvl="3" indent="-381000" algn="l">
              <a:lnSpc>
                <a:spcPct val="100000"/>
              </a:lnSpc>
              <a:spcBef>
                <a:spcPts val="0"/>
              </a:spcBef>
              <a:spcAft>
                <a:spcPts val="0"/>
              </a:spcAft>
              <a:buClr>
                <a:srgbClr val="000000"/>
              </a:buClr>
              <a:buSzPts val="2400"/>
              <a:buFont typeface="Century Gothic"/>
              <a:buChar char="•"/>
              <a:defRPr>
                <a:solidFill>
                  <a:srgbClr val="000000"/>
                </a:solidFill>
              </a:defRPr>
            </a:lvl4pPr>
            <a:lvl5pPr marL="2286000" lvl="4" indent="-381000" algn="l">
              <a:lnSpc>
                <a:spcPct val="100000"/>
              </a:lnSpc>
              <a:spcBef>
                <a:spcPts val="0"/>
              </a:spcBef>
              <a:spcAft>
                <a:spcPts val="0"/>
              </a:spcAft>
              <a:buClr>
                <a:srgbClr val="000000"/>
              </a:buClr>
              <a:buSzPts val="2400"/>
              <a:buFont typeface="Century Gothic"/>
              <a:buChar char="•"/>
              <a:defRPr>
                <a:solidFill>
                  <a:srgbClr val="000000"/>
                </a:solidFill>
              </a:defRPr>
            </a:lvl5pPr>
            <a:lvl6pPr marL="2743200" lvl="5" indent="-342900" algn="l">
              <a:lnSpc>
                <a:spcPct val="100000"/>
              </a:lnSpc>
              <a:spcBef>
                <a:spcPts val="400"/>
              </a:spcBef>
              <a:spcAft>
                <a:spcPts val="0"/>
              </a:spcAft>
              <a:buClr>
                <a:schemeClr val="accent2"/>
              </a:buClr>
              <a:buSzPts val="1800"/>
              <a:buChar char="•"/>
              <a:defRPr/>
            </a:lvl6pPr>
            <a:lvl7pPr marL="3200400" lvl="6" indent="-342900" algn="l">
              <a:lnSpc>
                <a:spcPct val="100000"/>
              </a:lnSpc>
              <a:spcBef>
                <a:spcPts val="400"/>
              </a:spcBef>
              <a:spcAft>
                <a:spcPts val="0"/>
              </a:spcAft>
              <a:buClr>
                <a:schemeClr val="accent2"/>
              </a:buClr>
              <a:buSzPts val="1800"/>
              <a:buChar char="•"/>
              <a:defRPr/>
            </a:lvl7pPr>
            <a:lvl8pPr marL="3657600" lvl="7" indent="-342900" algn="l">
              <a:lnSpc>
                <a:spcPct val="100000"/>
              </a:lnSpc>
              <a:spcBef>
                <a:spcPts val="400"/>
              </a:spcBef>
              <a:spcAft>
                <a:spcPts val="0"/>
              </a:spcAft>
              <a:buClr>
                <a:schemeClr val="accent2"/>
              </a:buClr>
              <a:buSzPts val="1800"/>
              <a:buChar char="•"/>
              <a:defRPr/>
            </a:lvl8pPr>
            <a:lvl9pPr marL="4114800" lvl="8" indent="-342900" algn="l">
              <a:lnSpc>
                <a:spcPct val="100000"/>
              </a:lnSpc>
              <a:spcBef>
                <a:spcPts val="400"/>
              </a:spcBef>
              <a:spcAft>
                <a:spcPts val="0"/>
              </a:spcAft>
              <a:buClr>
                <a:schemeClr val="accent2"/>
              </a:buClr>
              <a:buSzPts val="1800"/>
              <a:buChar char="•"/>
              <a:defRPr/>
            </a:lvl9pPr>
          </a:lstStyle>
          <a:p>
            <a:endParaRPr/>
          </a:p>
        </p:txBody>
      </p:sp>
      <p:sp>
        <p:nvSpPr>
          <p:cNvPr id="64" name="Google Shape;64;p15"/>
          <p:cNvSpPr txBox="1">
            <a:spLocks noGrp="1"/>
          </p:cNvSpPr>
          <p:nvPr>
            <p:ph type="body" idx="2"/>
          </p:nvPr>
        </p:nvSpPr>
        <p:spPr>
          <a:xfrm>
            <a:off x="515936" y="3009106"/>
            <a:ext cx="5472116" cy="2475365"/>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400"/>
              </a:spcBef>
              <a:spcAft>
                <a:spcPts val="0"/>
              </a:spcAft>
              <a:buClr>
                <a:schemeClr val="accent2"/>
              </a:buClr>
              <a:buSzPts val="1800"/>
              <a:buNone/>
              <a:defRPr/>
            </a:lvl1pPr>
            <a:lvl2pPr marL="914400" lvl="1" indent="-342900" algn="l">
              <a:lnSpc>
                <a:spcPct val="100000"/>
              </a:lnSpc>
              <a:spcBef>
                <a:spcPts val="400"/>
              </a:spcBef>
              <a:spcAft>
                <a:spcPts val="0"/>
              </a:spcAft>
              <a:buClr>
                <a:schemeClr val="accent2"/>
              </a:buClr>
              <a:buSzPts val="1800"/>
              <a:buChar char="•"/>
              <a:defRPr/>
            </a:lvl2pPr>
            <a:lvl3pPr marL="1371600" lvl="2" indent="-342900" algn="l">
              <a:lnSpc>
                <a:spcPct val="100000"/>
              </a:lnSpc>
              <a:spcBef>
                <a:spcPts val="400"/>
              </a:spcBef>
              <a:spcAft>
                <a:spcPts val="0"/>
              </a:spcAft>
              <a:buClr>
                <a:schemeClr val="accent2"/>
              </a:buClr>
              <a:buSzPts val="1800"/>
              <a:buChar char="•"/>
              <a:defRPr/>
            </a:lvl3pPr>
            <a:lvl4pPr marL="1828800" lvl="3" indent="-342900" algn="l">
              <a:lnSpc>
                <a:spcPct val="100000"/>
              </a:lnSpc>
              <a:spcBef>
                <a:spcPts val="400"/>
              </a:spcBef>
              <a:spcAft>
                <a:spcPts val="0"/>
              </a:spcAft>
              <a:buClr>
                <a:schemeClr val="accent2"/>
              </a:buClr>
              <a:buSzPts val="1800"/>
              <a:buChar char="•"/>
              <a:defRPr/>
            </a:lvl4pPr>
            <a:lvl5pPr marL="2286000" lvl="4" indent="-342900" algn="l">
              <a:lnSpc>
                <a:spcPct val="100000"/>
              </a:lnSpc>
              <a:spcBef>
                <a:spcPts val="400"/>
              </a:spcBef>
              <a:spcAft>
                <a:spcPts val="0"/>
              </a:spcAft>
              <a:buClr>
                <a:schemeClr val="accent2"/>
              </a:buClr>
              <a:buSzPts val="1800"/>
              <a:buChar char="•"/>
              <a:defRPr/>
            </a:lvl5pPr>
            <a:lvl6pPr marL="2743200" lvl="5" indent="-342900" algn="l">
              <a:lnSpc>
                <a:spcPct val="100000"/>
              </a:lnSpc>
              <a:spcBef>
                <a:spcPts val="400"/>
              </a:spcBef>
              <a:spcAft>
                <a:spcPts val="0"/>
              </a:spcAft>
              <a:buClr>
                <a:schemeClr val="accent2"/>
              </a:buClr>
              <a:buSzPts val="1800"/>
              <a:buChar char="•"/>
              <a:defRPr/>
            </a:lvl6pPr>
            <a:lvl7pPr marL="3200400" lvl="6" indent="-342900" algn="l">
              <a:lnSpc>
                <a:spcPct val="100000"/>
              </a:lnSpc>
              <a:spcBef>
                <a:spcPts val="400"/>
              </a:spcBef>
              <a:spcAft>
                <a:spcPts val="0"/>
              </a:spcAft>
              <a:buClr>
                <a:schemeClr val="accent2"/>
              </a:buClr>
              <a:buSzPts val="1800"/>
              <a:buChar char="•"/>
              <a:defRPr/>
            </a:lvl7pPr>
            <a:lvl8pPr marL="3657600" lvl="7" indent="-342900" algn="l">
              <a:lnSpc>
                <a:spcPct val="100000"/>
              </a:lnSpc>
              <a:spcBef>
                <a:spcPts val="400"/>
              </a:spcBef>
              <a:spcAft>
                <a:spcPts val="0"/>
              </a:spcAft>
              <a:buClr>
                <a:schemeClr val="accent2"/>
              </a:buClr>
              <a:buSzPts val="1800"/>
              <a:buChar char="•"/>
              <a:defRPr/>
            </a:lvl8pPr>
            <a:lvl9pPr marL="4114800" lvl="8" indent="-342900" algn="l">
              <a:lnSpc>
                <a:spcPct val="100000"/>
              </a:lnSpc>
              <a:spcBef>
                <a:spcPts val="400"/>
              </a:spcBef>
              <a:spcAft>
                <a:spcPts val="0"/>
              </a:spcAft>
              <a:buClr>
                <a:schemeClr val="accent2"/>
              </a:buClr>
              <a:buSzPts val="1800"/>
              <a:buChar char="•"/>
              <a:defRPr/>
            </a:lvl9pPr>
          </a:lstStyle>
          <a:p>
            <a:endParaRPr/>
          </a:p>
        </p:txBody>
      </p:sp>
      <p:sp>
        <p:nvSpPr>
          <p:cNvPr id="65" name="Google Shape;65;p15"/>
          <p:cNvSpPr txBox="1">
            <a:spLocks noGrp="1"/>
          </p:cNvSpPr>
          <p:nvPr>
            <p:ph type="title"/>
          </p:nvPr>
        </p:nvSpPr>
        <p:spPr>
          <a:xfrm>
            <a:off x="515939" y="647486"/>
            <a:ext cx="5472111" cy="1281196"/>
          </a:xfrm>
          <a:prstGeom prst="rect">
            <a:avLst/>
          </a:prstGeom>
          <a:noFill/>
          <a:ln>
            <a:noFill/>
          </a:ln>
        </p:spPr>
        <p:txBody>
          <a:bodyPr spcFirstLastPara="1" wrap="square" lIns="45700" tIns="45700" rIns="45700" bIns="45700" anchor="t" anchorCtr="0">
            <a:normAutofit/>
          </a:bodyPr>
          <a:lstStyle>
            <a:lvl1pPr lvl="0" algn="l">
              <a:lnSpc>
                <a:spcPct val="100000"/>
              </a:lnSpc>
              <a:spcBef>
                <a:spcPts val="0"/>
              </a:spcBef>
              <a:spcAft>
                <a:spcPts val="0"/>
              </a:spcAft>
              <a:buClr>
                <a:srgbClr val="AA182C"/>
              </a:buClr>
              <a:buSzPts val="4000"/>
              <a:buFont typeface="Source Sans Pro"/>
              <a:buNone/>
              <a:defRPr>
                <a:latin typeface="Source Sans Pro"/>
                <a:ea typeface="Source Sans Pro"/>
                <a:cs typeface="Source Sans Pro"/>
                <a:sym typeface="Source Sans Pro"/>
              </a:defRPr>
            </a:lvl1pPr>
            <a:lvl2pPr lvl="1" algn="l">
              <a:lnSpc>
                <a:spcPct val="100000"/>
              </a:lnSpc>
              <a:spcBef>
                <a:spcPts val="0"/>
              </a:spcBef>
              <a:spcAft>
                <a:spcPts val="0"/>
              </a:spcAft>
              <a:buClr>
                <a:srgbClr val="AA182C"/>
              </a:buClr>
              <a:buSzPts val="1800"/>
              <a:buNone/>
              <a:defRPr/>
            </a:lvl2pPr>
            <a:lvl3pPr lvl="2" algn="l">
              <a:lnSpc>
                <a:spcPct val="100000"/>
              </a:lnSpc>
              <a:spcBef>
                <a:spcPts val="0"/>
              </a:spcBef>
              <a:spcAft>
                <a:spcPts val="0"/>
              </a:spcAft>
              <a:buClr>
                <a:srgbClr val="AA182C"/>
              </a:buClr>
              <a:buSzPts val="1800"/>
              <a:buNone/>
              <a:defRPr/>
            </a:lvl3pPr>
            <a:lvl4pPr lvl="3" algn="l">
              <a:lnSpc>
                <a:spcPct val="100000"/>
              </a:lnSpc>
              <a:spcBef>
                <a:spcPts val="0"/>
              </a:spcBef>
              <a:spcAft>
                <a:spcPts val="0"/>
              </a:spcAft>
              <a:buClr>
                <a:srgbClr val="AA182C"/>
              </a:buClr>
              <a:buSzPts val="1800"/>
              <a:buNone/>
              <a:defRPr/>
            </a:lvl4pPr>
            <a:lvl5pPr lvl="4" algn="l">
              <a:lnSpc>
                <a:spcPct val="100000"/>
              </a:lnSpc>
              <a:spcBef>
                <a:spcPts val="0"/>
              </a:spcBef>
              <a:spcAft>
                <a:spcPts val="0"/>
              </a:spcAft>
              <a:buClr>
                <a:srgbClr val="AA182C"/>
              </a:buClr>
              <a:buSzPts val="1800"/>
              <a:buNone/>
              <a:defRPr/>
            </a:lvl5pPr>
            <a:lvl6pPr lvl="5" algn="l">
              <a:lnSpc>
                <a:spcPct val="100000"/>
              </a:lnSpc>
              <a:spcBef>
                <a:spcPts val="0"/>
              </a:spcBef>
              <a:spcAft>
                <a:spcPts val="0"/>
              </a:spcAft>
              <a:buClr>
                <a:srgbClr val="AA182C"/>
              </a:buClr>
              <a:buSzPts val="1800"/>
              <a:buNone/>
              <a:defRPr/>
            </a:lvl6pPr>
            <a:lvl7pPr lvl="6" algn="l">
              <a:lnSpc>
                <a:spcPct val="100000"/>
              </a:lnSpc>
              <a:spcBef>
                <a:spcPts val="0"/>
              </a:spcBef>
              <a:spcAft>
                <a:spcPts val="0"/>
              </a:spcAft>
              <a:buClr>
                <a:srgbClr val="AA182C"/>
              </a:buClr>
              <a:buSzPts val="1800"/>
              <a:buNone/>
              <a:defRPr/>
            </a:lvl7pPr>
            <a:lvl8pPr lvl="7" algn="l">
              <a:lnSpc>
                <a:spcPct val="100000"/>
              </a:lnSpc>
              <a:spcBef>
                <a:spcPts val="0"/>
              </a:spcBef>
              <a:spcAft>
                <a:spcPts val="0"/>
              </a:spcAft>
              <a:buClr>
                <a:srgbClr val="AA182C"/>
              </a:buClr>
              <a:buSzPts val="1800"/>
              <a:buNone/>
              <a:defRPr/>
            </a:lvl8pPr>
            <a:lvl9pPr lvl="8" algn="l">
              <a:lnSpc>
                <a:spcPct val="100000"/>
              </a:lnSpc>
              <a:spcBef>
                <a:spcPts val="0"/>
              </a:spcBef>
              <a:spcAft>
                <a:spcPts val="0"/>
              </a:spcAft>
              <a:buClr>
                <a:srgbClr val="AA182C"/>
              </a:buClr>
              <a:buSzPts val="1800"/>
              <a:buNone/>
              <a:defRPr/>
            </a:lvl9pPr>
          </a:lstStyle>
          <a:p>
            <a:endParaRPr/>
          </a:p>
        </p:txBody>
      </p:sp>
      <p:sp>
        <p:nvSpPr>
          <p:cNvPr id="66" name="Google Shape;66;p15"/>
          <p:cNvSpPr txBox="1">
            <a:spLocks noGrp="1"/>
          </p:cNvSpPr>
          <p:nvPr>
            <p:ph type="body" idx="3"/>
          </p:nvPr>
        </p:nvSpPr>
        <p:spPr>
          <a:xfrm>
            <a:off x="515936" y="289629"/>
            <a:ext cx="3600453" cy="313101"/>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400"/>
              </a:spcBef>
              <a:spcAft>
                <a:spcPts val="0"/>
              </a:spcAft>
              <a:buClr>
                <a:schemeClr val="accent2"/>
              </a:buClr>
              <a:buSzPts val="1800"/>
              <a:buNone/>
              <a:defRPr/>
            </a:lvl1pPr>
            <a:lvl2pPr marL="914400" lvl="1" indent="-342900" algn="l">
              <a:lnSpc>
                <a:spcPct val="100000"/>
              </a:lnSpc>
              <a:spcBef>
                <a:spcPts val="400"/>
              </a:spcBef>
              <a:spcAft>
                <a:spcPts val="0"/>
              </a:spcAft>
              <a:buClr>
                <a:schemeClr val="accent2"/>
              </a:buClr>
              <a:buSzPts val="1800"/>
              <a:buChar char="•"/>
              <a:defRPr/>
            </a:lvl2pPr>
            <a:lvl3pPr marL="1371600" lvl="2" indent="-342900" algn="l">
              <a:lnSpc>
                <a:spcPct val="100000"/>
              </a:lnSpc>
              <a:spcBef>
                <a:spcPts val="400"/>
              </a:spcBef>
              <a:spcAft>
                <a:spcPts val="0"/>
              </a:spcAft>
              <a:buClr>
                <a:schemeClr val="accent2"/>
              </a:buClr>
              <a:buSzPts val="1800"/>
              <a:buChar char="•"/>
              <a:defRPr/>
            </a:lvl3pPr>
            <a:lvl4pPr marL="1828800" lvl="3" indent="-342900" algn="l">
              <a:lnSpc>
                <a:spcPct val="100000"/>
              </a:lnSpc>
              <a:spcBef>
                <a:spcPts val="400"/>
              </a:spcBef>
              <a:spcAft>
                <a:spcPts val="0"/>
              </a:spcAft>
              <a:buClr>
                <a:schemeClr val="accent2"/>
              </a:buClr>
              <a:buSzPts val="1800"/>
              <a:buChar char="•"/>
              <a:defRPr/>
            </a:lvl4pPr>
            <a:lvl5pPr marL="2286000" lvl="4" indent="-342900" algn="l">
              <a:lnSpc>
                <a:spcPct val="100000"/>
              </a:lnSpc>
              <a:spcBef>
                <a:spcPts val="400"/>
              </a:spcBef>
              <a:spcAft>
                <a:spcPts val="0"/>
              </a:spcAft>
              <a:buClr>
                <a:schemeClr val="accent2"/>
              </a:buClr>
              <a:buSzPts val="1800"/>
              <a:buChar char="•"/>
              <a:defRPr/>
            </a:lvl5pPr>
            <a:lvl6pPr marL="2743200" lvl="5" indent="-342900" algn="l">
              <a:lnSpc>
                <a:spcPct val="100000"/>
              </a:lnSpc>
              <a:spcBef>
                <a:spcPts val="400"/>
              </a:spcBef>
              <a:spcAft>
                <a:spcPts val="0"/>
              </a:spcAft>
              <a:buClr>
                <a:schemeClr val="accent2"/>
              </a:buClr>
              <a:buSzPts val="1800"/>
              <a:buChar char="•"/>
              <a:defRPr/>
            </a:lvl6pPr>
            <a:lvl7pPr marL="3200400" lvl="6" indent="-342900" algn="l">
              <a:lnSpc>
                <a:spcPct val="100000"/>
              </a:lnSpc>
              <a:spcBef>
                <a:spcPts val="400"/>
              </a:spcBef>
              <a:spcAft>
                <a:spcPts val="0"/>
              </a:spcAft>
              <a:buClr>
                <a:schemeClr val="accent2"/>
              </a:buClr>
              <a:buSzPts val="1800"/>
              <a:buChar char="•"/>
              <a:defRPr/>
            </a:lvl7pPr>
            <a:lvl8pPr marL="3657600" lvl="7" indent="-342900" algn="l">
              <a:lnSpc>
                <a:spcPct val="100000"/>
              </a:lnSpc>
              <a:spcBef>
                <a:spcPts val="400"/>
              </a:spcBef>
              <a:spcAft>
                <a:spcPts val="0"/>
              </a:spcAft>
              <a:buClr>
                <a:schemeClr val="accent2"/>
              </a:buClr>
              <a:buSzPts val="1800"/>
              <a:buChar char="•"/>
              <a:defRPr/>
            </a:lvl8pPr>
            <a:lvl9pPr marL="4114800" lvl="8" indent="-342900" algn="l">
              <a:lnSpc>
                <a:spcPct val="100000"/>
              </a:lnSpc>
              <a:spcBef>
                <a:spcPts val="400"/>
              </a:spcBef>
              <a:spcAft>
                <a:spcPts val="0"/>
              </a:spcAft>
              <a:buClr>
                <a:schemeClr val="accent2"/>
              </a:buClr>
              <a:buSzPts val="1800"/>
              <a:buChar char="•"/>
              <a:defRPr/>
            </a:lvl9pPr>
          </a:lstStyle>
          <a:p>
            <a:endParaRPr/>
          </a:p>
        </p:txBody>
      </p:sp>
      <p:sp>
        <p:nvSpPr>
          <p:cNvPr id="67" name="Google Shape;67;p15"/>
          <p:cNvSpPr>
            <a:spLocks noGrp="1"/>
          </p:cNvSpPr>
          <p:nvPr>
            <p:ph type="pic" idx="4"/>
          </p:nvPr>
        </p:nvSpPr>
        <p:spPr>
          <a:xfrm>
            <a:off x="6979684" y="460838"/>
            <a:ext cx="4731235" cy="4731235"/>
          </a:xfrm>
          <a:prstGeom prst="rect">
            <a:avLst/>
          </a:prstGeom>
          <a:noFill/>
          <a:ln>
            <a:noFill/>
          </a:ln>
        </p:spPr>
      </p:sp>
      <p:sp>
        <p:nvSpPr>
          <p:cNvPr id="68" name="Google Shape;68;p15"/>
          <p:cNvSpPr/>
          <p:nvPr/>
        </p:nvSpPr>
        <p:spPr>
          <a:xfrm>
            <a:off x="-31440" y="5564740"/>
            <a:ext cx="12254880" cy="1437854"/>
          </a:xfrm>
          <a:prstGeom prst="rect">
            <a:avLst/>
          </a:prstGeom>
          <a:solidFill>
            <a:srgbClr val="AA182C"/>
          </a:solidFill>
          <a:ln>
            <a:noFill/>
          </a:ln>
        </p:spPr>
        <p:txBody>
          <a:bodyPr spcFirstLastPara="1" wrap="square" lIns="45700" tIns="45700" rIns="45700" bIns="45700" anchor="ctr" anchorCtr="0">
            <a:noAutofit/>
          </a:bodyPr>
          <a:lstStyle/>
          <a:p>
            <a:pPr marL="0" marR="0" lvl="0" indent="457200" algn="l" rtl="0">
              <a:lnSpc>
                <a:spcPct val="100000"/>
              </a:lnSpc>
              <a:spcBef>
                <a:spcPts val="0"/>
              </a:spcBef>
              <a:spcAft>
                <a:spcPts val="0"/>
              </a:spcAft>
              <a:buClr>
                <a:srgbClr val="000000"/>
              </a:buClr>
              <a:buSzPts val="1800"/>
              <a:buFont typeface="Jost"/>
              <a:buNone/>
            </a:pPr>
            <a:endParaRPr sz="1800" b="0" i="0" u="none" strike="noStrike" cap="none">
              <a:solidFill>
                <a:srgbClr val="000000"/>
              </a:solidFill>
              <a:latin typeface="Jost"/>
              <a:ea typeface="Jost"/>
              <a:cs typeface="Jost"/>
              <a:sym typeface="Jost"/>
            </a:endParaRPr>
          </a:p>
        </p:txBody>
      </p:sp>
      <p:sp>
        <p:nvSpPr>
          <p:cNvPr id="69" name="Google Shape;69;p15"/>
          <p:cNvSpPr txBox="1"/>
          <p:nvPr/>
        </p:nvSpPr>
        <p:spPr>
          <a:xfrm>
            <a:off x="561655" y="6378834"/>
            <a:ext cx="10546081" cy="345439"/>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Century Gothic"/>
              <a:buNone/>
            </a:pPr>
            <a:r>
              <a:rPr lang="en-US" sz="1600" b="0" i="0" u="none" strike="noStrike" cap="none">
                <a:solidFill>
                  <a:srgbClr val="FFFFFF"/>
                </a:solidFill>
                <a:latin typeface="Century Gothic"/>
                <a:ea typeface="Century Gothic"/>
                <a:cs typeface="Century Gothic"/>
                <a:sym typeface="Century Gothic"/>
              </a:rPr>
              <a:t>ARIAS•U.S. 2022 Fall Conference | Nov 3-4, 2022 | New York, NY | www.arias-us.org</a:t>
            </a:r>
            <a:endParaRPr/>
          </a:p>
        </p:txBody>
      </p:sp>
      <p:pic>
        <p:nvPicPr>
          <p:cNvPr id="70" name="Google Shape;70;p15" descr="ARIAS-logo_WHITE.pdf"/>
          <p:cNvPicPr preferRelativeResize="0"/>
          <p:nvPr/>
        </p:nvPicPr>
        <p:blipFill rotWithShape="1">
          <a:blip r:embed="rId3">
            <a:alphaModFix/>
          </a:blip>
          <a:srcRect/>
          <a:stretch/>
        </p:blipFill>
        <p:spPr>
          <a:xfrm>
            <a:off x="5422055" y="5755878"/>
            <a:ext cx="1347889" cy="564672"/>
          </a:xfrm>
          <a:prstGeom prst="rect">
            <a:avLst/>
          </a:prstGeom>
          <a:noFill/>
          <a:ln>
            <a:noFill/>
          </a:ln>
        </p:spPr>
      </p:pic>
      <p:sp>
        <p:nvSpPr>
          <p:cNvPr id="71" name="Google Shape;71;p15"/>
          <p:cNvSpPr txBox="1">
            <a:spLocks noGrp="1"/>
          </p:cNvSpPr>
          <p:nvPr>
            <p:ph type="sldNum" idx="12"/>
          </p:nvPr>
        </p:nvSpPr>
        <p:spPr>
          <a:xfrm>
            <a:off x="8463946" y="6221731"/>
            <a:ext cx="273654" cy="2692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1pPr>
            <a:lvl2pPr marL="0" lvl="1"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2pPr>
            <a:lvl3pPr marL="0" lvl="2"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3pPr>
            <a:lvl4pPr marL="0" lvl="3"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4pPr>
            <a:lvl5pPr marL="0" lvl="4"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5pPr>
            <a:lvl6pPr marL="0" lvl="5"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6pPr>
            <a:lvl7pPr marL="0" lvl="6"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7pPr>
            <a:lvl8pPr marL="0" lvl="7"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8pPr>
            <a:lvl9pPr marL="0" lvl="8"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03458" y="1334312"/>
            <a:ext cx="11385588" cy="484094"/>
          </a:xfrm>
        </p:spPr>
        <p:txBody>
          <a:bodyPr/>
          <a:lstStyle>
            <a:lvl1pPr marL="0" indent="0">
              <a:lnSpc>
                <a:spcPct val="100000"/>
              </a:lnSpc>
              <a:spcBef>
                <a:spcPts val="0"/>
              </a:spcBef>
              <a:spcAft>
                <a:spcPts val="0"/>
              </a:spcAft>
              <a:buFontTx/>
              <a:buNone/>
              <a:defRPr sz="1588" b="1">
                <a:solidFill>
                  <a:schemeClr val="accent1"/>
                </a:solidFill>
              </a:defRPr>
            </a:lvl1pPr>
            <a:lvl5pPr marL="459905" indent="0">
              <a:buNone/>
              <a:defRPr/>
            </a:lvl5pPr>
          </a:lstStyle>
          <a:p>
            <a:pPr lvl="0"/>
            <a:r>
              <a:rPr lang="en-US" err="1"/>
              <a:t>Subheader</a:t>
            </a:r>
            <a:endParaRPr lang="en-US"/>
          </a:p>
        </p:txBody>
      </p:sp>
      <p:sp>
        <p:nvSpPr>
          <p:cNvPr id="6" name="Slide Number Placeholder 7">
            <a:extLst>
              <a:ext uri="{FF2B5EF4-FFF2-40B4-BE49-F238E27FC236}">
                <a16:creationId xmlns:a16="http://schemas.microsoft.com/office/drawing/2014/main" id="{E7B453C0-4668-0D4A-9E7D-2A6FBC348144}"/>
              </a:ext>
            </a:extLst>
          </p:cNvPr>
          <p:cNvSpPr>
            <a:spLocks noGrp="1"/>
          </p:cNvSpPr>
          <p:nvPr>
            <p:ph type="sldNum" sz="quarter" idx="4"/>
          </p:nvPr>
        </p:nvSpPr>
        <p:spPr>
          <a:xfrm>
            <a:off x="11385084" y="6150907"/>
            <a:ext cx="403458" cy="298525"/>
          </a:xfrm>
          <a:prstGeom prst="rect">
            <a:avLst/>
          </a:prstGeom>
        </p:spPr>
        <p:txBody>
          <a:bodyPr vert="horz" lIns="0" tIns="0" rIns="0" bIns="0" rtlCol="0" anchor="b" anchorCtr="0">
            <a:noAutofit/>
          </a:bodyPr>
          <a:lstStyle>
            <a:lvl1pPr algn="r">
              <a:defRPr sz="88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a:p>
        </p:txBody>
      </p:sp>
      <p:sp>
        <p:nvSpPr>
          <p:cNvPr id="7" name="Footer Placeholder 2">
            <a:extLst>
              <a:ext uri="{FF2B5EF4-FFF2-40B4-BE49-F238E27FC236}">
                <a16:creationId xmlns:a16="http://schemas.microsoft.com/office/drawing/2014/main" id="{ACBCEF2C-CB4C-6547-9377-F9D991F8442F}"/>
              </a:ext>
            </a:extLst>
          </p:cNvPr>
          <p:cNvSpPr>
            <a:spLocks noGrp="1"/>
          </p:cNvSpPr>
          <p:nvPr>
            <p:ph type="ftr" sz="quarter" idx="3"/>
          </p:nvPr>
        </p:nvSpPr>
        <p:spPr>
          <a:xfrm>
            <a:off x="403458" y="6157113"/>
            <a:ext cx="10981627" cy="298525"/>
          </a:xfrm>
          <a:prstGeom prst="rect">
            <a:avLst/>
          </a:prstGeom>
        </p:spPr>
        <p:txBody>
          <a:bodyPr vert="horz" lIns="0" tIns="0" rIns="0" bIns="0" rtlCol="0" anchor="b"/>
          <a:lstStyle>
            <a:lvl1pPr algn="r">
              <a:defRPr lang="en-US" sz="1059"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Tree>
    <p:extLst>
      <p:ext uri="{BB962C8B-B14F-4D97-AF65-F5344CB8AC3E}">
        <p14:creationId xmlns:p14="http://schemas.microsoft.com/office/powerpoint/2010/main" val="2428797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 Column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03458" y="1331259"/>
            <a:ext cx="11385588" cy="484094"/>
          </a:xfrm>
        </p:spPr>
        <p:txBody>
          <a:bodyPr/>
          <a:lstStyle>
            <a:lvl1pPr marL="0" indent="0">
              <a:lnSpc>
                <a:spcPct val="100000"/>
              </a:lnSpc>
              <a:spcBef>
                <a:spcPts val="0"/>
              </a:spcBef>
              <a:spcAft>
                <a:spcPts val="0"/>
              </a:spcAft>
              <a:buNone/>
              <a:defRPr sz="1588" b="1">
                <a:solidFill>
                  <a:schemeClr val="accent1"/>
                </a:solidFill>
              </a:defRPr>
            </a:lvl1pPr>
            <a:lvl5pPr marL="459905" indent="0">
              <a:buNone/>
              <a:defRPr/>
            </a:lvl5pPr>
          </a:lstStyle>
          <a:p>
            <a:pPr lvl="0"/>
            <a:r>
              <a:rPr lang="en-US" err="1"/>
              <a:t>Subheader</a:t>
            </a:r>
            <a:endParaRPr lang="en-US"/>
          </a:p>
        </p:txBody>
      </p:sp>
      <p:sp>
        <p:nvSpPr>
          <p:cNvPr id="10" name="Slide Number Placeholder 7">
            <a:extLst>
              <a:ext uri="{FF2B5EF4-FFF2-40B4-BE49-F238E27FC236}">
                <a16:creationId xmlns:a16="http://schemas.microsoft.com/office/drawing/2014/main" id="{79158F6F-0F93-234B-B9B4-F781C44462CA}"/>
              </a:ext>
            </a:extLst>
          </p:cNvPr>
          <p:cNvSpPr>
            <a:spLocks noGrp="1"/>
          </p:cNvSpPr>
          <p:nvPr>
            <p:ph type="sldNum" sz="quarter" idx="4"/>
          </p:nvPr>
        </p:nvSpPr>
        <p:spPr>
          <a:xfrm>
            <a:off x="11385084" y="6150907"/>
            <a:ext cx="403458" cy="298525"/>
          </a:xfrm>
          <a:prstGeom prst="rect">
            <a:avLst/>
          </a:prstGeom>
        </p:spPr>
        <p:txBody>
          <a:bodyPr vert="horz" lIns="0" tIns="0" rIns="0" bIns="0" rtlCol="0" anchor="b" anchorCtr="0">
            <a:noAutofit/>
          </a:bodyPr>
          <a:lstStyle>
            <a:lvl1pPr algn="r">
              <a:defRPr sz="882">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a:p>
        </p:txBody>
      </p:sp>
      <p:sp>
        <p:nvSpPr>
          <p:cNvPr id="11" name="Footer Placeholder 2">
            <a:extLst>
              <a:ext uri="{FF2B5EF4-FFF2-40B4-BE49-F238E27FC236}">
                <a16:creationId xmlns:a16="http://schemas.microsoft.com/office/drawing/2014/main" id="{497ADF69-D56A-2D4E-8B8A-F5A72D1D6C65}"/>
              </a:ext>
            </a:extLst>
          </p:cNvPr>
          <p:cNvSpPr>
            <a:spLocks noGrp="1"/>
          </p:cNvSpPr>
          <p:nvPr>
            <p:ph type="ftr" sz="quarter" idx="3"/>
          </p:nvPr>
        </p:nvSpPr>
        <p:spPr>
          <a:xfrm>
            <a:off x="400657" y="6157113"/>
            <a:ext cx="10984428" cy="298525"/>
          </a:xfrm>
          <a:prstGeom prst="rect">
            <a:avLst/>
          </a:prstGeom>
        </p:spPr>
        <p:txBody>
          <a:bodyPr vert="horz" lIns="0" tIns="0" rIns="0" bIns="0" rtlCol="0" anchor="b"/>
          <a:lstStyle>
            <a:lvl1pPr algn="r">
              <a:defRPr lang="en-US" sz="1059"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3" name="Text Placeholder 2">
            <a:extLst>
              <a:ext uri="{FF2B5EF4-FFF2-40B4-BE49-F238E27FC236}">
                <a16:creationId xmlns:a16="http://schemas.microsoft.com/office/drawing/2014/main" id="{1E4089B3-DB88-4178-A8BE-E09445F6582B}"/>
              </a:ext>
            </a:extLst>
          </p:cNvPr>
          <p:cNvSpPr>
            <a:spLocks noGrp="1"/>
          </p:cNvSpPr>
          <p:nvPr>
            <p:ph type="body" sz="quarter" idx="15" hasCustomPrompt="1"/>
          </p:nvPr>
        </p:nvSpPr>
        <p:spPr>
          <a:xfrm>
            <a:off x="400657" y="2014257"/>
            <a:ext cx="11385084" cy="4130769"/>
          </a:xfrm>
        </p:spPr>
        <p:txBody>
          <a:bodyPr/>
          <a:lstStyle>
            <a:lvl1pPr>
              <a:defRPr/>
            </a:lvl1pPr>
            <a:lvl2pPr>
              <a:defRPr/>
            </a:lvl2pPr>
            <a:lvl3pPr>
              <a:defRPr/>
            </a:lvl3pPr>
            <a:lvl4pPr>
              <a:defRPr/>
            </a:lvl4pPr>
            <a:lvl5pPr>
              <a:defRPr/>
            </a:lvl5pPr>
          </a:lstStyle>
          <a:p>
            <a:pPr lvl="0"/>
            <a:r>
              <a:rPr lang="en-US"/>
              <a:t>Click to add text</a:t>
            </a:r>
          </a:p>
          <a:p>
            <a:pPr lvl="1"/>
            <a:r>
              <a:rPr lang="en-US"/>
              <a:t>Insert text</a:t>
            </a:r>
          </a:p>
          <a:p>
            <a:pPr lvl="2"/>
            <a:r>
              <a:rPr lang="en-US"/>
              <a:t>Insert text</a:t>
            </a:r>
          </a:p>
          <a:p>
            <a:pPr lvl="3"/>
            <a:r>
              <a:rPr lang="en-US"/>
              <a:t>Insert text</a:t>
            </a:r>
          </a:p>
          <a:p>
            <a:pPr lvl="4"/>
            <a:r>
              <a:rPr lang="en-US"/>
              <a:t>Insert text</a:t>
            </a:r>
          </a:p>
        </p:txBody>
      </p:sp>
    </p:spTree>
    <p:extLst>
      <p:ext uri="{BB962C8B-B14F-4D97-AF65-F5344CB8AC3E}">
        <p14:creationId xmlns:p14="http://schemas.microsoft.com/office/powerpoint/2010/main" val="206025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515939" y="621582"/>
            <a:ext cx="11160126" cy="1488315"/>
          </a:xfrm>
          <a:prstGeom prst="rect">
            <a:avLst/>
          </a:prstGeom>
          <a:noFill/>
          <a:ln>
            <a:noFill/>
          </a:ln>
        </p:spPr>
        <p:txBody>
          <a:bodyPr spcFirstLastPara="1" wrap="square" lIns="45700" tIns="45700" rIns="45700" bIns="45700" anchor="t" anchorCtr="0">
            <a:normAutofit/>
          </a:bodyPr>
          <a:lstStyle>
            <a:lvl1pPr marR="0" lvl="0" algn="l" rtl="0">
              <a:lnSpc>
                <a:spcPct val="100000"/>
              </a:lnSpc>
              <a:spcBef>
                <a:spcPts val="0"/>
              </a:spcBef>
              <a:spcAft>
                <a:spcPts val="0"/>
              </a:spcAft>
              <a:buClr>
                <a:srgbClr val="AA182C"/>
              </a:buClr>
              <a:buSzPts val="4000"/>
              <a:buFont typeface="Century Gothic"/>
              <a:buNone/>
              <a:defRPr sz="4000" b="1" i="0" u="none" strike="noStrike" cap="none">
                <a:solidFill>
                  <a:srgbClr val="AA182C"/>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AA182C"/>
              </a:buClr>
              <a:buSzPts val="4000"/>
              <a:buFont typeface="Century Gothic"/>
              <a:buNone/>
              <a:defRPr sz="4000" b="1" i="0" u="none" strike="noStrike" cap="none">
                <a:solidFill>
                  <a:srgbClr val="AA182C"/>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AA182C"/>
              </a:buClr>
              <a:buSzPts val="4000"/>
              <a:buFont typeface="Century Gothic"/>
              <a:buNone/>
              <a:defRPr sz="4000" b="1" i="0" u="none" strike="noStrike" cap="none">
                <a:solidFill>
                  <a:srgbClr val="AA182C"/>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AA182C"/>
              </a:buClr>
              <a:buSzPts val="4000"/>
              <a:buFont typeface="Century Gothic"/>
              <a:buNone/>
              <a:defRPr sz="4000" b="1" i="0" u="none" strike="noStrike" cap="none">
                <a:solidFill>
                  <a:srgbClr val="AA182C"/>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AA182C"/>
              </a:buClr>
              <a:buSzPts val="4000"/>
              <a:buFont typeface="Century Gothic"/>
              <a:buNone/>
              <a:defRPr sz="4000" b="1" i="0" u="none" strike="noStrike" cap="none">
                <a:solidFill>
                  <a:srgbClr val="AA182C"/>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AA182C"/>
              </a:buClr>
              <a:buSzPts val="4000"/>
              <a:buFont typeface="Century Gothic"/>
              <a:buNone/>
              <a:defRPr sz="4000" b="1" i="0" u="none" strike="noStrike" cap="none">
                <a:solidFill>
                  <a:srgbClr val="AA182C"/>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AA182C"/>
              </a:buClr>
              <a:buSzPts val="4000"/>
              <a:buFont typeface="Century Gothic"/>
              <a:buNone/>
              <a:defRPr sz="4000" b="1" i="0" u="none" strike="noStrike" cap="none">
                <a:solidFill>
                  <a:srgbClr val="AA182C"/>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AA182C"/>
              </a:buClr>
              <a:buSzPts val="4000"/>
              <a:buFont typeface="Century Gothic"/>
              <a:buNone/>
              <a:defRPr sz="4000" b="1" i="0" u="none" strike="noStrike" cap="none">
                <a:solidFill>
                  <a:srgbClr val="AA182C"/>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AA182C"/>
              </a:buClr>
              <a:buSzPts val="4000"/>
              <a:buFont typeface="Century Gothic"/>
              <a:buNone/>
              <a:defRPr sz="4000" b="1" i="0" u="none" strike="noStrike" cap="none">
                <a:solidFill>
                  <a:srgbClr val="AA182C"/>
                </a:solidFill>
                <a:latin typeface="Century Gothic"/>
                <a:ea typeface="Century Gothic"/>
                <a:cs typeface="Century Gothic"/>
                <a:sym typeface="Century Gothic"/>
              </a:defRPr>
            </a:lvl9pPr>
          </a:lstStyle>
          <a:p>
            <a:endParaRPr/>
          </a:p>
        </p:txBody>
      </p:sp>
      <p:sp>
        <p:nvSpPr>
          <p:cNvPr id="7" name="Google Shape;7;p7"/>
          <p:cNvSpPr txBox="1">
            <a:spLocks noGrp="1"/>
          </p:cNvSpPr>
          <p:nvPr>
            <p:ph type="body" idx="1"/>
          </p:nvPr>
        </p:nvSpPr>
        <p:spPr>
          <a:xfrm>
            <a:off x="515937" y="2092325"/>
            <a:ext cx="7366001" cy="4216400"/>
          </a:xfrm>
          <a:prstGeom prst="rect">
            <a:avLst/>
          </a:prstGeom>
          <a:noFill/>
          <a:ln>
            <a:noFill/>
          </a:ln>
        </p:spPr>
        <p:txBody>
          <a:bodyPr spcFirstLastPara="1" wrap="square" lIns="45700" tIns="45700" rIns="45700" bIns="45700" anchor="t" anchorCtr="0">
            <a:normAutofit/>
          </a:bodyPr>
          <a:lstStyle>
            <a:lvl1pPr marL="457200" marR="0" lvl="0" indent="-228600" algn="l" rtl="0">
              <a:lnSpc>
                <a:spcPct val="100000"/>
              </a:lnSpc>
              <a:spcBef>
                <a:spcPts val="400"/>
              </a:spcBef>
              <a:spcAft>
                <a:spcPts val="0"/>
              </a:spcAft>
              <a:buClr>
                <a:schemeClr val="accent2"/>
              </a:buClr>
              <a:buSzPts val="2400"/>
              <a:buFont typeface="Century Gothic"/>
              <a:buNone/>
              <a:defRPr sz="2400" b="0" i="0" u="none" strike="noStrike" cap="none">
                <a:solidFill>
                  <a:schemeClr val="accent2"/>
                </a:solidFill>
                <a:latin typeface="Century Gothic"/>
                <a:ea typeface="Century Gothic"/>
                <a:cs typeface="Century Gothic"/>
                <a:sym typeface="Century Gothic"/>
              </a:defRPr>
            </a:lvl1pPr>
            <a:lvl2pPr marL="914400" marR="0" lvl="1" indent="-381000" algn="l" rtl="0">
              <a:lnSpc>
                <a:spcPct val="100000"/>
              </a:lnSpc>
              <a:spcBef>
                <a:spcPts val="400"/>
              </a:spcBef>
              <a:spcAft>
                <a:spcPts val="0"/>
              </a:spcAft>
              <a:buClr>
                <a:schemeClr val="accent2"/>
              </a:buClr>
              <a:buSzPts val="2400"/>
              <a:buFont typeface="Century Gothic"/>
              <a:buChar char="•"/>
              <a:defRPr sz="2400" b="0" i="0" u="none" strike="noStrike" cap="none">
                <a:solidFill>
                  <a:schemeClr val="accent2"/>
                </a:solidFill>
                <a:latin typeface="Century Gothic"/>
                <a:ea typeface="Century Gothic"/>
                <a:cs typeface="Century Gothic"/>
                <a:sym typeface="Century Gothic"/>
              </a:defRPr>
            </a:lvl2pPr>
            <a:lvl3pPr marL="1371600" marR="0" lvl="2" indent="-381000" algn="l" rtl="0">
              <a:lnSpc>
                <a:spcPct val="100000"/>
              </a:lnSpc>
              <a:spcBef>
                <a:spcPts val="400"/>
              </a:spcBef>
              <a:spcAft>
                <a:spcPts val="0"/>
              </a:spcAft>
              <a:buClr>
                <a:schemeClr val="accent2"/>
              </a:buClr>
              <a:buSzPts val="2400"/>
              <a:buFont typeface="Century Gothic"/>
              <a:buChar char="•"/>
              <a:defRPr sz="2400" b="0" i="0" u="none" strike="noStrike" cap="none">
                <a:solidFill>
                  <a:schemeClr val="accent2"/>
                </a:solidFill>
                <a:latin typeface="Century Gothic"/>
                <a:ea typeface="Century Gothic"/>
                <a:cs typeface="Century Gothic"/>
                <a:sym typeface="Century Gothic"/>
              </a:defRPr>
            </a:lvl3pPr>
            <a:lvl4pPr marL="1828800" marR="0" lvl="3" indent="-381000" algn="l" rtl="0">
              <a:lnSpc>
                <a:spcPct val="100000"/>
              </a:lnSpc>
              <a:spcBef>
                <a:spcPts val="400"/>
              </a:spcBef>
              <a:spcAft>
                <a:spcPts val="0"/>
              </a:spcAft>
              <a:buClr>
                <a:schemeClr val="accent2"/>
              </a:buClr>
              <a:buSzPts val="2400"/>
              <a:buFont typeface="Century Gothic"/>
              <a:buChar char="•"/>
              <a:defRPr sz="2400" b="0" i="0" u="none" strike="noStrike" cap="none">
                <a:solidFill>
                  <a:schemeClr val="accent2"/>
                </a:solidFill>
                <a:latin typeface="Century Gothic"/>
                <a:ea typeface="Century Gothic"/>
                <a:cs typeface="Century Gothic"/>
                <a:sym typeface="Century Gothic"/>
              </a:defRPr>
            </a:lvl4pPr>
            <a:lvl5pPr marL="2286000" marR="0" lvl="4" indent="-381000" algn="l" rtl="0">
              <a:lnSpc>
                <a:spcPct val="100000"/>
              </a:lnSpc>
              <a:spcBef>
                <a:spcPts val="400"/>
              </a:spcBef>
              <a:spcAft>
                <a:spcPts val="0"/>
              </a:spcAft>
              <a:buClr>
                <a:schemeClr val="accent2"/>
              </a:buClr>
              <a:buSzPts val="2400"/>
              <a:buFont typeface="Century Gothic"/>
              <a:buChar char="•"/>
              <a:defRPr sz="2400" b="0" i="0" u="none" strike="noStrike" cap="none">
                <a:solidFill>
                  <a:schemeClr val="accent2"/>
                </a:solidFill>
                <a:latin typeface="Century Gothic"/>
                <a:ea typeface="Century Gothic"/>
                <a:cs typeface="Century Gothic"/>
                <a:sym typeface="Century Gothic"/>
              </a:defRPr>
            </a:lvl5pPr>
            <a:lvl6pPr marL="2743200" marR="0" lvl="5" indent="-381000" algn="l" rtl="0">
              <a:lnSpc>
                <a:spcPct val="100000"/>
              </a:lnSpc>
              <a:spcBef>
                <a:spcPts val="400"/>
              </a:spcBef>
              <a:spcAft>
                <a:spcPts val="0"/>
              </a:spcAft>
              <a:buClr>
                <a:schemeClr val="accent2"/>
              </a:buClr>
              <a:buSzPts val="2400"/>
              <a:buFont typeface="Century Gothic"/>
              <a:buChar char="•"/>
              <a:defRPr sz="2400" b="0" i="0" u="none" strike="noStrike" cap="none">
                <a:solidFill>
                  <a:schemeClr val="accent2"/>
                </a:solidFill>
                <a:latin typeface="Century Gothic"/>
                <a:ea typeface="Century Gothic"/>
                <a:cs typeface="Century Gothic"/>
                <a:sym typeface="Century Gothic"/>
              </a:defRPr>
            </a:lvl6pPr>
            <a:lvl7pPr marL="3200400" marR="0" lvl="6" indent="-381000" algn="l" rtl="0">
              <a:lnSpc>
                <a:spcPct val="100000"/>
              </a:lnSpc>
              <a:spcBef>
                <a:spcPts val="400"/>
              </a:spcBef>
              <a:spcAft>
                <a:spcPts val="0"/>
              </a:spcAft>
              <a:buClr>
                <a:schemeClr val="accent2"/>
              </a:buClr>
              <a:buSzPts val="2400"/>
              <a:buFont typeface="Century Gothic"/>
              <a:buChar char="•"/>
              <a:defRPr sz="2400" b="0" i="0" u="none" strike="noStrike" cap="none">
                <a:solidFill>
                  <a:schemeClr val="accent2"/>
                </a:solidFill>
                <a:latin typeface="Century Gothic"/>
                <a:ea typeface="Century Gothic"/>
                <a:cs typeface="Century Gothic"/>
                <a:sym typeface="Century Gothic"/>
              </a:defRPr>
            </a:lvl7pPr>
            <a:lvl8pPr marL="3657600" marR="0" lvl="7" indent="-381000" algn="l" rtl="0">
              <a:lnSpc>
                <a:spcPct val="100000"/>
              </a:lnSpc>
              <a:spcBef>
                <a:spcPts val="400"/>
              </a:spcBef>
              <a:spcAft>
                <a:spcPts val="0"/>
              </a:spcAft>
              <a:buClr>
                <a:schemeClr val="accent2"/>
              </a:buClr>
              <a:buSzPts val="2400"/>
              <a:buFont typeface="Century Gothic"/>
              <a:buChar char="•"/>
              <a:defRPr sz="2400" b="0" i="0" u="none" strike="noStrike" cap="none">
                <a:solidFill>
                  <a:schemeClr val="accent2"/>
                </a:solidFill>
                <a:latin typeface="Century Gothic"/>
                <a:ea typeface="Century Gothic"/>
                <a:cs typeface="Century Gothic"/>
                <a:sym typeface="Century Gothic"/>
              </a:defRPr>
            </a:lvl8pPr>
            <a:lvl9pPr marL="4114800" marR="0" lvl="8" indent="-381000" algn="l" rtl="0">
              <a:lnSpc>
                <a:spcPct val="100000"/>
              </a:lnSpc>
              <a:spcBef>
                <a:spcPts val="400"/>
              </a:spcBef>
              <a:spcAft>
                <a:spcPts val="0"/>
              </a:spcAft>
              <a:buClr>
                <a:schemeClr val="accent2"/>
              </a:buClr>
              <a:buSzPts val="2400"/>
              <a:buFont typeface="Century Gothic"/>
              <a:buChar char="•"/>
              <a:defRPr sz="2400" b="0" i="0" u="none" strike="noStrike" cap="none">
                <a:solidFill>
                  <a:schemeClr val="accent2"/>
                </a:solidFill>
                <a:latin typeface="Century Gothic"/>
                <a:ea typeface="Century Gothic"/>
                <a:cs typeface="Century Gothic"/>
                <a:sym typeface="Century Gothic"/>
              </a:defRPr>
            </a:lvl9pPr>
          </a:lstStyle>
          <a:p>
            <a:endParaRPr/>
          </a:p>
        </p:txBody>
      </p:sp>
      <p:sp>
        <p:nvSpPr>
          <p:cNvPr id="8" name="Google Shape;8;p7"/>
          <p:cNvSpPr/>
          <p:nvPr/>
        </p:nvSpPr>
        <p:spPr>
          <a:xfrm>
            <a:off x="-31440" y="5564740"/>
            <a:ext cx="12254880" cy="1437854"/>
          </a:xfrm>
          <a:prstGeom prst="rect">
            <a:avLst/>
          </a:prstGeom>
          <a:solidFill>
            <a:srgbClr val="AA182C"/>
          </a:solidFill>
          <a:ln>
            <a:noFill/>
          </a:ln>
        </p:spPr>
        <p:txBody>
          <a:bodyPr spcFirstLastPara="1" wrap="square" lIns="45700" tIns="45700" rIns="45700" bIns="45700" anchor="ctr" anchorCtr="0">
            <a:noAutofit/>
          </a:bodyPr>
          <a:lstStyle/>
          <a:p>
            <a:pPr marL="0" marR="0" lvl="0" indent="457200" algn="l" rtl="0">
              <a:lnSpc>
                <a:spcPct val="100000"/>
              </a:lnSpc>
              <a:spcBef>
                <a:spcPts val="0"/>
              </a:spcBef>
              <a:spcAft>
                <a:spcPts val="0"/>
              </a:spcAft>
              <a:buClr>
                <a:srgbClr val="000000"/>
              </a:buClr>
              <a:buSzPts val="1800"/>
              <a:buFont typeface="Jost"/>
              <a:buNone/>
            </a:pPr>
            <a:endParaRPr sz="1800" b="0" i="0" u="none" strike="noStrike" cap="none">
              <a:solidFill>
                <a:srgbClr val="000000"/>
              </a:solidFill>
              <a:latin typeface="Jost"/>
              <a:ea typeface="Jost"/>
              <a:cs typeface="Jost"/>
              <a:sym typeface="Jost"/>
            </a:endParaRPr>
          </a:p>
        </p:txBody>
      </p:sp>
      <p:sp>
        <p:nvSpPr>
          <p:cNvPr id="9" name="Google Shape;9;p7"/>
          <p:cNvSpPr txBox="1"/>
          <p:nvPr/>
        </p:nvSpPr>
        <p:spPr>
          <a:xfrm>
            <a:off x="561655" y="6378834"/>
            <a:ext cx="10546081" cy="345439"/>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Century Gothic"/>
              <a:buNone/>
            </a:pPr>
            <a:r>
              <a:rPr lang="en-US" sz="1600" b="0" i="0" u="none" strike="noStrike" cap="none">
                <a:solidFill>
                  <a:srgbClr val="FFFFFF"/>
                </a:solidFill>
                <a:latin typeface="Century Gothic"/>
                <a:ea typeface="Century Gothic"/>
                <a:cs typeface="Century Gothic"/>
                <a:sym typeface="Century Gothic"/>
              </a:rPr>
              <a:t>ARIAS•U.S. 2022 Fall Conference | Nov 3-4, 2022 | New York, NY | www.arias-us.org</a:t>
            </a:r>
            <a:endParaRPr/>
          </a:p>
        </p:txBody>
      </p:sp>
      <p:pic>
        <p:nvPicPr>
          <p:cNvPr id="10" name="Google Shape;10;p7" descr="ARIAS-logo_WHITE.pdf"/>
          <p:cNvPicPr preferRelativeResize="0"/>
          <p:nvPr/>
        </p:nvPicPr>
        <p:blipFill rotWithShape="1">
          <a:blip r:embed="rId10">
            <a:alphaModFix/>
          </a:blip>
          <a:srcRect/>
          <a:stretch/>
        </p:blipFill>
        <p:spPr>
          <a:xfrm>
            <a:off x="5422055" y="5755878"/>
            <a:ext cx="1347889" cy="564672"/>
          </a:xfrm>
          <a:prstGeom prst="rect">
            <a:avLst/>
          </a:prstGeom>
          <a:noFill/>
          <a:ln>
            <a:noFill/>
          </a:ln>
        </p:spPr>
      </p:pic>
      <p:sp>
        <p:nvSpPr>
          <p:cNvPr id="11" name="Google Shape;11;p7"/>
          <p:cNvSpPr txBox="1">
            <a:spLocks noGrp="1"/>
          </p:cNvSpPr>
          <p:nvPr>
            <p:ph type="sldNum" idx="12"/>
          </p:nvPr>
        </p:nvSpPr>
        <p:spPr>
          <a:xfrm>
            <a:off x="8463946" y="6221731"/>
            <a:ext cx="273654" cy="269239"/>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Jost"/>
              <a:buNone/>
              <a:defRPr sz="1200" b="0" i="0" u="none" strike="noStrike" cap="none">
                <a:solidFill>
                  <a:srgbClr val="000000"/>
                </a:solidFill>
                <a:latin typeface="Jost"/>
                <a:ea typeface="Jost"/>
                <a:cs typeface="Jost"/>
                <a:sym typeface="Jost"/>
              </a:defRPr>
            </a:lvl1pPr>
            <a:lvl2pPr marL="0" marR="0" lvl="1" indent="0" algn="r" rtl="0">
              <a:lnSpc>
                <a:spcPct val="100000"/>
              </a:lnSpc>
              <a:spcBef>
                <a:spcPts val="0"/>
              </a:spcBef>
              <a:spcAft>
                <a:spcPts val="0"/>
              </a:spcAft>
              <a:buClr>
                <a:srgbClr val="000000"/>
              </a:buClr>
              <a:buSzPts val="1200"/>
              <a:buFont typeface="Jost"/>
              <a:buNone/>
              <a:defRPr sz="1200" b="0" i="0" u="none" strike="noStrike" cap="none">
                <a:solidFill>
                  <a:srgbClr val="000000"/>
                </a:solidFill>
                <a:latin typeface="Jost"/>
                <a:ea typeface="Jost"/>
                <a:cs typeface="Jost"/>
                <a:sym typeface="Jost"/>
              </a:defRPr>
            </a:lvl2pPr>
            <a:lvl3pPr marL="0" marR="0" lvl="2" indent="0" algn="r" rtl="0">
              <a:lnSpc>
                <a:spcPct val="100000"/>
              </a:lnSpc>
              <a:spcBef>
                <a:spcPts val="0"/>
              </a:spcBef>
              <a:spcAft>
                <a:spcPts val="0"/>
              </a:spcAft>
              <a:buClr>
                <a:srgbClr val="000000"/>
              </a:buClr>
              <a:buSzPts val="1200"/>
              <a:buFont typeface="Jost"/>
              <a:buNone/>
              <a:defRPr sz="1200" b="0" i="0" u="none" strike="noStrike" cap="none">
                <a:solidFill>
                  <a:srgbClr val="000000"/>
                </a:solidFill>
                <a:latin typeface="Jost"/>
                <a:ea typeface="Jost"/>
                <a:cs typeface="Jost"/>
                <a:sym typeface="Jost"/>
              </a:defRPr>
            </a:lvl3pPr>
            <a:lvl4pPr marL="0" marR="0" lvl="3" indent="0" algn="r" rtl="0">
              <a:lnSpc>
                <a:spcPct val="100000"/>
              </a:lnSpc>
              <a:spcBef>
                <a:spcPts val="0"/>
              </a:spcBef>
              <a:spcAft>
                <a:spcPts val="0"/>
              </a:spcAft>
              <a:buClr>
                <a:srgbClr val="000000"/>
              </a:buClr>
              <a:buSzPts val="1200"/>
              <a:buFont typeface="Jost"/>
              <a:buNone/>
              <a:defRPr sz="1200" b="0" i="0" u="none" strike="noStrike" cap="none">
                <a:solidFill>
                  <a:srgbClr val="000000"/>
                </a:solidFill>
                <a:latin typeface="Jost"/>
                <a:ea typeface="Jost"/>
                <a:cs typeface="Jost"/>
                <a:sym typeface="Jost"/>
              </a:defRPr>
            </a:lvl4pPr>
            <a:lvl5pPr marL="0" marR="0" lvl="4" indent="0" algn="r" rtl="0">
              <a:lnSpc>
                <a:spcPct val="100000"/>
              </a:lnSpc>
              <a:spcBef>
                <a:spcPts val="0"/>
              </a:spcBef>
              <a:spcAft>
                <a:spcPts val="0"/>
              </a:spcAft>
              <a:buClr>
                <a:srgbClr val="000000"/>
              </a:buClr>
              <a:buSzPts val="1200"/>
              <a:buFont typeface="Jost"/>
              <a:buNone/>
              <a:defRPr sz="1200" b="0" i="0" u="none" strike="noStrike" cap="none">
                <a:solidFill>
                  <a:srgbClr val="000000"/>
                </a:solidFill>
                <a:latin typeface="Jost"/>
                <a:ea typeface="Jost"/>
                <a:cs typeface="Jost"/>
                <a:sym typeface="Jost"/>
              </a:defRPr>
            </a:lvl5pPr>
            <a:lvl6pPr marL="0" marR="0" lvl="5" indent="0" algn="r" rtl="0">
              <a:lnSpc>
                <a:spcPct val="100000"/>
              </a:lnSpc>
              <a:spcBef>
                <a:spcPts val="0"/>
              </a:spcBef>
              <a:spcAft>
                <a:spcPts val="0"/>
              </a:spcAft>
              <a:buClr>
                <a:srgbClr val="000000"/>
              </a:buClr>
              <a:buSzPts val="1200"/>
              <a:buFont typeface="Jost"/>
              <a:buNone/>
              <a:defRPr sz="1200" b="0" i="0" u="none" strike="noStrike" cap="none">
                <a:solidFill>
                  <a:srgbClr val="000000"/>
                </a:solidFill>
                <a:latin typeface="Jost"/>
                <a:ea typeface="Jost"/>
                <a:cs typeface="Jost"/>
                <a:sym typeface="Jost"/>
              </a:defRPr>
            </a:lvl6pPr>
            <a:lvl7pPr marL="0" marR="0" lvl="6" indent="0" algn="r" rtl="0">
              <a:lnSpc>
                <a:spcPct val="100000"/>
              </a:lnSpc>
              <a:spcBef>
                <a:spcPts val="0"/>
              </a:spcBef>
              <a:spcAft>
                <a:spcPts val="0"/>
              </a:spcAft>
              <a:buClr>
                <a:srgbClr val="000000"/>
              </a:buClr>
              <a:buSzPts val="1200"/>
              <a:buFont typeface="Jost"/>
              <a:buNone/>
              <a:defRPr sz="1200" b="0" i="0" u="none" strike="noStrike" cap="none">
                <a:solidFill>
                  <a:srgbClr val="000000"/>
                </a:solidFill>
                <a:latin typeface="Jost"/>
                <a:ea typeface="Jost"/>
                <a:cs typeface="Jost"/>
                <a:sym typeface="Jost"/>
              </a:defRPr>
            </a:lvl7pPr>
            <a:lvl8pPr marL="0" marR="0" lvl="7" indent="0" algn="r" rtl="0">
              <a:lnSpc>
                <a:spcPct val="100000"/>
              </a:lnSpc>
              <a:spcBef>
                <a:spcPts val="0"/>
              </a:spcBef>
              <a:spcAft>
                <a:spcPts val="0"/>
              </a:spcAft>
              <a:buClr>
                <a:srgbClr val="000000"/>
              </a:buClr>
              <a:buSzPts val="1200"/>
              <a:buFont typeface="Jost"/>
              <a:buNone/>
              <a:defRPr sz="1200" b="0" i="0" u="none" strike="noStrike" cap="none">
                <a:solidFill>
                  <a:srgbClr val="000000"/>
                </a:solidFill>
                <a:latin typeface="Jost"/>
                <a:ea typeface="Jost"/>
                <a:cs typeface="Jost"/>
                <a:sym typeface="Jost"/>
              </a:defRPr>
            </a:lvl8pPr>
            <a:lvl9pPr marL="0" marR="0" lvl="8" indent="0" algn="r" rtl="0">
              <a:lnSpc>
                <a:spcPct val="100000"/>
              </a:lnSpc>
              <a:spcBef>
                <a:spcPts val="0"/>
              </a:spcBef>
              <a:spcAft>
                <a:spcPts val="0"/>
              </a:spcAft>
              <a:buClr>
                <a:srgbClr val="000000"/>
              </a:buClr>
              <a:buSzPts val="1200"/>
              <a:buFont typeface="Jost"/>
              <a:buNone/>
              <a:defRPr sz="1200" b="0" i="0" u="none" strike="noStrike" cap="none">
                <a:solidFill>
                  <a:srgbClr val="000000"/>
                </a:solidFill>
                <a:latin typeface="Jost"/>
                <a:ea typeface="Jost"/>
                <a:cs typeface="Jost"/>
                <a:sym typeface="Jost"/>
              </a:defRPr>
            </a:lvl9pPr>
          </a:lstStyle>
          <a:p>
            <a:pPr marL="0" lvl="0" indent="0" algn="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obamawhitehouse.archives.gov/the-press-office/2013/02/12/presidential-policy-directive-critical-infrastructure-security-and-resi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5"/>
        <p:cNvGrpSpPr/>
        <p:nvPr/>
      </p:nvGrpSpPr>
      <p:grpSpPr>
        <a:xfrm>
          <a:off x="0" y="0"/>
          <a:ext cx="0" cy="0"/>
          <a:chOff x="0" y="0"/>
          <a:chExt cx="0" cy="0"/>
        </a:xfrm>
      </p:grpSpPr>
      <p:sp>
        <p:nvSpPr>
          <p:cNvPr id="76" name="Google Shape;76;p1"/>
          <p:cNvSpPr txBox="1"/>
          <p:nvPr/>
        </p:nvSpPr>
        <p:spPr>
          <a:xfrm>
            <a:off x="561657" y="6501342"/>
            <a:ext cx="2585880" cy="269239"/>
          </a:xfrm>
          <a:prstGeom prst="rect">
            <a:avLst/>
          </a:prstGeom>
          <a:no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FFFFFF"/>
              </a:buClr>
              <a:buSzPts val="1200"/>
              <a:buFont typeface="EB Garamond"/>
              <a:buNone/>
            </a:pPr>
            <a:r>
              <a:rPr lang="en-US" sz="1200" b="0" i="0" u="none" strike="noStrike" cap="none" dirty="0">
                <a:solidFill>
                  <a:srgbClr val="FFFFFF"/>
                </a:solidFill>
                <a:latin typeface="EB Garamond"/>
                <a:ea typeface="EB Garamond"/>
                <a:cs typeface="EB Garamond"/>
                <a:sym typeface="EB Garamond"/>
              </a:rPr>
              <a:t>#ARIASUS • www.arias-us.org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Response:</a:t>
            </a:r>
          </a:p>
        </p:txBody>
      </p:sp>
      <p:sp>
        <p:nvSpPr>
          <p:cNvPr id="7" name="Google Shape;103;p5"/>
          <p:cNvSpPr txBox="1">
            <a:spLocks noGrp="1"/>
          </p:cNvSpPr>
          <p:nvPr>
            <p:ph type="body" idx="2"/>
          </p:nvPr>
        </p:nvSpPr>
        <p:spPr>
          <a:xfrm>
            <a:off x="515935" y="1968501"/>
            <a:ext cx="11160129" cy="3377860"/>
          </a:xfrm>
          <a:prstGeom prst="rect">
            <a:avLst/>
          </a:prstGeom>
          <a:noFill/>
          <a:ln>
            <a:noFill/>
          </a:ln>
        </p:spPr>
        <p:txBody>
          <a:bodyPr spcFirstLastPara="1" wrap="square" lIns="45700" tIns="45700" rIns="45700" bIns="45700" anchor="t" anchorCtr="0">
            <a:normAutofit/>
          </a:bodyPr>
          <a:lstStyle/>
          <a:p>
            <a:pPr marL="285750" lvl="0" indent="-285750">
              <a:spcBef>
                <a:spcPts val="0"/>
              </a:spcBef>
              <a:buSzPts val="1400"/>
              <a:buFont typeface="Arial" panose="020B0604020202020204" pitchFamily="34" charset="0"/>
              <a:buChar char="•"/>
            </a:pPr>
            <a:r>
              <a:rPr lang="en-US" sz="1800" dirty="0"/>
              <a:t>Insureds must protect themselves with up-to-date cybersecurity measures geared toward emerging threats</a:t>
            </a:r>
          </a:p>
          <a:p>
            <a:pPr marL="285750" lvl="0" indent="-285750">
              <a:spcBef>
                <a:spcPts val="0"/>
              </a:spcBef>
              <a:buSzPts val="1400"/>
              <a:buFont typeface="Arial" panose="020B0604020202020204" pitchFamily="34" charset="0"/>
              <a:buChar char="•"/>
            </a:pPr>
            <a:r>
              <a:rPr lang="en-US" sz="1800" dirty="0"/>
              <a:t>Insurance — types of coverage available</a:t>
            </a:r>
          </a:p>
          <a:p>
            <a:pPr marL="285750" lvl="0" indent="-285750">
              <a:spcBef>
                <a:spcPts val="0"/>
              </a:spcBef>
              <a:buSzPts val="1400"/>
              <a:buFont typeface="Arial" panose="020B0604020202020204" pitchFamily="34" charset="0"/>
              <a:buChar char="•"/>
            </a:pPr>
            <a:r>
              <a:rPr lang="en-US" sz="1800" dirty="0"/>
              <a:t>Insights</a:t>
            </a:r>
          </a:p>
          <a:p>
            <a:pPr marL="742950" lvl="1" indent="-285750">
              <a:spcBef>
                <a:spcPts val="0"/>
              </a:spcBef>
              <a:buSzPts val="1400"/>
              <a:buFont typeface="Arial" panose="020B0604020202020204" pitchFamily="34" charset="0"/>
              <a:buChar char="•"/>
            </a:pPr>
            <a:r>
              <a:rPr lang="en-US" sz="1800" dirty="0"/>
              <a:t>Cyber insurance pricing continues to climb</a:t>
            </a:r>
          </a:p>
          <a:p>
            <a:pPr marL="742950" lvl="1" indent="-285750">
              <a:spcBef>
                <a:spcPts val="0"/>
              </a:spcBef>
              <a:buSzPts val="1400"/>
              <a:buFont typeface="Arial" panose="020B0604020202020204" pitchFamily="34" charset="0"/>
              <a:buChar char="•"/>
            </a:pPr>
            <a:r>
              <a:rPr lang="en-US" sz="1800" dirty="0"/>
              <a:t>Rigorous underwriting due to high losses and difficulty determining exposure; insured internal controls are critical</a:t>
            </a:r>
          </a:p>
          <a:p>
            <a:pPr marL="742950" lvl="1" indent="-285750">
              <a:spcBef>
                <a:spcPts val="0"/>
              </a:spcBef>
              <a:buSzPts val="1400"/>
              <a:buFont typeface="Arial" panose="020B0604020202020204" pitchFamily="34" charset="0"/>
              <a:buChar char="•"/>
            </a:pPr>
            <a:r>
              <a:rPr lang="en-US" sz="1800" dirty="0"/>
              <a:t>Increased retention mitigates price increases and provides opportunity for insureds to share in risk</a:t>
            </a:r>
          </a:p>
        </p:txBody>
      </p:sp>
    </p:spTree>
    <p:extLst>
      <p:ext uri="{BB962C8B-B14F-4D97-AF65-F5344CB8AC3E}">
        <p14:creationId xmlns:p14="http://schemas.microsoft.com/office/powerpoint/2010/main" val="1316927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U.S. Composite Pricing</a:t>
            </a:r>
          </a:p>
        </p:txBody>
      </p:sp>
      <p:sp>
        <p:nvSpPr>
          <p:cNvPr id="8" name="Text Placeholder 2"/>
          <p:cNvSpPr>
            <a:spLocks noGrp="1"/>
          </p:cNvSpPr>
          <p:nvPr>
            <p:ph type="body" idx="4294967295"/>
          </p:nvPr>
        </p:nvSpPr>
        <p:spPr>
          <a:xfrm>
            <a:off x="317971" y="1261639"/>
            <a:ext cx="10551375" cy="405492"/>
          </a:xfrm>
          <a:prstGeom prst="rect">
            <a:avLst/>
          </a:prstGeom>
        </p:spPr>
        <p:txBody>
          <a:bodyPr>
            <a:noAutofit/>
          </a:bodyPr>
          <a:lstStyle/>
          <a:p>
            <a:pPr marL="227013" indent="1588"/>
            <a:r>
              <a:rPr lang="en-US" sz="1150" b="1" dirty="0">
                <a:latin typeface="Century Gothic" panose="020B0502020202020204" pitchFamily="34" charset="0"/>
              </a:rPr>
              <a:t>Fifteen straight quarters of price increases</a:t>
            </a:r>
            <a:endParaRPr lang="en-US" sz="1150" b="1" dirty="0">
              <a:solidFill>
                <a:schemeClr val="accent2"/>
              </a:solidFill>
              <a:latin typeface="Century Gothic" panose="020B0502020202020204" pitchFamily="34" charset="0"/>
            </a:endParaRPr>
          </a:p>
        </p:txBody>
      </p:sp>
      <p:sp>
        <p:nvSpPr>
          <p:cNvPr id="10" name="Footer Placeholder 3">
            <a:extLst>
              <a:ext uri="{FF2B5EF4-FFF2-40B4-BE49-F238E27FC236}">
                <a16:creationId xmlns:a16="http://schemas.microsoft.com/office/drawing/2014/main" id="{366E1B4A-ED87-463A-B8B6-745C2F053889}"/>
              </a:ext>
            </a:extLst>
          </p:cNvPr>
          <p:cNvSpPr txBox="1">
            <a:spLocks/>
          </p:cNvSpPr>
          <p:nvPr/>
        </p:nvSpPr>
        <p:spPr>
          <a:xfrm>
            <a:off x="9471057" y="5260441"/>
            <a:ext cx="9309290" cy="338328"/>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accent2"/>
              </a:buClr>
              <a:buSzPts val="1800"/>
              <a:buFont typeface="Century Gothic"/>
              <a:buNone/>
              <a:defRPr sz="2400" b="0" i="0" u="none" strike="noStrike" cap="none">
                <a:solidFill>
                  <a:schemeClr val="accent2"/>
                </a:solidFill>
                <a:latin typeface="Century Gothic"/>
                <a:ea typeface="Century Gothic"/>
                <a:cs typeface="Century Gothic"/>
                <a:sym typeface="Century Gothic"/>
              </a:defRPr>
            </a:lvl1pPr>
            <a:lvl2pPr marL="914400" marR="0" lvl="1"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2pPr>
            <a:lvl3pPr marL="1371600" marR="0" lvl="2"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3pPr>
            <a:lvl4pPr marL="1828800" marR="0" lvl="3"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4pPr>
            <a:lvl5pPr marL="2286000" marR="0" lvl="4"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5pPr>
            <a:lvl6pPr marL="2743200" marR="0" lvl="5"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6pPr>
            <a:lvl7pPr marL="3200400" marR="0" lvl="6"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7pPr>
            <a:lvl8pPr marL="3657600" marR="0" lvl="7"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8pPr>
            <a:lvl9pPr marL="4114800" marR="0" lvl="8"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9pPr>
          </a:lstStyle>
          <a:p>
            <a:r>
              <a:rPr lang="en-US" sz="700" b="1" dirty="0"/>
              <a:t>Source: Marsh Global Insurance Market Index</a:t>
            </a:r>
          </a:p>
        </p:txBody>
      </p:sp>
      <mc:AlternateContent xmlns:mc="http://schemas.openxmlformats.org/markup-compatibility/2006">
        <mc:Choice xmlns:cx1="http://schemas.microsoft.com/office/drawing/2015/9/8/chartex" Requires="cx1">
          <p:graphicFrame>
            <p:nvGraphicFramePr>
              <p:cNvPr id="11" name="Chart 10">
                <a:extLst>
                  <a:ext uri="{FF2B5EF4-FFF2-40B4-BE49-F238E27FC236}">
                    <a16:creationId xmlns:a16="http://schemas.microsoft.com/office/drawing/2014/main" id="{1CDFE31F-E01E-4878-A927-731B955CA827}"/>
                  </a:ext>
                </a:extLst>
              </p:cNvPr>
              <p:cNvGraphicFramePr/>
              <p:nvPr>
                <p:extLst>
                  <p:ext uri="{D42A27DB-BD31-4B8C-83A1-F6EECF244321}">
                    <p14:modId xmlns:p14="http://schemas.microsoft.com/office/powerpoint/2010/main" val="2588402178"/>
                  </p:ext>
                </p:extLst>
              </p:nvPr>
            </p:nvGraphicFramePr>
            <p:xfrm>
              <a:off x="883920" y="1538513"/>
              <a:ext cx="10424160" cy="3703320"/>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11" name="Chart 10">
                <a:extLst>
                  <a:ext uri="{FF2B5EF4-FFF2-40B4-BE49-F238E27FC236}">
                    <a16:creationId xmlns:a16="http://schemas.microsoft.com/office/drawing/2014/main" id="{1CDFE31F-E01E-4878-A927-731B955CA827}"/>
                  </a:ext>
                </a:extLst>
              </p:cNvPr>
              <p:cNvPicPr>
                <a:picLocks noGrp="1" noRot="1" noChangeAspect="1" noMove="1" noResize="1" noEditPoints="1" noAdjustHandles="1" noChangeArrowheads="1" noChangeShapeType="1"/>
              </p:cNvPicPr>
              <p:nvPr/>
            </p:nvPicPr>
            <p:blipFill>
              <a:blip r:embed="rId4"/>
              <a:stretch>
                <a:fillRect/>
              </a:stretch>
            </p:blipFill>
            <p:spPr>
              <a:xfrm>
                <a:off x="883920" y="1538513"/>
                <a:ext cx="10424160" cy="3703320"/>
              </a:xfrm>
              <a:prstGeom prst="rect">
                <a:avLst/>
              </a:prstGeom>
            </p:spPr>
          </p:pic>
        </mc:Fallback>
      </mc:AlternateContent>
    </p:spTree>
    <p:extLst>
      <p:ext uri="{BB962C8B-B14F-4D97-AF65-F5344CB8AC3E}">
        <p14:creationId xmlns:p14="http://schemas.microsoft.com/office/powerpoint/2010/main" val="92990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 Placeholder 2"/>
          <p:cNvSpPr>
            <a:spLocks noGrp="1"/>
          </p:cNvSpPr>
          <p:nvPr>
            <p:ph type="body" idx="2"/>
          </p:nvPr>
        </p:nvSpPr>
        <p:spPr>
          <a:xfrm>
            <a:off x="317971" y="1261639"/>
            <a:ext cx="10551375" cy="405492"/>
          </a:xfrm>
          <a:prstGeom prst="rect">
            <a:avLst/>
          </a:prstGeom>
        </p:spPr>
        <p:txBody>
          <a:bodyPr>
            <a:noAutofit/>
          </a:bodyPr>
          <a:lstStyle/>
          <a:p>
            <a:pPr marL="227013" indent="1588"/>
            <a:r>
              <a:rPr lang="en-US" sz="1150" b="1" dirty="0">
                <a:latin typeface="Century Gothic" panose="020B0502020202020204" pitchFamily="34" charset="0"/>
              </a:rPr>
              <a:t>Q4 2021 was height of pricing acceleration. Cyber pricing acceleration dovetailed with D&amp;O market curve and stability in 2022</a:t>
            </a:r>
            <a:endParaRPr lang="en-US" sz="1150" b="1" dirty="0">
              <a:solidFill>
                <a:schemeClr val="accent2"/>
              </a:solidFill>
              <a:latin typeface="Century Gothic" panose="020B0502020202020204" pitchFamily="34" charset="0"/>
            </a:endParaRPr>
          </a:p>
        </p:txBody>
      </p:sp>
      <p:sp>
        <p:nvSpPr>
          <p:cNvPr id="6" name="Title 5"/>
          <p:cNvSpPr>
            <a:spLocks noGrp="1"/>
          </p:cNvSpPr>
          <p:nvPr>
            <p:ph type="title"/>
          </p:nvPr>
        </p:nvSpPr>
        <p:spPr/>
        <p:txBody>
          <a:bodyPr/>
          <a:lstStyle/>
          <a:p>
            <a:r>
              <a:rPr lang="en-US" dirty="0"/>
              <a:t>Global Composite Pricing: Management Lines</a:t>
            </a:r>
          </a:p>
        </p:txBody>
      </p:sp>
      <p:sp>
        <p:nvSpPr>
          <p:cNvPr id="10" name="Footer Placeholder 3">
            <a:extLst>
              <a:ext uri="{FF2B5EF4-FFF2-40B4-BE49-F238E27FC236}">
                <a16:creationId xmlns:a16="http://schemas.microsoft.com/office/drawing/2014/main" id="{366E1B4A-ED87-463A-B8B6-745C2F053889}"/>
              </a:ext>
            </a:extLst>
          </p:cNvPr>
          <p:cNvSpPr txBox="1">
            <a:spLocks/>
          </p:cNvSpPr>
          <p:nvPr/>
        </p:nvSpPr>
        <p:spPr>
          <a:xfrm>
            <a:off x="9471057" y="5260441"/>
            <a:ext cx="9309290" cy="338328"/>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accent2"/>
              </a:buClr>
              <a:buSzPts val="1800"/>
              <a:buFont typeface="Century Gothic"/>
              <a:buNone/>
              <a:defRPr sz="2400" b="0" i="0" u="none" strike="noStrike" cap="none">
                <a:solidFill>
                  <a:schemeClr val="accent2"/>
                </a:solidFill>
                <a:latin typeface="Century Gothic"/>
                <a:ea typeface="Century Gothic"/>
                <a:cs typeface="Century Gothic"/>
                <a:sym typeface="Century Gothic"/>
              </a:defRPr>
            </a:lvl1pPr>
            <a:lvl2pPr marL="914400" marR="0" lvl="1"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2pPr>
            <a:lvl3pPr marL="1371600" marR="0" lvl="2"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3pPr>
            <a:lvl4pPr marL="1828800" marR="0" lvl="3"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4pPr>
            <a:lvl5pPr marL="2286000" marR="0" lvl="4"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5pPr>
            <a:lvl6pPr marL="2743200" marR="0" lvl="5"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6pPr>
            <a:lvl7pPr marL="3200400" marR="0" lvl="6"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7pPr>
            <a:lvl8pPr marL="3657600" marR="0" lvl="7"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8pPr>
            <a:lvl9pPr marL="4114800" marR="0" lvl="8"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9pPr>
          </a:lstStyle>
          <a:p>
            <a:r>
              <a:rPr lang="en-US" sz="700" b="1" dirty="0"/>
              <a:t>Source: Marsh Global Insurance Market Index</a:t>
            </a:r>
          </a:p>
        </p:txBody>
      </p:sp>
      <mc:AlternateContent xmlns:mc="http://schemas.openxmlformats.org/markup-compatibility/2006">
        <mc:Choice xmlns:cx1="http://schemas.microsoft.com/office/drawing/2015/9/8/chartex" Requires="cx1">
          <p:graphicFrame>
            <p:nvGraphicFramePr>
              <p:cNvPr id="9" name="Chart 8">
                <a:extLst>
                  <a:ext uri="{FF2B5EF4-FFF2-40B4-BE49-F238E27FC236}">
                    <a16:creationId xmlns:a16="http://schemas.microsoft.com/office/drawing/2014/main" id="{1DBE3576-C6BD-4C7F-A854-772DCEC24198}"/>
                  </a:ext>
                </a:extLst>
              </p:cNvPr>
              <p:cNvGraphicFramePr/>
              <p:nvPr>
                <p:extLst>
                  <p:ext uri="{D42A27DB-BD31-4B8C-83A1-F6EECF244321}">
                    <p14:modId xmlns:p14="http://schemas.microsoft.com/office/powerpoint/2010/main" val="1859964831"/>
                  </p:ext>
                </p:extLst>
              </p:nvPr>
            </p:nvGraphicFramePr>
            <p:xfrm>
              <a:off x="883920" y="1527175"/>
              <a:ext cx="10424160" cy="3703320"/>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9" name="Chart 8">
                <a:extLst>
                  <a:ext uri="{FF2B5EF4-FFF2-40B4-BE49-F238E27FC236}">
                    <a16:creationId xmlns:a16="http://schemas.microsoft.com/office/drawing/2014/main" id="{1DBE3576-C6BD-4C7F-A854-772DCEC24198}"/>
                  </a:ext>
                </a:extLst>
              </p:cNvPr>
              <p:cNvPicPr>
                <a:picLocks noGrp="1" noRot="1" noChangeAspect="1" noMove="1" noResize="1" noEditPoints="1" noAdjustHandles="1" noChangeArrowheads="1" noChangeShapeType="1"/>
              </p:cNvPicPr>
              <p:nvPr/>
            </p:nvPicPr>
            <p:blipFill>
              <a:blip r:embed="rId4"/>
              <a:stretch>
                <a:fillRect/>
              </a:stretch>
            </p:blipFill>
            <p:spPr>
              <a:xfrm>
                <a:off x="883920" y="1527175"/>
                <a:ext cx="10424160" cy="3703320"/>
              </a:xfrm>
              <a:prstGeom prst="rect">
                <a:avLst/>
              </a:prstGeom>
            </p:spPr>
          </p:pic>
        </mc:Fallback>
      </mc:AlternateContent>
    </p:spTree>
    <p:extLst>
      <p:ext uri="{BB962C8B-B14F-4D97-AF65-F5344CB8AC3E}">
        <p14:creationId xmlns:p14="http://schemas.microsoft.com/office/powerpoint/2010/main" val="1198796715"/>
      </p:ext>
    </p:extLst>
  </p:cSld>
  <p:clrMapOvr>
    <a:overrideClrMapping bg1="lt1" tx1="dk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Cyber Written Premiums</a:t>
            </a:r>
          </a:p>
        </p:txBody>
      </p:sp>
      <p:sp>
        <p:nvSpPr>
          <p:cNvPr id="8" name="Text Placeholder 2"/>
          <p:cNvSpPr>
            <a:spLocks noGrp="1"/>
          </p:cNvSpPr>
          <p:nvPr>
            <p:ph type="body" idx="4294967295"/>
          </p:nvPr>
        </p:nvSpPr>
        <p:spPr>
          <a:xfrm>
            <a:off x="317971" y="1261639"/>
            <a:ext cx="10551375" cy="405492"/>
          </a:xfrm>
          <a:prstGeom prst="rect">
            <a:avLst/>
          </a:prstGeom>
        </p:spPr>
        <p:txBody>
          <a:bodyPr>
            <a:noAutofit/>
          </a:bodyPr>
          <a:lstStyle/>
          <a:p>
            <a:pPr marL="227013" indent="1588"/>
            <a:r>
              <a:rPr lang="en-US" sz="1150" b="1" dirty="0">
                <a:latin typeface="Century Gothic" panose="020B0502020202020204" pitchFamily="34" charset="0"/>
              </a:rPr>
              <a:t>Cyber written premiums increased by 74% in 2021 to nearly $5 billion compared with 9% growth for the P/C industry overall</a:t>
            </a:r>
            <a:endParaRPr lang="en-US" sz="1150" b="1" dirty="0">
              <a:solidFill>
                <a:schemeClr val="accent2"/>
              </a:solidFill>
              <a:latin typeface="Century Gothic" panose="020B0502020202020204" pitchFamily="34" charset="0"/>
            </a:endParaRPr>
          </a:p>
        </p:txBody>
      </p:sp>
      <p:sp>
        <p:nvSpPr>
          <p:cNvPr id="10" name="Footer Placeholder 3">
            <a:extLst>
              <a:ext uri="{FF2B5EF4-FFF2-40B4-BE49-F238E27FC236}">
                <a16:creationId xmlns:a16="http://schemas.microsoft.com/office/drawing/2014/main" id="{366E1B4A-ED87-463A-B8B6-745C2F053889}"/>
              </a:ext>
            </a:extLst>
          </p:cNvPr>
          <p:cNvSpPr txBox="1">
            <a:spLocks/>
          </p:cNvSpPr>
          <p:nvPr/>
        </p:nvSpPr>
        <p:spPr>
          <a:xfrm>
            <a:off x="9471057" y="5260441"/>
            <a:ext cx="9309290" cy="338328"/>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accent2"/>
              </a:buClr>
              <a:buSzPts val="1800"/>
              <a:buFont typeface="Century Gothic"/>
              <a:buNone/>
              <a:defRPr sz="2400" b="0" i="0" u="none" strike="noStrike" cap="none">
                <a:solidFill>
                  <a:schemeClr val="accent2"/>
                </a:solidFill>
                <a:latin typeface="Century Gothic"/>
                <a:ea typeface="Century Gothic"/>
                <a:cs typeface="Century Gothic"/>
                <a:sym typeface="Century Gothic"/>
              </a:defRPr>
            </a:lvl1pPr>
            <a:lvl2pPr marL="914400" marR="0" lvl="1"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2pPr>
            <a:lvl3pPr marL="1371600" marR="0" lvl="2"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3pPr>
            <a:lvl4pPr marL="1828800" marR="0" lvl="3"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4pPr>
            <a:lvl5pPr marL="2286000" marR="0" lvl="4"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5pPr>
            <a:lvl6pPr marL="2743200" marR="0" lvl="5"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6pPr>
            <a:lvl7pPr marL="3200400" marR="0" lvl="6"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7pPr>
            <a:lvl8pPr marL="3657600" marR="0" lvl="7"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8pPr>
            <a:lvl9pPr marL="4114800" marR="0" lvl="8"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9pPr>
          </a:lstStyle>
          <a:p>
            <a:r>
              <a:rPr lang="en-US" sz="700" b="1" dirty="0"/>
              <a:t>Source: Fitch Ratings, S&amp;P Global Market Intelligence</a:t>
            </a:r>
          </a:p>
        </p:txBody>
      </p:sp>
      <p:graphicFrame>
        <p:nvGraphicFramePr>
          <p:cNvPr id="7" name="Chart 6">
            <a:extLst>
              <a:ext uri="{FF2B5EF4-FFF2-40B4-BE49-F238E27FC236}">
                <a16:creationId xmlns:a16="http://schemas.microsoft.com/office/drawing/2014/main" id="{65A90964-A57F-4638-9D45-5A60858B458E}"/>
              </a:ext>
            </a:extLst>
          </p:cNvPr>
          <p:cNvGraphicFramePr>
            <a:graphicFrameLocks/>
          </p:cNvGraphicFramePr>
          <p:nvPr>
            <p:extLst>
              <p:ext uri="{D42A27DB-BD31-4B8C-83A1-F6EECF244321}">
                <p14:modId xmlns:p14="http://schemas.microsoft.com/office/powerpoint/2010/main" val="2602908906"/>
              </p:ext>
            </p:extLst>
          </p:nvPr>
        </p:nvGraphicFramePr>
        <p:xfrm>
          <a:off x="883920" y="1538605"/>
          <a:ext cx="10424160" cy="3703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9068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Cyber Market Update: Cyber Carriers’ Loss Ratios</a:t>
            </a:r>
          </a:p>
        </p:txBody>
      </p:sp>
      <p:sp>
        <p:nvSpPr>
          <p:cNvPr id="8" name="Text Placeholder 2"/>
          <p:cNvSpPr>
            <a:spLocks noGrp="1"/>
          </p:cNvSpPr>
          <p:nvPr>
            <p:ph type="body" idx="4294967295"/>
          </p:nvPr>
        </p:nvSpPr>
        <p:spPr>
          <a:xfrm>
            <a:off x="317971" y="1261639"/>
            <a:ext cx="10551375" cy="405492"/>
          </a:xfrm>
          <a:prstGeom prst="rect">
            <a:avLst/>
          </a:prstGeom>
        </p:spPr>
        <p:txBody>
          <a:bodyPr>
            <a:noAutofit/>
          </a:bodyPr>
          <a:lstStyle/>
          <a:p>
            <a:pPr marL="227013" indent="1588"/>
            <a:r>
              <a:rPr lang="en-US" sz="1150" b="1" dirty="0">
                <a:latin typeface="Century Gothic" panose="020B0502020202020204" pitchFamily="34" charset="0"/>
              </a:rPr>
              <a:t>Significant increase in loss ratios have in turn driven meaningful pricing increases since 2019</a:t>
            </a:r>
            <a:endParaRPr lang="en-US" sz="1150" b="1" dirty="0">
              <a:solidFill>
                <a:schemeClr val="accent2"/>
              </a:solidFill>
              <a:latin typeface="Century Gothic" panose="020B0502020202020204" pitchFamily="34" charset="0"/>
            </a:endParaRPr>
          </a:p>
        </p:txBody>
      </p:sp>
      <p:sp>
        <p:nvSpPr>
          <p:cNvPr id="10" name="Footer Placeholder 3">
            <a:extLst>
              <a:ext uri="{FF2B5EF4-FFF2-40B4-BE49-F238E27FC236}">
                <a16:creationId xmlns:a16="http://schemas.microsoft.com/office/drawing/2014/main" id="{366E1B4A-ED87-463A-B8B6-745C2F053889}"/>
              </a:ext>
            </a:extLst>
          </p:cNvPr>
          <p:cNvSpPr txBox="1">
            <a:spLocks/>
          </p:cNvSpPr>
          <p:nvPr/>
        </p:nvSpPr>
        <p:spPr>
          <a:xfrm>
            <a:off x="9471057" y="5260441"/>
            <a:ext cx="9309290" cy="338328"/>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accent2"/>
              </a:buClr>
              <a:buSzPts val="1800"/>
              <a:buFont typeface="Century Gothic"/>
              <a:buNone/>
              <a:defRPr sz="2400" b="0" i="0" u="none" strike="noStrike" cap="none">
                <a:solidFill>
                  <a:schemeClr val="accent2"/>
                </a:solidFill>
                <a:latin typeface="Century Gothic"/>
                <a:ea typeface="Century Gothic"/>
                <a:cs typeface="Century Gothic"/>
                <a:sym typeface="Century Gothic"/>
              </a:defRPr>
            </a:lvl1pPr>
            <a:lvl2pPr marL="914400" marR="0" lvl="1"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2pPr>
            <a:lvl3pPr marL="1371600" marR="0" lvl="2"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3pPr>
            <a:lvl4pPr marL="1828800" marR="0" lvl="3"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4pPr>
            <a:lvl5pPr marL="2286000" marR="0" lvl="4"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5pPr>
            <a:lvl6pPr marL="2743200" marR="0" lvl="5"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6pPr>
            <a:lvl7pPr marL="3200400" marR="0" lvl="6"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7pPr>
            <a:lvl8pPr marL="3657600" marR="0" lvl="7"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8pPr>
            <a:lvl9pPr marL="4114800" marR="0" lvl="8"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9pPr>
          </a:lstStyle>
          <a:p>
            <a:r>
              <a:rPr lang="en-US" sz="700" b="1" dirty="0"/>
              <a:t>Source: Fitch Ratings, S&amp;P Global Market Intelligence</a:t>
            </a:r>
          </a:p>
        </p:txBody>
      </p:sp>
      <p:graphicFrame>
        <p:nvGraphicFramePr>
          <p:cNvPr id="7" name="Chart 6">
            <a:extLst>
              <a:ext uri="{FF2B5EF4-FFF2-40B4-BE49-F238E27FC236}">
                <a16:creationId xmlns:a16="http://schemas.microsoft.com/office/drawing/2014/main" id="{225802A7-79E5-48AD-AB12-181031523034}"/>
              </a:ext>
            </a:extLst>
          </p:cNvPr>
          <p:cNvGraphicFramePr>
            <a:graphicFrameLocks/>
          </p:cNvGraphicFramePr>
          <p:nvPr>
            <p:extLst>
              <p:ext uri="{D42A27DB-BD31-4B8C-83A1-F6EECF244321}">
                <p14:modId xmlns:p14="http://schemas.microsoft.com/office/powerpoint/2010/main" val="2195438278"/>
              </p:ext>
            </p:extLst>
          </p:nvPr>
        </p:nvGraphicFramePr>
        <p:xfrm>
          <a:off x="883920" y="1605280"/>
          <a:ext cx="10424160" cy="3703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7027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a:t>Cyber Renewal Premium Rate Change Quarter Over Quarter</a:t>
            </a:r>
          </a:p>
        </p:txBody>
      </p:sp>
      <p:sp>
        <p:nvSpPr>
          <p:cNvPr id="8" name="Text Placeholder 2"/>
          <p:cNvSpPr>
            <a:spLocks noGrp="1"/>
          </p:cNvSpPr>
          <p:nvPr>
            <p:ph type="body" idx="4294967295"/>
          </p:nvPr>
        </p:nvSpPr>
        <p:spPr>
          <a:xfrm>
            <a:off x="317971" y="1261639"/>
            <a:ext cx="10551375" cy="405492"/>
          </a:xfrm>
          <a:prstGeom prst="rect">
            <a:avLst/>
          </a:prstGeom>
        </p:spPr>
        <p:txBody>
          <a:bodyPr>
            <a:noAutofit/>
          </a:bodyPr>
          <a:lstStyle/>
          <a:p>
            <a:pPr marL="227013" indent="1588"/>
            <a:r>
              <a:rPr lang="en-US" sz="1150" b="1" dirty="0">
                <a:latin typeface="Century Gothic" panose="020B0502020202020204" pitchFamily="34" charset="0"/>
              </a:rPr>
              <a:t>Average cyber pricing increased 27% in Q1 2022 and 105% in 2021</a:t>
            </a:r>
            <a:endParaRPr lang="en-US" sz="1150" b="1" dirty="0">
              <a:solidFill>
                <a:schemeClr val="accent2"/>
              </a:solidFill>
              <a:latin typeface="Century Gothic" panose="020B0502020202020204" pitchFamily="34" charset="0"/>
            </a:endParaRPr>
          </a:p>
        </p:txBody>
      </p:sp>
      <p:sp>
        <p:nvSpPr>
          <p:cNvPr id="10" name="Footer Placeholder 3">
            <a:extLst>
              <a:ext uri="{FF2B5EF4-FFF2-40B4-BE49-F238E27FC236}">
                <a16:creationId xmlns:a16="http://schemas.microsoft.com/office/drawing/2014/main" id="{366E1B4A-ED87-463A-B8B6-745C2F053889}"/>
              </a:ext>
            </a:extLst>
          </p:cNvPr>
          <p:cNvSpPr txBox="1">
            <a:spLocks/>
          </p:cNvSpPr>
          <p:nvPr/>
        </p:nvSpPr>
        <p:spPr>
          <a:xfrm>
            <a:off x="10136221" y="5006441"/>
            <a:ext cx="1691775" cy="338328"/>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accent2"/>
              </a:buClr>
              <a:buSzPts val="1800"/>
              <a:buFont typeface="Century Gothic"/>
              <a:buNone/>
              <a:defRPr sz="2400" b="0" i="0" u="none" strike="noStrike" cap="none">
                <a:solidFill>
                  <a:schemeClr val="accent2"/>
                </a:solidFill>
                <a:latin typeface="Century Gothic"/>
                <a:ea typeface="Century Gothic"/>
                <a:cs typeface="Century Gothic"/>
                <a:sym typeface="Century Gothic"/>
              </a:defRPr>
            </a:lvl1pPr>
            <a:lvl2pPr marL="914400" marR="0" lvl="1"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2pPr>
            <a:lvl3pPr marL="1371600" marR="0" lvl="2"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3pPr>
            <a:lvl4pPr marL="1828800" marR="0" lvl="3"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4pPr>
            <a:lvl5pPr marL="2286000" marR="0" lvl="4"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5pPr>
            <a:lvl6pPr marL="2743200" marR="0" lvl="5"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6pPr>
            <a:lvl7pPr marL="3200400" marR="0" lvl="6"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7pPr>
            <a:lvl8pPr marL="3657600" marR="0" lvl="7"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8pPr>
            <a:lvl9pPr marL="4114800" marR="0" lvl="8"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9pPr>
          </a:lstStyle>
          <a:p>
            <a:pPr marL="228600" indent="0"/>
            <a:r>
              <a:rPr lang="en-US" sz="700" b="1" dirty="0"/>
              <a:t>Source: Fitch Ratings, Council of Insurance Agents &amp; Brokers</a:t>
            </a:r>
          </a:p>
        </p:txBody>
      </p:sp>
      <p:graphicFrame>
        <p:nvGraphicFramePr>
          <p:cNvPr id="7" name="Chart 6">
            <a:extLst>
              <a:ext uri="{FF2B5EF4-FFF2-40B4-BE49-F238E27FC236}">
                <a16:creationId xmlns:a16="http://schemas.microsoft.com/office/drawing/2014/main" id="{629FD03E-1B66-4A55-B453-FB96AF88B374}"/>
              </a:ext>
            </a:extLst>
          </p:cNvPr>
          <p:cNvGraphicFramePr>
            <a:graphicFrameLocks/>
          </p:cNvGraphicFramePr>
          <p:nvPr>
            <p:extLst>
              <p:ext uri="{D42A27DB-BD31-4B8C-83A1-F6EECF244321}">
                <p14:modId xmlns:p14="http://schemas.microsoft.com/office/powerpoint/2010/main" val="916266247"/>
              </p:ext>
            </p:extLst>
          </p:nvPr>
        </p:nvGraphicFramePr>
        <p:xfrm>
          <a:off x="883920" y="1520850"/>
          <a:ext cx="10424160" cy="3703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3260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a:t>Change in U.S. Cyber Limits at Renewal</a:t>
            </a:r>
          </a:p>
        </p:txBody>
      </p:sp>
      <p:sp>
        <p:nvSpPr>
          <p:cNvPr id="8" name="Text Placeholder 2"/>
          <p:cNvSpPr>
            <a:spLocks noGrp="1"/>
          </p:cNvSpPr>
          <p:nvPr>
            <p:ph type="body" idx="4294967295"/>
          </p:nvPr>
        </p:nvSpPr>
        <p:spPr>
          <a:xfrm>
            <a:off x="317971" y="1261639"/>
            <a:ext cx="10551375" cy="405492"/>
          </a:xfrm>
          <a:prstGeom prst="rect">
            <a:avLst/>
          </a:prstGeom>
        </p:spPr>
        <p:txBody>
          <a:bodyPr>
            <a:noAutofit/>
          </a:bodyPr>
          <a:lstStyle/>
          <a:p>
            <a:pPr marL="227013" indent="1588"/>
            <a:r>
              <a:rPr lang="en-US" sz="1150" b="1" dirty="0">
                <a:latin typeface="Century Gothic" panose="020B0502020202020204" pitchFamily="34" charset="0"/>
              </a:rPr>
              <a:t>Purchasing trends are trying to keep pace as a mix of companies increase or decrease limits to right-size coverage and cost</a:t>
            </a:r>
            <a:endParaRPr lang="en-US" sz="1150" b="1" dirty="0">
              <a:solidFill>
                <a:schemeClr val="accent2"/>
              </a:solidFill>
              <a:latin typeface="Century Gothic" panose="020B0502020202020204" pitchFamily="34" charset="0"/>
            </a:endParaRPr>
          </a:p>
        </p:txBody>
      </p:sp>
      <p:sp>
        <p:nvSpPr>
          <p:cNvPr id="10" name="Footer Placeholder 3">
            <a:extLst>
              <a:ext uri="{FF2B5EF4-FFF2-40B4-BE49-F238E27FC236}">
                <a16:creationId xmlns:a16="http://schemas.microsoft.com/office/drawing/2014/main" id="{366E1B4A-ED87-463A-B8B6-745C2F053889}"/>
              </a:ext>
            </a:extLst>
          </p:cNvPr>
          <p:cNvSpPr txBox="1">
            <a:spLocks/>
          </p:cNvSpPr>
          <p:nvPr/>
        </p:nvSpPr>
        <p:spPr>
          <a:xfrm>
            <a:off x="10136221" y="5006441"/>
            <a:ext cx="1691775" cy="338328"/>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accent2"/>
              </a:buClr>
              <a:buSzPts val="1800"/>
              <a:buFont typeface="Century Gothic"/>
              <a:buNone/>
              <a:defRPr sz="2400" b="0" i="0" u="none" strike="noStrike" cap="none">
                <a:solidFill>
                  <a:schemeClr val="accent2"/>
                </a:solidFill>
                <a:latin typeface="Century Gothic"/>
                <a:ea typeface="Century Gothic"/>
                <a:cs typeface="Century Gothic"/>
                <a:sym typeface="Century Gothic"/>
              </a:defRPr>
            </a:lvl1pPr>
            <a:lvl2pPr marL="914400" marR="0" lvl="1"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2pPr>
            <a:lvl3pPr marL="1371600" marR="0" lvl="2"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3pPr>
            <a:lvl4pPr marL="1828800" marR="0" lvl="3"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4pPr>
            <a:lvl5pPr marL="2286000" marR="0" lvl="4"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5pPr>
            <a:lvl6pPr marL="2743200" marR="0" lvl="5"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6pPr>
            <a:lvl7pPr marL="3200400" marR="0" lvl="6"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7pPr>
            <a:lvl8pPr marL="3657600" marR="0" lvl="7"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8pPr>
            <a:lvl9pPr marL="4114800" marR="0" lvl="8"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9pPr>
          </a:lstStyle>
          <a:p>
            <a:pPr marL="228600" indent="0"/>
            <a:r>
              <a:rPr lang="en-US" sz="700" b="1" dirty="0"/>
              <a:t>Source: Marsh Q2 2022 Market Update</a:t>
            </a:r>
          </a:p>
        </p:txBody>
      </p:sp>
      <p:graphicFrame>
        <p:nvGraphicFramePr>
          <p:cNvPr id="7" name="Chart 6">
            <a:extLst>
              <a:ext uri="{FF2B5EF4-FFF2-40B4-BE49-F238E27FC236}">
                <a16:creationId xmlns:a16="http://schemas.microsoft.com/office/drawing/2014/main" id="{1D5E0869-1B19-4279-AD70-AB75330923ED}"/>
              </a:ext>
            </a:extLst>
          </p:cNvPr>
          <p:cNvGraphicFramePr>
            <a:graphicFrameLocks/>
          </p:cNvGraphicFramePr>
          <p:nvPr>
            <p:extLst>
              <p:ext uri="{D42A27DB-BD31-4B8C-83A1-F6EECF244321}">
                <p14:modId xmlns:p14="http://schemas.microsoft.com/office/powerpoint/2010/main" val="3151145883"/>
              </p:ext>
            </p:extLst>
          </p:nvPr>
        </p:nvGraphicFramePr>
        <p:xfrm>
          <a:off x="883920" y="1503679"/>
          <a:ext cx="10424160" cy="3703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6478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a:t>Change in U.S. Cyber Retentions at Renewal</a:t>
            </a:r>
          </a:p>
        </p:txBody>
      </p:sp>
      <p:sp>
        <p:nvSpPr>
          <p:cNvPr id="8" name="Text Placeholder 2"/>
          <p:cNvSpPr>
            <a:spLocks noGrp="1"/>
          </p:cNvSpPr>
          <p:nvPr>
            <p:ph type="body" idx="4294967295"/>
          </p:nvPr>
        </p:nvSpPr>
        <p:spPr>
          <a:xfrm>
            <a:off x="317971" y="1261639"/>
            <a:ext cx="10551375" cy="405492"/>
          </a:xfrm>
          <a:prstGeom prst="rect">
            <a:avLst/>
          </a:prstGeom>
        </p:spPr>
        <p:txBody>
          <a:bodyPr>
            <a:noAutofit/>
          </a:bodyPr>
          <a:lstStyle/>
          <a:p>
            <a:pPr marL="227013" indent="1588"/>
            <a:r>
              <a:rPr lang="en-US" sz="1150" b="1" dirty="0">
                <a:latin typeface="Century Gothic" panose="020B0502020202020204" pitchFamily="34" charset="0"/>
              </a:rPr>
              <a:t>Increases to retention, however, are in line with rate and market pressures</a:t>
            </a:r>
            <a:endParaRPr lang="en-US" sz="1150" b="1" dirty="0">
              <a:solidFill>
                <a:schemeClr val="accent2"/>
              </a:solidFill>
              <a:latin typeface="Century Gothic" panose="020B0502020202020204" pitchFamily="34" charset="0"/>
            </a:endParaRPr>
          </a:p>
        </p:txBody>
      </p:sp>
      <p:sp>
        <p:nvSpPr>
          <p:cNvPr id="10" name="Footer Placeholder 3">
            <a:extLst>
              <a:ext uri="{FF2B5EF4-FFF2-40B4-BE49-F238E27FC236}">
                <a16:creationId xmlns:a16="http://schemas.microsoft.com/office/drawing/2014/main" id="{366E1B4A-ED87-463A-B8B6-745C2F053889}"/>
              </a:ext>
            </a:extLst>
          </p:cNvPr>
          <p:cNvSpPr txBox="1">
            <a:spLocks/>
          </p:cNvSpPr>
          <p:nvPr/>
        </p:nvSpPr>
        <p:spPr>
          <a:xfrm>
            <a:off x="10136221" y="5006441"/>
            <a:ext cx="1691775" cy="338328"/>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accent2"/>
              </a:buClr>
              <a:buSzPts val="1800"/>
              <a:buFont typeface="Century Gothic"/>
              <a:buNone/>
              <a:defRPr sz="2400" b="0" i="0" u="none" strike="noStrike" cap="none">
                <a:solidFill>
                  <a:schemeClr val="accent2"/>
                </a:solidFill>
                <a:latin typeface="Century Gothic"/>
                <a:ea typeface="Century Gothic"/>
                <a:cs typeface="Century Gothic"/>
                <a:sym typeface="Century Gothic"/>
              </a:defRPr>
            </a:lvl1pPr>
            <a:lvl2pPr marL="914400" marR="0" lvl="1"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2pPr>
            <a:lvl3pPr marL="1371600" marR="0" lvl="2"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3pPr>
            <a:lvl4pPr marL="1828800" marR="0" lvl="3"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4pPr>
            <a:lvl5pPr marL="2286000" marR="0" lvl="4"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5pPr>
            <a:lvl6pPr marL="2743200" marR="0" lvl="5"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6pPr>
            <a:lvl7pPr marL="3200400" marR="0" lvl="6"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7pPr>
            <a:lvl8pPr marL="3657600" marR="0" lvl="7"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8pPr>
            <a:lvl9pPr marL="4114800" marR="0" lvl="8"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9pPr>
          </a:lstStyle>
          <a:p>
            <a:pPr marL="228600" indent="0"/>
            <a:r>
              <a:rPr lang="en-US" sz="700" b="1" dirty="0"/>
              <a:t>Source: Marsh Q2 2022 Market Update</a:t>
            </a:r>
          </a:p>
        </p:txBody>
      </p:sp>
      <p:graphicFrame>
        <p:nvGraphicFramePr>
          <p:cNvPr id="7" name="Chart 6">
            <a:extLst>
              <a:ext uri="{FF2B5EF4-FFF2-40B4-BE49-F238E27FC236}">
                <a16:creationId xmlns:a16="http://schemas.microsoft.com/office/drawing/2014/main" id="{C9263BB7-72EA-4518-B071-A2C17C1DA45F}"/>
              </a:ext>
            </a:extLst>
          </p:cNvPr>
          <p:cNvGraphicFramePr>
            <a:graphicFrameLocks/>
          </p:cNvGraphicFramePr>
          <p:nvPr>
            <p:extLst>
              <p:ext uri="{D42A27DB-BD31-4B8C-83A1-F6EECF244321}">
                <p14:modId xmlns:p14="http://schemas.microsoft.com/office/powerpoint/2010/main" val="2459498861"/>
              </p:ext>
            </p:extLst>
          </p:nvPr>
        </p:nvGraphicFramePr>
        <p:xfrm>
          <a:off x="883920" y="1495425"/>
          <a:ext cx="10424160" cy="3703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8644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Digital Footprint Cybersecurity Scans and Ratings</a:t>
            </a:r>
          </a:p>
        </p:txBody>
      </p:sp>
      <p:sp>
        <p:nvSpPr>
          <p:cNvPr id="7" name="Google Shape;103;p5"/>
          <p:cNvSpPr txBox="1">
            <a:spLocks noGrp="1"/>
          </p:cNvSpPr>
          <p:nvPr>
            <p:ph type="body" idx="2"/>
          </p:nvPr>
        </p:nvSpPr>
        <p:spPr>
          <a:xfrm>
            <a:off x="515935" y="1968501"/>
            <a:ext cx="11160130" cy="3377860"/>
          </a:xfrm>
          <a:prstGeom prst="rect">
            <a:avLst/>
          </a:prstGeom>
          <a:noFill/>
          <a:ln>
            <a:noFill/>
          </a:ln>
        </p:spPr>
        <p:txBody>
          <a:bodyPr spcFirstLastPara="1" wrap="square" lIns="45700" tIns="45700" rIns="45700" bIns="45700" anchor="t" anchorCtr="0">
            <a:normAutofit/>
          </a:bodyPr>
          <a:lstStyle/>
          <a:p>
            <a:pPr marL="285750" lvl="0" indent="-285750">
              <a:spcBef>
                <a:spcPts val="0"/>
              </a:spcBef>
              <a:buSzPts val="1400"/>
              <a:buFont typeface="Arial" panose="020B0604020202020204" pitchFamily="34" charset="0"/>
              <a:buChar char="•"/>
            </a:pPr>
            <a:r>
              <a:rPr lang="en-US" sz="1600" dirty="0"/>
              <a:t>Carriers rely on cybersecurity scans and ratings, such as </a:t>
            </a:r>
            <a:r>
              <a:rPr lang="en-US" sz="1600" dirty="0" err="1"/>
              <a:t>BitSight</a:t>
            </a:r>
            <a:r>
              <a:rPr lang="en-US" sz="1600" dirty="0"/>
              <a:t> or Security Scorecard, as part of their underwriting process</a:t>
            </a:r>
          </a:p>
          <a:p>
            <a:pPr marL="285750" lvl="0" indent="-285750">
              <a:spcBef>
                <a:spcPts val="0"/>
              </a:spcBef>
              <a:buSzPts val="1400"/>
              <a:buFont typeface="Arial" panose="020B0604020202020204" pitchFamily="34" charset="0"/>
              <a:buChar char="•"/>
            </a:pPr>
            <a:r>
              <a:rPr lang="en-US" sz="1600" dirty="0"/>
              <a:t>These reviews provide an objective, quantitative view of cybersecurity posture and are produced using publicly available data without sharing sensitive data</a:t>
            </a:r>
          </a:p>
          <a:p>
            <a:pPr marL="285750" lvl="0" indent="-285750">
              <a:spcBef>
                <a:spcPts val="0"/>
              </a:spcBef>
              <a:buSzPts val="1400"/>
              <a:buFont typeface="Arial" panose="020B0604020202020204" pitchFamily="34" charset="0"/>
              <a:buChar char="•"/>
            </a:pPr>
            <a:r>
              <a:rPr lang="en-US" sz="1600" dirty="0"/>
              <a:t>Often, it can be difficult to correct or remediate these reports or their findings shortly before binding</a:t>
            </a:r>
          </a:p>
          <a:p>
            <a:pPr marL="285750" lvl="0" indent="-285750">
              <a:spcBef>
                <a:spcPts val="0"/>
              </a:spcBef>
              <a:buSzPts val="1400"/>
              <a:buFont typeface="Arial" panose="020B0604020202020204" pitchFamily="34" charset="0"/>
              <a:buChar char="•"/>
            </a:pPr>
            <a:r>
              <a:rPr lang="en-US" sz="1600" dirty="0"/>
              <a:t>Take efforts in advance of the submission to optimize your digital footprint rating during the underwriting process</a:t>
            </a:r>
          </a:p>
        </p:txBody>
      </p:sp>
    </p:spTree>
    <p:extLst>
      <p:ext uri="{BB962C8B-B14F-4D97-AF65-F5344CB8AC3E}">
        <p14:creationId xmlns:p14="http://schemas.microsoft.com/office/powerpoint/2010/main" val="1204583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Key Controls for Cyber Insurance Renewals</a:t>
            </a:r>
          </a:p>
        </p:txBody>
      </p:sp>
      <p:sp>
        <p:nvSpPr>
          <p:cNvPr id="5" name="Text Placeholder 2"/>
          <p:cNvSpPr>
            <a:spLocks noGrp="1"/>
          </p:cNvSpPr>
          <p:nvPr>
            <p:ph type="body" idx="4294967295"/>
          </p:nvPr>
        </p:nvSpPr>
        <p:spPr>
          <a:xfrm>
            <a:off x="317971" y="1261639"/>
            <a:ext cx="10551375" cy="405492"/>
          </a:xfrm>
          <a:prstGeom prst="rect">
            <a:avLst/>
          </a:prstGeom>
        </p:spPr>
        <p:txBody>
          <a:bodyPr>
            <a:noAutofit/>
          </a:bodyPr>
          <a:lstStyle/>
          <a:p>
            <a:pPr marL="227013" indent="1588"/>
            <a:r>
              <a:rPr lang="en-US" sz="1150" b="1" dirty="0">
                <a:latin typeface="Century Gothic" panose="020B0502020202020204" pitchFamily="34" charset="0"/>
              </a:rPr>
              <a:t>Carriers have identified a correlation between certain controls and corresponding cyber hygiene. Highlighting the following controls during the renewal process is paramount to achieving cyber terms.</a:t>
            </a:r>
            <a:endParaRPr lang="en-US" sz="1150" b="1" dirty="0">
              <a:solidFill>
                <a:schemeClr val="accent2"/>
              </a:solidFill>
              <a:latin typeface="Century Gothic" panose="020B0502020202020204" pitchFamily="34" charset="0"/>
            </a:endParaRPr>
          </a:p>
        </p:txBody>
      </p:sp>
      <p:sp>
        <p:nvSpPr>
          <p:cNvPr id="8" name="Footer Placeholder 3">
            <a:extLst>
              <a:ext uri="{FF2B5EF4-FFF2-40B4-BE49-F238E27FC236}">
                <a16:creationId xmlns:a16="http://schemas.microsoft.com/office/drawing/2014/main" id="{366E1B4A-ED87-463A-B8B6-745C2F053889}"/>
              </a:ext>
            </a:extLst>
          </p:cNvPr>
          <p:cNvSpPr txBox="1">
            <a:spLocks/>
          </p:cNvSpPr>
          <p:nvPr/>
        </p:nvSpPr>
        <p:spPr>
          <a:xfrm>
            <a:off x="9382077" y="5006441"/>
            <a:ext cx="2637098" cy="338328"/>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accent2"/>
              </a:buClr>
              <a:buSzPts val="1800"/>
              <a:buFont typeface="Century Gothic"/>
              <a:buNone/>
              <a:defRPr sz="2400" b="0" i="0" u="none" strike="noStrike" cap="none">
                <a:solidFill>
                  <a:schemeClr val="accent2"/>
                </a:solidFill>
                <a:latin typeface="Century Gothic"/>
                <a:ea typeface="Century Gothic"/>
                <a:cs typeface="Century Gothic"/>
                <a:sym typeface="Century Gothic"/>
              </a:defRPr>
            </a:lvl1pPr>
            <a:lvl2pPr marL="914400" marR="0" lvl="1"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2pPr>
            <a:lvl3pPr marL="1371600" marR="0" lvl="2"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3pPr>
            <a:lvl4pPr marL="1828800" marR="0" lvl="3"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4pPr>
            <a:lvl5pPr marL="2286000" marR="0" lvl="4"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5pPr>
            <a:lvl6pPr marL="2743200" marR="0" lvl="5"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6pPr>
            <a:lvl7pPr marL="3200400" marR="0" lvl="6"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7pPr>
            <a:lvl8pPr marL="3657600" marR="0" lvl="7"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8pPr>
            <a:lvl9pPr marL="4114800" marR="0" lvl="8"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9pPr>
          </a:lstStyle>
          <a:p>
            <a:pPr marL="228600" indent="0"/>
            <a:r>
              <a:rPr lang="en-US" sz="700" b="1" dirty="0"/>
              <a:t>Source: Marsh Q2 2022 Cyber Update</a:t>
            </a:r>
          </a:p>
        </p:txBody>
      </p:sp>
      <p:pic>
        <p:nvPicPr>
          <p:cNvPr id="4" name="Picture 3">
            <a:extLst>
              <a:ext uri="{FF2B5EF4-FFF2-40B4-BE49-F238E27FC236}">
                <a16:creationId xmlns:a16="http://schemas.microsoft.com/office/drawing/2014/main" id="{4844F52F-49CA-4895-960F-6DDAF93E27A7}"/>
              </a:ext>
            </a:extLst>
          </p:cNvPr>
          <p:cNvPicPr>
            <a:picLocks noChangeAspect="1"/>
          </p:cNvPicPr>
          <p:nvPr/>
        </p:nvPicPr>
        <p:blipFill>
          <a:blip r:embed="rId2"/>
          <a:stretch>
            <a:fillRect/>
          </a:stretch>
        </p:blipFill>
        <p:spPr>
          <a:xfrm>
            <a:off x="2116078" y="1817272"/>
            <a:ext cx="6955160" cy="3527497"/>
          </a:xfrm>
          <a:prstGeom prst="rect">
            <a:avLst/>
          </a:prstGeom>
        </p:spPr>
      </p:pic>
    </p:spTree>
    <p:extLst>
      <p:ext uri="{BB962C8B-B14F-4D97-AF65-F5344CB8AC3E}">
        <p14:creationId xmlns:p14="http://schemas.microsoft.com/office/powerpoint/2010/main" val="222710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
          <p:cNvSpPr txBox="1">
            <a:spLocks noGrp="1"/>
          </p:cNvSpPr>
          <p:nvPr>
            <p:ph type="title" idx="4294967295"/>
          </p:nvPr>
        </p:nvSpPr>
        <p:spPr>
          <a:xfrm>
            <a:off x="537960" y="916174"/>
            <a:ext cx="11116080" cy="2496254"/>
          </a:xfrm>
          <a:prstGeom prst="rect">
            <a:avLst/>
          </a:prstGeom>
          <a:noFill/>
          <a:ln>
            <a:noFill/>
          </a:ln>
        </p:spPr>
        <p:txBody>
          <a:bodyPr spcFirstLastPara="1" wrap="square" lIns="45700" tIns="45700" rIns="45700" bIns="45700" anchor="b" anchorCtr="0">
            <a:normAutofit/>
          </a:bodyPr>
          <a:lstStyle/>
          <a:p>
            <a:pPr lvl="0" algn="ctr">
              <a:buSzPts val="5600"/>
            </a:pPr>
            <a:r>
              <a:rPr lang="en-US" sz="4400" dirty="0"/>
              <a:t>How to Best Defend Your Company from Regulators and Litigators After a Breach</a:t>
            </a:r>
            <a:endParaRPr sz="4400" dirty="0"/>
          </a:p>
        </p:txBody>
      </p:sp>
      <p:sp>
        <p:nvSpPr>
          <p:cNvPr id="82" name="Google Shape;82;p2"/>
          <p:cNvSpPr txBox="1">
            <a:spLocks noGrp="1"/>
          </p:cNvSpPr>
          <p:nvPr>
            <p:ph type="body" idx="4294967295"/>
          </p:nvPr>
        </p:nvSpPr>
        <p:spPr>
          <a:xfrm>
            <a:off x="537960" y="4795520"/>
            <a:ext cx="11116080" cy="1086905"/>
          </a:xfrm>
          <a:prstGeom prst="rect">
            <a:avLst/>
          </a:prstGeom>
          <a:noFill/>
          <a:ln>
            <a:noFill/>
          </a:ln>
        </p:spPr>
        <p:txBody>
          <a:bodyPr spcFirstLastPara="1" wrap="square" lIns="45700" tIns="45700" rIns="45700" bIns="45700" anchor="t" anchorCtr="0">
            <a:normAutofit fontScale="62500" lnSpcReduction="20000"/>
          </a:bodyPr>
          <a:lstStyle/>
          <a:p>
            <a:pPr marL="0" lvl="0" indent="0" algn="ctr">
              <a:spcBef>
                <a:spcPts val="0"/>
              </a:spcBef>
              <a:buClr>
                <a:srgbClr val="AA182C"/>
              </a:buClr>
              <a:buSzPts val="3200"/>
            </a:pPr>
            <a:r>
              <a:rPr lang="en-US" b="1" dirty="0">
                <a:solidFill>
                  <a:schemeClr val="tx1"/>
                </a:solidFill>
              </a:rPr>
              <a:t>Kimberly Klinsport, Partner, Foley &amp; Lardner LLP</a:t>
            </a:r>
          </a:p>
          <a:p>
            <a:pPr marL="0" lvl="0" indent="0" algn="ctr">
              <a:spcBef>
                <a:spcPts val="0"/>
              </a:spcBef>
              <a:buClr>
                <a:srgbClr val="AA182C"/>
              </a:buClr>
              <a:buSzPts val="3200"/>
            </a:pPr>
            <a:r>
              <a:rPr lang="en-US" b="1" dirty="0">
                <a:solidFill>
                  <a:schemeClr val="tx1"/>
                </a:solidFill>
              </a:rPr>
              <a:t>Eileen Ridley, Partner, Foley &amp; Lardner LLP</a:t>
            </a:r>
          </a:p>
          <a:p>
            <a:pPr marL="0" lvl="0" indent="0" algn="ctr">
              <a:spcBef>
                <a:spcPts val="0"/>
              </a:spcBef>
              <a:buClr>
                <a:srgbClr val="AA182C"/>
              </a:buClr>
              <a:buSzPts val="3200"/>
            </a:pPr>
            <a:r>
              <a:rPr lang="en-US" b="1" dirty="0">
                <a:solidFill>
                  <a:schemeClr val="tx1"/>
                </a:solidFill>
              </a:rPr>
              <a:t>Elizabeth Mazzocco, Associate, Foley &amp; Lardner LLP</a:t>
            </a:r>
          </a:p>
          <a:p>
            <a:pPr marL="0" lvl="0" indent="0" algn="ctr">
              <a:spcBef>
                <a:spcPts val="0"/>
              </a:spcBef>
              <a:buClr>
                <a:srgbClr val="AA182C"/>
              </a:buClr>
              <a:buSzPts val="3200"/>
            </a:pPr>
            <a:r>
              <a:rPr lang="en-US" b="1" dirty="0">
                <a:solidFill>
                  <a:schemeClr val="tx1"/>
                </a:solidFill>
              </a:rPr>
              <a:t>Nathan </a:t>
            </a:r>
            <a:r>
              <a:rPr lang="en-US" b="1" dirty="0" err="1">
                <a:solidFill>
                  <a:schemeClr val="tx1"/>
                </a:solidFill>
              </a:rPr>
              <a:t>Mousselli</a:t>
            </a:r>
            <a:r>
              <a:rPr lang="en-US" b="1" dirty="0">
                <a:solidFill>
                  <a:schemeClr val="tx1"/>
                </a:solidFill>
              </a:rPr>
              <a:t>, Managing Director, Cybersecurity, FTI Consulting</a:t>
            </a:r>
          </a:p>
          <a:p>
            <a:pPr marL="0" lvl="0" indent="0" algn="ctr">
              <a:spcBef>
                <a:spcPts val="0"/>
              </a:spcBef>
              <a:buClr>
                <a:srgbClr val="AA182C"/>
              </a:buClr>
              <a:buSzPts val="3200"/>
            </a:pPr>
            <a:r>
              <a:rPr lang="en-US" b="1" dirty="0">
                <a:solidFill>
                  <a:schemeClr val="tx1"/>
                </a:solidFill>
              </a:rPr>
              <a:t>Andrew Whitman, Senior Director, Insurance Risk Management Advisory, FTI Consulting</a:t>
            </a:r>
          </a:p>
          <a:p>
            <a:pPr marL="0" lvl="0" indent="0" algn="ctr">
              <a:spcBef>
                <a:spcPts val="0"/>
              </a:spcBef>
              <a:buClr>
                <a:srgbClr val="AA182C"/>
              </a:buClr>
              <a:buSzPts val="3200"/>
            </a:pPr>
            <a:endParaRPr lang="en-US" dirty="0">
              <a:solidFill>
                <a:schemeClr val="tx1"/>
              </a:solidFill>
            </a:endParaRPr>
          </a:p>
          <a:p>
            <a:pPr marL="0" marR="0" lvl="0" indent="0" algn="ctr" rtl="0">
              <a:lnSpc>
                <a:spcPct val="100000"/>
              </a:lnSpc>
              <a:spcBef>
                <a:spcPts val="0"/>
              </a:spcBef>
              <a:spcAft>
                <a:spcPts val="0"/>
              </a:spcAft>
              <a:buClr>
                <a:srgbClr val="AA182C"/>
              </a:buClr>
              <a:buSzPts val="3200"/>
              <a:buFont typeface="Arial"/>
              <a:buNone/>
            </a:pPr>
            <a:endParaRPr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Cyber Market Dynamics</a:t>
            </a:r>
          </a:p>
        </p:txBody>
      </p:sp>
      <p:sp>
        <p:nvSpPr>
          <p:cNvPr id="5" name="Text Placeholder 2"/>
          <p:cNvSpPr>
            <a:spLocks noGrp="1"/>
          </p:cNvSpPr>
          <p:nvPr>
            <p:ph type="body" idx="4294967295"/>
          </p:nvPr>
        </p:nvSpPr>
        <p:spPr>
          <a:xfrm>
            <a:off x="317971" y="1261639"/>
            <a:ext cx="10551375" cy="405492"/>
          </a:xfrm>
          <a:prstGeom prst="rect">
            <a:avLst/>
          </a:prstGeom>
        </p:spPr>
        <p:txBody>
          <a:bodyPr>
            <a:noAutofit/>
          </a:bodyPr>
          <a:lstStyle/>
          <a:p>
            <a:pPr marL="227013" indent="1588"/>
            <a:r>
              <a:rPr lang="en-US" sz="1150" b="1" dirty="0">
                <a:latin typeface="Century Gothic" panose="020B0502020202020204" pitchFamily="34" charset="0"/>
              </a:rPr>
              <a:t>While still a challenging market, Q3 2022 indicates stability if forthcoming as insureds implement carrier-mandated controls</a:t>
            </a:r>
            <a:endParaRPr lang="en-US" sz="1150" b="1" dirty="0">
              <a:solidFill>
                <a:schemeClr val="accent2"/>
              </a:solidFill>
              <a:latin typeface="Century Gothic" panose="020B0502020202020204" pitchFamily="34" charset="0"/>
            </a:endParaRPr>
          </a:p>
        </p:txBody>
      </p:sp>
      <p:sp>
        <p:nvSpPr>
          <p:cNvPr id="8" name="Footer Placeholder 3">
            <a:extLst>
              <a:ext uri="{FF2B5EF4-FFF2-40B4-BE49-F238E27FC236}">
                <a16:creationId xmlns:a16="http://schemas.microsoft.com/office/drawing/2014/main" id="{366E1B4A-ED87-463A-B8B6-745C2F053889}"/>
              </a:ext>
            </a:extLst>
          </p:cNvPr>
          <p:cNvSpPr txBox="1">
            <a:spLocks/>
          </p:cNvSpPr>
          <p:nvPr/>
        </p:nvSpPr>
        <p:spPr>
          <a:xfrm>
            <a:off x="10268197" y="5177197"/>
            <a:ext cx="2637098" cy="338328"/>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accent2"/>
              </a:buClr>
              <a:buSzPts val="1800"/>
              <a:buFont typeface="Century Gothic"/>
              <a:buNone/>
              <a:defRPr sz="2400" b="0" i="0" u="none" strike="noStrike" cap="none">
                <a:solidFill>
                  <a:schemeClr val="accent2"/>
                </a:solidFill>
                <a:latin typeface="Century Gothic"/>
                <a:ea typeface="Century Gothic"/>
                <a:cs typeface="Century Gothic"/>
                <a:sym typeface="Century Gothic"/>
              </a:defRPr>
            </a:lvl1pPr>
            <a:lvl2pPr marL="914400" marR="0" lvl="1"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2pPr>
            <a:lvl3pPr marL="1371600" marR="0" lvl="2"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3pPr>
            <a:lvl4pPr marL="1828800" marR="0" lvl="3"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4pPr>
            <a:lvl5pPr marL="2286000" marR="0" lvl="4"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5pPr>
            <a:lvl6pPr marL="2743200" marR="0" lvl="5"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6pPr>
            <a:lvl7pPr marL="3200400" marR="0" lvl="6"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7pPr>
            <a:lvl8pPr marL="3657600" marR="0" lvl="7"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8pPr>
            <a:lvl9pPr marL="4114800" marR="0" lvl="8"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9pPr>
          </a:lstStyle>
          <a:p>
            <a:pPr marL="228600" indent="0"/>
            <a:r>
              <a:rPr lang="en-US" sz="700" b="1" dirty="0"/>
              <a:t>Source: Lockton Companies</a:t>
            </a:r>
          </a:p>
        </p:txBody>
      </p:sp>
      <p:sp>
        <p:nvSpPr>
          <p:cNvPr id="9" name="Google Shape;103;p5"/>
          <p:cNvSpPr txBox="1">
            <a:spLocks noGrp="1"/>
          </p:cNvSpPr>
          <p:nvPr>
            <p:ph type="body" idx="2"/>
          </p:nvPr>
        </p:nvSpPr>
        <p:spPr>
          <a:xfrm>
            <a:off x="515939" y="1799337"/>
            <a:ext cx="4433136" cy="3377860"/>
          </a:xfrm>
          <a:prstGeom prst="rect">
            <a:avLst/>
          </a:prstGeom>
          <a:noFill/>
          <a:ln>
            <a:noFill/>
          </a:ln>
        </p:spPr>
        <p:txBody>
          <a:bodyPr spcFirstLastPara="1" wrap="square" lIns="45700" tIns="45700" rIns="45700" bIns="45700" anchor="t" anchorCtr="0">
            <a:noAutofit/>
          </a:bodyPr>
          <a:lstStyle/>
          <a:p>
            <a:pPr marL="285750" lvl="0" indent="-285750">
              <a:spcBef>
                <a:spcPts val="0"/>
              </a:spcBef>
              <a:buSzPts val="1400"/>
              <a:buFont typeface="Arial" panose="020B0604020202020204" pitchFamily="34" charset="0"/>
              <a:buChar char="•"/>
            </a:pPr>
            <a:r>
              <a:rPr lang="en-US" sz="1150" dirty="0"/>
              <a:t>Cyber market is hardening at a rapid pace driven by pervasive rise of ransomware attacks and associated losses</a:t>
            </a:r>
          </a:p>
          <a:p>
            <a:pPr marL="285750" lvl="0" indent="-285750">
              <a:spcBef>
                <a:spcPts val="0"/>
              </a:spcBef>
              <a:buSzPts val="1400"/>
              <a:buFont typeface="Arial" panose="020B0604020202020204" pitchFamily="34" charset="0"/>
              <a:buChar char="•"/>
            </a:pPr>
            <a:r>
              <a:rPr lang="en-US" sz="1150" dirty="0"/>
              <a:t>Vulnerability aggregation events such as </a:t>
            </a:r>
            <a:r>
              <a:rPr lang="en-US" sz="1150" dirty="0" err="1"/>
              <a:t>SolarWinds</a:t>
            </a:r>
            <a:r>
              <a:rPr lang="en-US" sz="1150" dirty="0"/>
              <a:t>, Kaseya, Microsoft Exchange, and Log4j have exacerbated hardening trend</a:t>
            </a:r>
          </a:p>
          <a:p>
            <a:pPr marL="285750" lvl="0" indent="-285750">
              <a:spcBef>
                <a:spcPts val="0"/>
              </a:spcBef>
              <a:buSzPts val="1400"/>
              <a:buFont typeface="Arial" panose="020B0604020202020204" pitchFamily="34" charset="0"/>
              <a:buChar char="•"/>
            </a:pPr>
            <a:r>
              <a:rPr lang="en-US" sz="1150" dirty="0"/>
              <a:t>Carriers have deployed significant measures to deal with claims</a:t>
            </a:r>
          </a:p>
          <a:p>
            <a:pPr marL="742950" lvl="1" indent="-285750">
              <a:spcBef>
                <a:spcPts val="0"/>
              </a:spcBef>
              <a:buSzPts val="1400"/>
              <a:buFont typeface="Arial" panose="020B0604020202020204" pitchFamily="34" charset="0"/>
              <a:buChar char="•"/>
            </a:pPr>
            <a:r>
              <a:rPr lang="en-US" sz="1150" dirty="0"/>
              <a:t>Increased underwriting scrutiny</a:t>
            </a:r>
          </a:p>
          <a:p>
            <a:pPr marL="742950" lvl="1" indent="-285750">
              <a:spcBef>
                <a:spcPts val="0"/>
              </a:spcBef>
              <a:buSzPts val="1400"/>
              <a:buFont typeface="Arial" panose="020B0604020202020204" pitchFamily="34" charset="0"/>
              <a:buChar char="•"/>
            </a:pPr>
            <a:r>
              <a:rPr lang="en-US" sz="1150" dirty="0"/>
              <a:t>Reduced capacity and appetite</a:t>
            </a:r>
          </a:p>
          <a:p>
            <a:pPr marL="742950" lvl="1" indent="-285750">
              <a:spcBef>
                <a:spcPts val="0"/>
              </a:spcBef>
              <a:buSzPts val="1400"/>
              <a:buFont typeface="Arial" panose="020B0604020202020204" pitchFamily="34" charset="0"/>
              <a:buChar char="•"/>
            </a:pPr>
            <a:r>
              <a:rPr lang="en-US" sz="1150" dirty="0"/>
              <a:t>Restricted terms and conditions</a:t>
            </a:r>
          </a:p>
          <a:p>
            <a:pPr marL="742950" lvl="1" indent="-285750">
              <a:spcBef>
                <a:spcPts val="0"/>
              </a:spcBef>
              <a:buSzPts val="1400"/>
              <a:buFont typeface="Arial" panose="020B0604020202020204" pitchFamily="34" charset="0"/>
              <a:buChar char="•"/>
            </a:pPr>
            <a:r>
              <a:rPr lang="en-US" sz="1150" dirty="0"/>
              <a:t>Increased pricing and retentions</a:t>
            </a:r>
          </a:p>
          <a:p>
            <a:pPr marL="285750" indent="-285750">
              <a:spcBef>
                <a:spcPts val="0"/>
              </a:spcBef>
              <a:buSzPts val="1400"/>
              <a:buFont typeface="Arial" panose="020B0604020202020204" pitchFamily="34" charset="0"/>
              <a:buChar char="•"/>
            </a:pPr>
            <a:r>
              <a:rPr lang="en-US" sz="1150" dirty="0"/>
              <a:t>Minimum security standards must be shown to secure quotes, including:</a:t>
            </a:r>
          </a:p>
          <a:p>
            <a:pPr marL="742950" lvl="1" indent="-285750">
              <a:spcBef>
                <a:spcPts val="0"/>
              </a:spcBef>
              <a:buSzPts val="1400"/>
              <a:buFont typeface="Arial" panose="020B0604020202020204" pitchFamily="34" charset="0"/>
              <a:buChar char="•"/>
            </a:pPr>
            <a:r>
              <a:rPr lang="en-US" sz="1150" dirty="0"/>
              <a:t>MFA for all email, privileged accounts, and remote connections</a:t>
            </a:r>
          </a:p>
          <a:p>
            <a:pPr marL="742950" lvl="1" indent="-285750">
              <a:spcBef>
                <a:spcPts val="0"/>
              </a:spcBef>
              <a:buSzPts val="1400"/>
              <a:buFont typeface="Arial" panose="020B0604020202020204" pitchFamily="34" charset="0"/>
              <a:buChar char="•"/>
            </a:pPr>
            <a:r>
              <a:rPr lang="en-US" sz="1150" dirty="0"/>
              <a:t>Smart endpoint detection</a:t>
            </a:r>
          </a:p>
          <a:p>
            <a:pPr marL="742950" lvl="1" indent="-285750">
              <a:spcBef>
                <a:spcPts val="0"/>
              </a:spcBef>
              <a:buSzPts val="1400"/>
              <a:buFont typeface="Arial" panose="020B0604020202020204" pitchFamily="34" charset="0"/>
              <a:buChar char="•"/>
            </a:pPr>
            <a:r>
              <a:rPr lang="en-US" sz="1150" dirty="0"/>
              <a:t>Effective and tested backup</a:t>
            </a:r>
          </a:p>
        </p:txBody>
      </p:sp>
      <p:pic>
        <p:nvPicPr>
          <p:cNvPr id="11" name="Picture 10">
            <a:extLst>
              <a:ext uri="{FF2B5EF4-FFF2-40B4-BE49-F238E27FC236}">
                <a16:creationId xmlns:a16="http://schemas.microsoft.com/office/drawing/2014/main" id="{135D1204-8F3D-4D16-92AD-EF68055C988F}"/>
              </a:ext>
            </a:extLst>
          </p:cNvPr>
          <p:cNvPicPr>
            <a:picLocks noChangeAspect="1"/>
          </p:cNvPicPr>
          <p:nvPr/>
        </p:nvPicPr>
        <p:blipFill>
          <a:blip r:embed="rId2"/>
          <a:stretch>
            <a:fillRect/>
          </a:stretch>
        </p:blipFill>
        <p:spPr>
          <a:xfrm>
            <a:off x="5593658" y="1548802"/>
            <a:ext cx="6238317" cy="4613873"/>
          </a:xfrm>
          <a:prstGeom prst="rect">
            <a:avLst/>
          </a:prstGeom>
        </p:spPr>
      </p:pic>
    </p:spTree>
    <p:extLst>
      <p:ext uri="{BB962C8B-B14F-4D97-AF65-F5344CB8AC3E}">
        <p14:creationId xmlns:p14="http://schemas.microsoft.com/office/powerpoint/2010/main" val="798203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F363D5-31A4-4275-A65C-336FDD66D0E5}"/>
              </a:ext>
            </a:extLst>
          </p:cNvPr>
          <p:cNvSpPr>
            <a:spLocks noGrp="1"/>
          </p:cNvSpPr>
          <p:nvPr>
            <p:ph type="title"/>
          </p:nvPr>
        </p:nvSpPr>
        <p:spPr/>
        <p:txBody>
          <a:bodyPr/>
          <a:lstStyle/>
          <a:p>
            <a:r>
              <a:rPr lang="en-US" dirty="0"/>
              <a:t>Tactical Renewal Advice</a:t>
            </a:r>
          </a:p>
        </p:txBody>
      </p:sp>
      <p:sp>
        <p:nvSpPr>
          <p:cNvPr id="5" name="Slide Number Placeholder 4">
            <a:extLst>
              <a:ext uri="{FF2B5EF4-FFF2-40B4-BE49-F238E27FC236}">
                <a16:creationId xmlns:a16="http://schemas.microsoft.com/office/drawing/2014/main" id="{947FB114-7ED4-482A-BB3B-4781465DB8B3}"/>
              </a:ext>
            </a:extLst>
          </p:cNvPr>
          <p:cNvSpPr>
            <a:spLocks noGrp="1"/>
          </p:cNvSpPr>
          <p:nvPr>
            <p:ph type="sldNum" sz="quarter" idx="4"/>
          </p:nvPr>
        </p:nvSpPr>
        <p:spPr/>
        <p:txBody>
          <a:bodyPr/>
          <a:lstStyle/>
          <a:p>
            <a:pPr defTabSz="403433">
              <a:buClrTx/>
              <a:buSzTx/>
              <a:defRPr/>
            </a:pPr>
            <a:fld id="{495CDFE8-06BB-8C4A-81DE-67EF32F50FC9}" type="slidenum">
              <a:rPr lang="en-US" kern="1200">
                <a:ea typeface="+mn-ea"/>
              </a:rPr>
              <a:pPr defTabSz="403433">
                <a:buClrTx/>
                <a:buSzTx/>
                <a:defRPr/>
              </a:pPr>
              <a:t>21</a:t>
            </a:fld>
            <a:endParaRPr lang="en-US" kern="1200">
              <a:ea typeface="+mn-ea"/>
            </a:endParaRPr>
          </a:p>
        </p:txBody>
      </p:sp>
      <p:graphicFrame>
        <p:nvGraphicFramePr>
          <p:cNvPr id="14" name="Table 14">
            <a:extLst>
              <a:ext uri="{FF2B5EF4-FFF2-40B4-BE49-F238E27FC236}">
                <a16:creationId xmlns:a16="http://schemas.microsoft.com/office/drawing/2014/main" id="{7F423704-D895-4A84-9961-09B3EFFBC304}"/>
              </a:ext>
            </a:extLst>
          </p:cNvPr>
          <p:cNvGraphicFramePr>
            <a:graphicFrameLocks noGrp="1"/>
          </p:cNvGraphicFramePr>
          <p:nvPr>
            <p:extLst>
              <p:ext uri="{D42A27DB-BD31-4B8C-83A1-F6EECF244321}">
                <p14:modId xmlns:p14="http://schemas.microsoft.com/office/powerpoint/2010/main" val="2720605321"/>
              </p:ext>
            </p:extLst>
          </p:nvPr>
        </p:nvGraphicFramePr>
        <p:xfrm>
          <a:off x="515939" y="2461286"/>
          <a:ext cx="11160128" cy="2856204"/>
        </p:xfrm>
        <a:graphic>
          <a:graphicData uri="http://schemas.openxmlformats.org/drawingml/2006/table">
            <a:tbl>
              <a:tblPr>
                <a:tableStyleId>{5C22544A-7EE6-4342-B048-85BDC9FD1C3A}</a:tableStyleId>
              </a:tblPr>
              <a:tblGrid>
                <a:gridCol w="2790032">
                  <a:extLst>
                    <a:ext uri="{9D8B030D-6E8A-4147-A177-3AD203B41FA5}">
                      <a16:colId xmlns:a16="http://schemas.microsoft.com/office/drawing/2014/main" val="2520870949"/>
                    </a:ext>
                  </a:extLst>
                </a:gridCol>
                <a:gridCol w="2790032">
                  <a:extLst>
                    <a:ext uri="{9D8B030D-6E8A-4147-A177-3AD203B41FA5}">
                      <a16:colId xmlns:a16="http://schemas.microsoft.com/office/drawing/2014/main" val="3185963569"/>
                    </a:ext>
                  </a:extLst>
                </a:gridCol>
                <a:gridCol w="2790032">
                  <a:extLst>
                    <a:ext uri="{9D8B030D-6E8A-4147-A177-3AD203B41FA5}">
                      <a16:colId xmlns:a16="http://schemas.microsoft.com/office/drawing/2014/main" val="3172264499"/>
                    </a:ext>
                  </a:extLst>
                </a:gridCol>
                <a:gridCol w="2790032">
                  <a:extLst>
                    <a:ext uri="{9D8B030D-6E8A-4147-A177-3AD203B41FA5}">
                      <a16:colId xmlns:a16="http://schemas.microsoft.com/office/drawing/2014/main" val="248847299"/>
                    </a:ext>
                  </a:extLst>
                </a:gridCol>
              </a:tblGrid>
              <a:tr h="2444427">
                <a:tc>
                  <a:txBody>
                    <a:bodyPr/>
                    <a:lstStyle/>
                    <a:p>
                      <a:pPr marL="0" marR="0" lvl="0" indent="0" algn="l" defTabSz="1005821" rtl="0" eaLnBrk="1" fontAlgn="auto" latinLnBrk="0" hangingPunct="1">
                        <a:lnSpc>
                          <a:spcPct val="100000"/>
                        </a:lnSpc>
                        <a:spcBef>
                          <a:spcPts val="0"/>
                        </a:spcBef>
                        <a:spcAft>
                          <a:spcPts val="0"/>
                        </a:spcAft>
                        <a:buClrTx/>
                        <a:buSzTx/>
                        <a:buFontTx/>
                        <a:buNone/>
                        <a:tabLst/>
                        <a:defRPr/>
                      </a:pPr>
                      <a:r>
                        <a:rPr lang="en-US" sz="1412" b="1" i="0" u="none" strike="noStrike" cap="none" dirty="0">
                          <a:solidFill>
                            <a:schemeClr val="accent2"/>
                          </a:solidFill>
                          <a:latin typeface="Century Gothic"/>
                          <a:cs typeface="Calibri" panose="020F0502020204030204" pitchFamily="34" charset="0"/>
                          <a:sym typeface="Century Gothic"/>
                        </a:rPr>
                        <a:t>Start Early</a:t>
                      </a:r>
                    </a:p>
                    <a:p>
                      <a:pPr marL="285750" marR="0" lvl="0" indent="-285750" algn="l" defTabSz="10058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Century Gothic" panose="020B0502020202020204" pitchFamily="34" charset="0"/>
                          <a:cs typeface="Calibri" panose="020F0502020204030204" pitchFamily="34" charset="0"/>
                        </a:rPr>
                        <a:t>Evaluate risk tolerance and engage senior leadership</a:t>
                      </a:r>
                    </a:p>
                    <a:p>
                      <a:pPr marL="285750" marR="0" lvl="0" indent="-285750" algn="l" defTabSz="10058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Century Gothic" panose="020B0502020202020204" pitchFamily="34" charset="0"/>
                          <a:cs typeface="Calibri" panose="020F0502020204030204" pitchFamily="34" charset="0"/>
                        </a:rPr>
                        <a:t>Develop a clear strategy and with ample timelines and strict milestones</a:t>
                      </a:r>
                      <a:r>
                        <a:rPr lang="en-US" sz="1200" b="0" baseline="0" dirty="0">
                          <a:solidFill>
                            <a:schemeClr val="tx1"/>
                          </a:solidFill>
                          <a:latin typeface="Century Gothic" panose="020B0502020202020204" pitchFamily="34" charset="0"/>
                          <a:cs typeface="Calibri" panose="020F0502020204030204" pitchFamily="34" charset="0"/>
                        </a:rPr>
                        <a:t> are essential</a:t>
                      </a:r>
                    </a:p>
                    <a:p>
                      <a:pPr marL="285750" marR="0" lvl="0" indent="-285750" algn="l" defTabSz="10058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solidFill>
                            <a:schemeClr val="tx1"/>
                          </a:solidFill>
                          <a:latin typeface="Century Gothic" panose="020B0502020202020204" pitchFamily="34" charset="0"/>
                          <a:cs typeface="Calibri" panose="020F0502020204030204" pitchFamily="34" charset="0"/>
                        </a:rPr>
                        <a:t>Make a formal assignment on your IS/IT team to be an insurance liaison</a:t>
                      </a:r>
                    </a:p>
                    <a:p>
                      <a:pPr marL="628650" marR="0" lvl="0" indent="-171450" algn="l" defTabSz="1005821" rtl="0" eaLnBrk="1" fontAlgn="auto" latinLnBrk="0" hangingPunct="1">
                        <a:lnSpc>
                          <a:spcPct val="100000"/>
                        </a:lnSpc>
                        <a:spcBef>
                          <a:spcPts val="0"/>
                        </a:spcBef>
                        <a:spcAft>
                          <a:spcPts val="0"/>
                        </a:spcAft>
                        <a:buClrTx/>
                        <a:buSzTx/>
                        <a:buFontTx/>
                        <a:buChar char="-"/>
                        <a:tabLst/>
                        <a:defRPr/>
                      </a:pPr>
                      <a:r>
                        <a:rPr lang="en-US" sz="1200" b="0" baseline="0" dirty="0">
                          <a:solidFill>
                            <a:schemeClr val="tx1"/>
                          </a:solidFill>
                          <a:latin typeface="Century Gothic" panose="020B0502020202020204" pitchFamily="34" charset="0"/>
                          <a:cs typeface="Calibri" panose="020F0502020204030204" pitchFamily="34" charset="0"/>
                        </a:rPr>
                        <a:t>Renewal strategy meeting</a:t>
                      </a:r>
                    </a:p>
                    <a:p>
                      <a:pPr marL="628650" marR="0" lvl="0" indent="-171450" algn="l" defTabSz="1005821" rtl="0" eaLnBrk="1" fontAlgn="auto" latinLnBrk="0" hangingPunct="1">
                        <a:lnSpc>
                          <a:spcPct val="100000"/>
                        </a:lnSpc>
                        <a:spcBef>
                          <a:spcPts val="0"/>
                        </a:spcBef>
                        <a:spcAft>
                          <a:spcPts val="0"/>
                        </a:spcAft>
                        <a:buClrTx/>
                        <a:buSzTx/>
                        <a:buFontTx/>
                        <a:buChar char="-"/>
                        <a:tabLst/>
                        <a:defRPr/>
                      </a:pPr>
                      <a:r>
                        <a:rPr lang="en-US" sz="1200" b="0" baseline="0" dirty="0">
                          <a:solidFill>
                            <a:schemeClr val="tx1"/>
                          </a:solidFill>
                          <a:latin typeface="Century Gothic" panose="020B0502020202020204" pitchFamily="34" charset="0"/>
                          <a:cs typeface="Calibri" panose="020F0502020204030204" pitchFamily="34" charset="0"/>
                        </a:rPr>
                        <a:t>Data collection</a:t>
                      </a:r>
                    </a:p>
                    <a:p>
                      <a:pPr marL="628650" marR="0" lvl="0" indent="-171450" algn="l" defTabSz="1005821" rtl="0" eaLnBrk="1" fontAlgn="auto" latinLnBrk="0" hangingPunct="1">
                        <a:lnSpc>
                          <a:spcPct val="100000"/>
                        </a:lnSpc>
                        <a:spcBef>
                          <a:spcPts val="0"/>
                        </a:spcBef>
                        <a:spcAft>
                          <a:spcPts val="0"/>
                        </a:spcAft>
                        <a:buClrTx/>
                        <a:buSzTx/>
                        <a:buFontTx/>
                        <a:buChar char="-"/>
                        <a:tabLst/>
                        <a:defRPr/>
                      </a:pPr>
                      <a:r>
                        <a:rPr lang="en-US" sz="1200" b="0" baseline="0" dirty="0">
                          <a:solidFill>
                            <a:schemeClr val="tx1"/>
                          </a:solidFill>
                          <a:latin typeface="Century Gothic" panose="020B0502020202020204" pitchFamily="34" charset="0"/>
                          <a:cs typeface="Calibri" panose="020F0502020204030204" pitchFamily="34" charset="0"/>
                        </a:rPr>
                        <a:t>Applications</a:t>
                      </a:r>
                    </a:p>
                    <a:p>
                      <a:pPr marL="628650" marR="0" lvl="0" indent="-171450" algn="l" defTabSz="1005821" rtl="0" eaLnBrk="1" fontAlgn="auto" latinLnBrk="0" hangingPunct="1">
                        <a:lnSpc>
                          <a:spcPct val="100000"/>
                        </a:lnSpc>
                        <a:spcBef>
                          <a:spcPts val="0"/>
                        </a:spcBef>
                        <a:spcAft>
                          <a:spcPts val="0"/>
                        </a:spcAft>
                        <a:buClrTx/>
                        <a:buSzTx/>
                        <a:buFontTx/>
                        <a:buChar char="-"/>
                        <a:tabLst/>
                        <a:defRPr/>
                      </a:pPr>
                      <a:r>
                        <a:rPr lang="en-US" sz="1200" b="0" baseline="0" dirty="0">
                          <a:solidFill>
                            <a:schemeClr val="tx1"/>
                          </a:solidFill>
                          <a:latin typeface="Century Gothic" panose="020B0502020202020204" pitchFamily="34" charset="0"/>
                          <a:cs typeface="Calibri" panose="020F0502020204030204" pitchFamily="34" charset="0"/>
                        </a:rPr>
                        <a:t>UW meetings</a:t>
                      </a:r>
                    </a:p>
                    <a:p>
                      <a:pPr marL="628650" marR="0" lvl="0" indent="-171450" algn="l" defTabSz="1005821" rtl="0" eaLnBrk="1" fontAlgn="auto" latinLnBrk="0" hangingPunct="1">
                        <a:lnSpc>
                          <a:spcPct val="100000"/>
                        </a:lnSpc>
                        <a:spcBef>
                          <a:spcPts val="0"/>
                        </a:spcBef>
                        <a:spcAft>
                          <a:spcPts val="0"/>
                        </a:spcAft>
                        <a:buClrTx/>
                        <a:buSzTx/>
                        <a:buFontTx/>
                        <a:buChar char="-"/>
                        <a:tabLst/>
                        <a:defRPr/>
                      </a:pPr>
                      <a:r>
                        <a:rPr lang="en-US" sz="1200" b="0" baseline="0" dirty="0">
                          <a:solidFill>
                            <a:schemeClr val="tx1"/>
                          </a:solidFill>
                          <a:latin typeface="Century Gothic" panose="020B0502020202020204" pitchFamily="34" charset="0"/>
                          <a:cs typeface="Calibri" panose="020F0502020204030204" pitchFamily="34" charset="0"/>
                        </a:rPr>
                        <a:t>Follow-up questions</a:t>
                      </a:r>
                      <a:endParaRPr lang="en-US" sz="1100" b="0" baseline="0" dirty="0">
                        <a:solidFill>
                          <a:schemeClr val="tx1"/>
                        </a:solidFill>
                        <a:latin typeface="Century Gothic" panose="020B0502020202020204" pitchFamily="34" charset="0"/>
                        <a:cs typeface="+mn-cs"/>
                      </a:endParaRPr>
                    </a:p>
                    <a:p>
                      <a:pPr marL="0" marR="0" lvl="0" indent="0" algn="l" defTabSz="100582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baseline="0" dirty="0">
                        <a:solidFill>
                          <a:schemeClr val="tx1"/>
                        </a:solidFill>
                        <a:latin typeface="Century Gothic" panose="020B0502020202020204" pitchFamily="34" charset="0"/>
                        <a:cs typeface="Calibri" panose="020F0502020204030204" pitchFamily="34" charset="0"/>
                      </a:endParaRPr>
                    </a:p>
                  </a:txBody>
                  <a:tcPr marL="80682" marR="80682" marT="40341" marB="40341">
                    <a:lnL w="0" cmpd="sng">
                      <a:noFill/>
                    </a:lnL>
                    <a:lnR w="6000" cmpd="sng">
                      <a:noFill/>
                    </a:lnR>
                    <a:lnT w="0" cmpd="sng">
                      <a:noFill/>
                    </a:lnT>
                    <a:lnB w="0" cmpd="sng">
                      <a:noFill/>
                    </a:lnB>
                    <a:lnTlToBr w="12700" cmpd="sng">
                      <a:noFill/>
                      <a:prstDash val="solid"/>
                    </a:lnTlToBr>
                    <a:lnBlToTr w="12700" cmpd="sng">
                      <a:noFill/>
                      <a:prstDash val="solid"/>
                    </a:lnBlToTr>
                    <a:noFill/>
                  </a:tcPr>
                </a:tc>
                <a:tc>
                  <a:txBody>
                    <a:bodyPr/>
                    <a:lstStyle/>
                    <a:p>
                      <a:pPr algn="l"/>
                      <a:r>
                        <a:rPr lang="en-US" sz="1412" b="1" i="0" u="none" strike="noStrike" cap="none" dirty="0">
                          <a:solidFill>
                            <a:schemeClr val="accent2"/>
                          </a:solidFill>
                          <a:latin typeface="Century Gothic"/>
                          <a:sym typeface="Century Gothic"/>
                        </a:rPr>
                        <a:t>Best-in-Class Insurance Underwriting Submission</a:t>
                      </a:r>
                    </a:p>
                    <a:p>
                      <a:pPr marL="171450" indent="-171450" algn="l">
                        <a:buFont typeface="Arial" panose="020B0604020202020204" pitchFamily="34" charset="0"/>
                        <a:buChar char="•"/>
                      </a:pPr>
                      <a:r>
                        <a:rPr lang="en-US" sz="1200" b="0" dirty="0">
                          <a:solidFill>
                            <a:schemeClr val="tx1"/>
                          </a:solidFill>
                          <a:latin typeface="Century Gothic" panose="020B0502020202020204" pitchFamily="34" charset="0"/>
                          <a:cs typeface="Calibri" panose="020F0502020204030204" pitchFamily="34" charset="0"/>
                        </a:rPr>
                        <a:t>Underwriting calls are expected to clarify</a:t>
                      </a:r>
                      <a:r>
                        <a:rPr lang="en-US" sz="1200" b="0" baseline="0" dirty="0">
                          <a:solidFill>
                            <a:schemeClr val="tx1"/>
                          </a:solidFill>
                          <a:latin typeface="Century Gothic" panose="020B0502020202020204" pitchFamily="34" charset="0"/>
                          <a:cs typeface="Calibri" panose="020F0502020204030204" pitchFamily="34" charset="0"/>
                        </a:rPr>
                        <a:t> carrier questions, particularly around controls and any professional services</a:t>
                      </a:r>
                    </a:p>
                    <a:p>
                      <a:pPr marL="171450" indent="-171450" algn="l">
                        <a:buFont typeface="Arial" panose="020B0604020202020204" pitchFamily="34" charset="0"/>
                        <a:buChar char="•"/>
                      </a:pPr>
                      <a:r>
                        <a:rPr lang="en-US" sz="1200" b="0" baseline="0" dirty="0">
                          <a:solidFill>
                            <a:schemeClr val="tx1"/>
                          </a:solidFill>
                          <a:latin typeface="Century Gothic" panose="020B0502020202020204" pitchFamily="34" charset="0"/>
                          <a:cs typeface="Calibri" panose="020F0502020204030204" pitchFamily="34" charset="0"/>
                        </a:rPr>
                        <a:t>Carriers want robust submissions, providing context to responses</a:t>
                      </a:r>
                    </a:p>
                    <a:p>
                      <a:pPr marL="171450" indent="-171450" algn="l">
                        <a:buFont typeface="Arial" panose="020B0604020202020204" pitchFamily="34" charset="0"/>
                        <a:buChar char="•"/>
                      </a:pPr>
                      <a:r>
                        <a:rPr lang="en-US" sz="1200" b="0" baseline="0" dirty="0">
                          <a:solidFill>
                            <a:schemeClr val="tx1"/>
                          </a:solidFill>
                          <a:latin typeface="Century Gothic" panose="020B0502020202020204" pitchFamily="34" charset="0"/>
                          <a:cs typeface="Calibri" panose="020F0502020204030204" pitchFamily="34" charset="0"/>
                        </a:rPr>
                        <a:t>Binary Y/N responses in the application and supplements will no longer suffice</a:t>
                      </a:r>
                    </a:p>
                    <a:p>
                      <a:pPr marL="171450" indent="-171450" algn="l">
                        <a:buFont typeface="Arial" panose="020B0604020202020204" pitchFamily="34" charset="0"/>
                        <a:buChar char="•"/>
                      </a:pPr>
                      <a:r>
                        <a:rPr lang="en-US" sz="1200" b="0" baseline="0" dirty="0">
                          <a:solidFill>
                            <a:schemeClr val="tx1"/>
                          </a:solidFill>
                          <a:latin typeface="Century Gothic" panose="020B0502020202020204" pitchFamily="34" charset="0"/>
                          <a:cs typeface="Calibri" panose="020F0502020204030204" pitchFamily="34" charset="0"/>
                        </a:rPr>
                        <a:t>Be prepared to respond to external scans of digital footprint in advance of the quoting process</a:t>
                      </a:r>
                      <a:endParaRPr lang="en-US" sz="1200" b="0" dirty="0">
                        <a:solidFill>
                          <a:schemeClr val="tx1"/>
                        </a:solidFill>
                        <a:latin typeface="Century Gothic" panose="020B0502020202020204" pitchFamily="34" charset="0"/>
                        <a:cs typeface="Calibri" panose="020F0502020204030204" pitchFamily="34" charset="0"/>
                      </a:endParaRPr>
                    </a:p>
                  </a:txBody>
                  <a:tcPr marL="0" marR="0" marT="40341" marB="40341">
                    <a:lnL w="6000" cmpd="sng">
                      <a:noFill/>
                    </a:lnL>
                    <a:lnR w="12700" cap="flat" cmpd="sng" algn="ctr">
                      <a:noFill/>
                      <a:prstDash val="solid"/>
                      <a:round/>
                      <a:headEnd type="none" w="med" len="med"/>
                      <a:tailEnd type="none" w="med" len="med"/>
                    </a:lnR>
                    <a:lnT w="0" cmpd="sng">
                      <a:noFill/>
                    </a:lnT>
                    <a:lnB w="0" cmpd="sng">
                      <a:noFill/>
                    </a:lnB>
                    <a:lnTlToBr w="12700" cmpd="sng">
                      <a:noFill/>
                      <a:prstDash val="solid"/>
                    </a:lnTlToBr>
                    <a:lnBlToTr w="12700" cmpd="sng">
                      <a:noFill/>
                      <a:prstDash val="solid"/>
                    </a:lnBlToTr>
                    <a:noFill/>
                  </a:tcPr>
                </a:tc>
                <a:tc>
                  <a:txBody>
                    <a:bodyPr/>
                    <a:lstStyle/>
                    <a:p>
                      <a:pPr algn="l"/>
                      <a:r>
                        <a:rPr lang="en-US" sz="1412" b="1" i="0" u="none" strike="noStrike" cap="none" dirty="0">
                          <a:solidFill>
                            <a:schemeClr val="accent2"/>
                          </a:solidFill>
                          <a:latin typeface="Century Gothic"/>
                          <a:sym typeface="Century Gothic"/>
                        </a:rPr>
                        <a:t>Post-Loss Vendor Tree</a:t>
                      </a:r>
                    </a:p>
                    <a:p>
                      <a:pPr marL="171450" indent="-171450" algn="l">
                        <a:buFont typeface="Arial" panose="020B0604020202020204" pitchFamily="34" charset="0"/>
                        <a:buChar char="•"/>
                      </a:pPr>
                      <a:r>
                        <a:rPr lang="en-US" sz="1200" b="0" dirty="0">
                          <a:solidFill>
                            <a:schemeClr val="tx1"/>
                          </a:solidFill>
                          <a:latin typeface="Century Gothic" panose="020B0502020202020204" pitchFamily="34" charset="0"/>
                          <a:cs typeface="Calibri" panose="020F0502020204030204" pitchFamily="34" charset="0"/>
                        </a:rPr>
                        <a:t>Engage post-incident providers</a:t>
                      </a:r>
                      <a:r>
                        <a:rPr lang="en-US" sz="1200" b="0" baseline="0" dirty="0">
                          <a:solidFill>
                            <a:schemeClr val="tx1"/>
                          </a:solidFill>
                          <a:latin typeface="Century Gothic" panose="020B0502020202020204" pitchFamily="34" charset="0"/>
                          <a:cs typeface="Calibri" panose="020F0502020204030204" pitchFamily="34" charset="0"/>
                        </a:rPr>
                        <a:t> and pay retainers so they are at the ready in event of a loss</a:t>
                      </a:r>
                    </a:p>
                    <a:p>
                      <a:pPr marL="171450" indent="-171450" algn="l">
                        <a:buFont typeface="Arial" panose="020B0604020202020204" pitchFamily="34" charset="0"/>
                        <a:buChar char="•"/>
                      </a:pPr>
                      <a:r>
                        <a:rPr lang="en-US" sz="1200" b="0" baseline="0" dirty="0">
                          <a:solidFill>
                            <a:schemeClr val="tx1"/>
                          </a:solidFill>
                          <a:latin typeface="Century Gothic" panose="020B0502020202020204" pitchFamily="34" charset="0"/>
                          <a:cs typeface="Calibri" panose="020F0502020204030204" pitchFamily="34" charset="0"/>
                        </a:rPr>
                        <a:t>Schedule preferred providers and rates with carriers, including:</a:t>
                      </a:r>
                    </a:p>
                    <a:p>
                      <a:pPr marL="342900" lvl="2" indent="-171450" algn="l">
                        <a:buFontTx/>
                        <a:buChar char="-"/>
                      </a:pPr>
                      <a:r>
                        <a:rPr lang="en-US" sz="1200" b="0" baseline="0" dirty="0">
                          <a:solidFill>
                            <a:schemeClr val="tx1"/>
                          </a:solidFill>
                          <a:latin typeface="Century Gothic" panose="020B0502020202020204" pitchFamily="34" charset="0"/>
                          <a:cs typeface="Calibri" panose="020F0502020204030204" pitchFamily="34" charset="0"/>
                        </a:rPr>
                        <a:t>Forensics firm</a:t>
                      </a:r>
                    </a:p>
                    <a:p>
                      <a:pPr marL="342900" lvl="2" indent="-171450" algn="l">
                        <a:buFontTx/>
                        <a:buChar char="-"/>
                      </a:pPr>
                      <a:r>
                        <a:rPr lang="en-US" sz="1200" b="0" dirty="0">
                          <a:solidFill>
                            <a:schemeClr val="tx1"/>
                          </a:solidFill>
                          <a:latin typeface="Century Gothic" panose="020B0502020202020204" pitchFamily="34" charset="0"/>
                          <a:cs typeface="Calibri" panose="020F0502020204030204" pitchFamily="34" charset="0"/>
                        </a:rPr>
                        <a:t>Breach notification</a:t>
                      </a:r>
                    </a:p>
                    <a:p>
                      <a:pPr marL="342900" lvl="2" indent="-171450" algn="l">
                        <a:buFontTx/>
                        <a:buChar char="-"/>
                      </a:pPr>
                      <a:r>
                        <a:rPr lang="en-US" sz="1200" b="0" dirty="0">
                          <a:solidFill>
                            <a:schemeClr val="tx1"/>
                          </a:solidFill>
                          <a:latin typeface="Century Gothic" panose="020B0502020202020204" pitchFamily="34" charset="0"/>
                          <a:cs typeface="Calibri" panose="020F0502020204030204" pitchFamily="34" charset="0"/>
                        </a:rPr>
                        <a:t>Credit</a:t>
                      </a:r>
                      <a:r>
                        <a:rPr lang="en-US" sz="1200" b="0" baseline="0" dirty="0">
                          <a:solidFill>
                            <a:schemeClr val="tx1"/>
                          </a:solidFill>
                          <a:latin typeface="Century Gothic" panose="020B0502020202020204" pitchFamily="34" charset="0"/>
                          <a:cs typeface="Calibri" panose="020F0502020204030204" pitchFamily="34" charset="0"/>
                        </a:rPr>
                        <a:t> monitoring</a:t>
                      </a:r>
                    </a:p>
                    <a:p>
                      <a:pPr marL="342900" lvl="2" indent="-171450" algn="l">
                        <a:buFontTx/>
                        <a:buChar char="-"/>
                      </a:pPr>
                      <a:r>
                        <a:rPr lang="en-US" sz="1200" b="0" baseline="0" dirty="0">
                          <a:solidFill>
                            <a:schemeClr val="tx1"/>
                          </a:solidFill>
                          <a:latin typeface="Century Gothic" panose="020B0502020202020204" pitchFamily="34" charset="0"/>
                          <a:cs typeface="Calibri" panose="020F0502020204030204" pitchFamily="34" charset="0"/>
                        </a:rPr>
                        <a:t>Public relations and/or communications form</a:t>
                      </a:r>
                    </a:p>
                    <a:p>
                      <a:pPr marL="342900" lvl="2" indent="-171450" algn="l">
                        <a:buFontTx/>
                        <a:buChar char="-"/>
                      </a:pPr>
                      <a:r>
                        <a:rPr lang="en-US" sz="1200" b="0" baseline="0" dirty="0">
                          <a:solidFill>
                            <a:schemeClr val="tx1"/>
                          </a:solidFill>
                          <a:latin typeface="Century Gothic" panose="020B0502020202020204" pitchFamily="34" charset="0"/>
                          <a:cs typeface="Calibri" panose="020F0502020204030204" pitchFamily="34" charset="0"/>
                        </a:rPr>
                        <a:t>Legal defense</a:t>
                      </a:r>
                      <a:endParaRPr lang="en-US" sz="1200" b="0" dirty="0">
                        <a:solidFill>
                          <a:schemeClr val="tx1"/>
                        </a:solidFill>
                        <a:latin typeface="Century Gothic" panose="020B0502020202020204" pitchFamily="34" charset="0"/>
                        <a:cs typeface="Calibri" panose="020F0502020204030204" pitchFamily="34" charset="0"/>
                      </a:endParaRPr>
                    </a:p>
                  </a:txBody>
                  <a:tcPr marL="80682" marR="80682" marT="40341" marB="40341">
                    <a:lnL w="6000" cmpd="sng">
                      <a:noFill/>
                    </a:lnL>
                    <a:lnR w="0" cmpd="sng">
                      <a:noFill/>
                    </a:lnR>
                    <a:lnT w="0" cmpd="sng">
                      <a:noFill/>
                    </a:lnT>
                    <a:lnB w="0" cmpd="sng">
                      <a:noFill/>
                    </a:lnB>
                    <a:lnTlToBr w="12700" cmpd="sng">
                      <a:noFill/>
                      <a:prstDash val="solid"/>
                    </a:lnTlToBr>
                    <a:lnBlToTr w="12700" cmpd="sng">
                      <a:noFill/>
                      <a:prstDash val="solid"/>
                    </a:lnBlToTr>
                    <a:noFill/>
                  </a:tcPr>
                </a:tc>
                <a:tc>
                  <a:txBody>
                    <a:bodyPr/>
                    <a:lstStyle/>
                    <a:p>
                      <a:pPr algn="l"/>
                      <a:r>
                        <a:rPr lang="en-US" sz="1412" b="1" i="0" u="none" strike="noStrike" cap="none" dirty="0">
                          <a:solidFill>
                            <a:schemeClr val="accent2"/>
                          </a:solidFill>
                          <a:latin typeface="Century Gothic"/>
                          <a:sym typeface="Century Gothic"/>
                        </a:rPr>
                        <a:t>Stay Vigilant</a:t>
                      </a:r>
                    </a:p>
                    <a:p>
                      <a:pPr marL="171450" indent="-171450" algn="l">
                        <a:buFont typeface="Arial" panose="020B0604020202020204" pitchFamily="34" charset="0"/>
                        <a:buChar char="•"/>
                      </a:pPr>
                      <a:r>
                        <a:rPr lang="en-US" sz="1200" b="0" dirty="0">
                          <a:solidFill>
                            <a:schemeClr val="tx1"/>
                          </a:solidFill>
                          <a:latin typeface="Century Gothic" panose="020B0502020202020204" pitchFamily="34" charset="0"/>
                          <a:cs typeface="Calibri" panose="020F0502020204030204" pitchFamily="34" charset="0"/>
                        </a:rPr>
                        <a:t>Tell your story and explain</a:t>
                      </a:r>
                      <a:r>
                        <a:rPr lang="en-US" sz="1200" b="0" baseline="0" dirty="0">
                          <a:solidFill>
                            <a:schemeClr val="tx1"/>
                          </a:solidFill>
                          <a:latin typeface="Century Gothic" panose="020B0502020202020204" pitchFamily="34" charset="0"/>
                          <a:cs typeface="Calibri" panose="020F0502020204030204" pitchFamily="34" charset="0"/>
                        </a:rPr>
                        <a:t> your IS/IT model/methodology directly to underwriters</a:t>
                      </a:r>
                    </a:p>
                    <a:p>
                      <a:pPr marL="171450" indent="-171450" algn="l">
                        <a:buFont typeface="Arial" panose="020B0604020202020204" pitchFamily="34" charset="0"/>
                        <a:buChar char="•"/>
                      </a:pPr>
                      <a:r>
                        <a:rPr lang="en-US" sz="1200" b="0" baseline="0" dirty="0">
                          <a:solidFill>
                            <a:schemeClr val="tx1"/>
                          </a:solidFill>
                          <a:latin typeface="Century Gothic" panose="020B0502020202020204" pitchFamily="34" charset="0"/>
                          <a:cs typeface="Calibri" panose="020F0502020204030204" pitchFamily="34" charset="0"/>
                        </a:rPr>
                        <a:t>Listen to underwriter feedback</a:t>
                      </a:r>
                    </a:p>
                    <a:p>
                      <a:pPr marL="171450" indent="-171450" algn="l">
                        <a:buFont typeface="Arial" panose="020B0604020202020204" pitchFamily="34" charset="0"/>
                        <a:buChar char="•"/>
                      </a:pPr>
                      <a:r>
                        <a:rPr lang="en-US" sz="1200" b="0" baseline="0" dirty="0">
                          <a:solidFill>
                            <a:schemeClr val="tx1"/>
                          </a:solidFill>
                          <a:latin typeface="Century Gothic" panose="020B0502020202020204" pitchFamily="34" charset="0"/>
                          <a:cs typeface="Calibri" panose="020F0502020204030204" pitchFamily="34" charset="0"/>
                        </a:rPr>
                        <a:t>Use the included carrier loss control resources</a:t>
                      </a:r>
                    </a:p>
                    <a:p>
                      <a:pPr marL="171450" indent="-171450" algn="l">
                        <a:buFont typeface="Arial" panose="020B0604020202020204" pitchFamily="34" charset="0"/>
                        <a:buChar char="•"/>
                      </a:pPr>
                      <a:r>
                        <a:rPr lang="en-US" sz="1200" b="0" baseline="0" dirty="0">
                          <a:solidFill>
                            <a:schemeClr val="tx1"/>
                          </a:solidFill>
                          <a:latin typeface="Century Gothic" panose="020B0502020202020204" pitchFamily="34" charset="0"/>
                          <a:cs typeface="Calibri" panose="020F0502020204030204" pitchFamily="34" charset="0"/>
                        </a:rPr>
                        <a:t>Ride herd on brokers and carriers to deliver quotes on a timely basis</a:t>
                      </a:r>
                    </a:p>
                    <a:p>
                      <a:pPr marL="171450" indent="-171450" algn="l">
                        <a:buFont typeface="Arial" panose="020B0604020202020204" pitchFamily="34" charset="0"/>
                        <a:buChar char="•"/>
                      </a:pPr>
                      <a:r>
                        <a:rPr lang="en-US" sz="1200" b="0" baseline="0" dirty="0">
                          <a:solidFill>
                            <a:schemeClr val="tx1"/>
                          </a:solidFill>
                          <a:latin typeface="Century Gothic" panose="020B0502020202020204" pitchFamily="34" charset="0"/>
                          <a:cs typeface="Calibri" panose="020F0502020204030204" pitchFamily="34" charset="0"/>
                        </a:rPr>
                        <a:t>Stay flexible when results come back, be prepared with back-up plans crafted during strategy process</a:t>
                      </a:r>
                      <a:endParaRPr lang="en-US" sz="1200" b="0" dirty="0">
                        <a:solidFill>
                          <a:schemeClr val="tx1"/>
                        </a:solidFill>
                        <a:latin typeface="Century Gothic" panose="020B0502020202020204" pitchFamily="34" charset="0"/>
                        <a:cs typeface="Calibri" panose="020F0502020204030204" pitchFamily="34" charset="0"/>
                      </a:endParaRPr>
                    </a:p>
                    <a:p>
                      <a:pPr algn="ctr"/>
                      <a:endParaRPr lang="en-US" sz="1200" b="0" dirty="0">
                        <a:solidFill>
                          <a:schemeClr val="tx1"/>
                        </a:solidFill>
                        <a:latin typeface="Century Gothic" panose="020B0502020202020204" pitchFamily="34" charset="0"/>
                        <a:cs typeface="Calibri" panose="020F0502020204030204" pitchFamily="34" charset="0"/>
                      </a:endParaRPr>
                    </a:p>
                  </a:txBody>
                  <a:tcPr marL="80682" marR="80682" marT="40341" marB="40341">
                    <a:lnL w="6000" cmpd="sng">
                      <a:noFill/>
                    </a:lnL>
                    <a:lnR w="0" cmpd="sng">
                      <a:noFill/>
                    </a:lnR>
                    <a:lnT w="0" cmpd="sng">
                      <a:noFill/>
                    </a:lnT>
                    <a:lnB w="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6971370"/>
                  </a:ext>
                </a:extLst>
              </a:tr>
            </a:tbl>
          </a:graphicData>
        </a:graphic>
      </p:graphicFrame>
      <p:pic>
        <p:nvPicPr>
          <p:cNvPr id="13" name="Graphic 12" descr="Daily calendar with solid fill">
            <a:extLst>
              <a:ext uri="{FF2B5EF4-FFF2-40B4-BE49-F238E27FC236}">
                <a16:creationId xmlns:a16="http://schemas.microsoft.com/office/drawing/2014/main" id="{F051A5A6-F559-4630-B987-85916C3624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5935" y="1465684"/>
            <a:ext cx="914400" cy="914400"/>
          </a:xfrm>
          <a:prstGeom prst="rect">
            <a:avLst/>
          </a:prstGeom>
        </p:spPr>
      </p:pic>
      <p:pic>
        <p:nvPicPr>
          <p:cNvPr id="16" name="Graphic 15" descr="Computer with solid fill">
            <a:extLst>
              <a:ext uri="{FF2B5EF4-FFF2-40B4-BE49-F238E27FC236}">
                <a16:creationId xmlns:a16="http://schemas.microsoft.com/office/drawing/2014/main" id="{8C0BFBA3-B037-418E-B236-2CCC0356BC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27822" y="1465684"/>
            <a:ext cx="914400" cy="914400"/>
          </a:xfrm>
          <a:prstGeom prst="rect">
            <a:avLst/>
          </a:prstGeom>
        </p:spPr>
      </p:pic>
      <p:pic>
        <p:nvPicPr>
          <p:cNvPr id="18" name="Graphic 17" descr="Call center with solid fill">
            <a:extLst>
              <a:ext uri="{FF2B5EF4-FFF2-40B4-BE49-F238E27FC236}">
                <a16:creationId xmlns:a16="http://schemas.microsoft.com/office/drawing/2014/main" id="{055FF049-DD5A-41CE-ACFA-037C0F7AE1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20089" y="1465684"/>
            <a:ext cx="914400" cy="914400"/>
          </a:xfrm>
          <a:prstGeom prst="rect">
            <a:avLst/>
          </a:prstGeom>
        </p:spPr>
      </p:pic>
      <p:pic>
        <p:nvPicPr>
          <p:cNvPr id="20" name="Graphic 19" descr="Cheers outline">
            <a:extLst>
              <a:ext uri="{FF2B5EF4-FFF2-40B4-BE49-F238E27FC236}">
                <a16:creationId xmlns:a16="http://schemas.microsoft.com/office/drawing/2014/main" id="{C0DB3BC5-B6D1-4059-A10C-A40C99C5909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48077" y="1465684"/>
            <a:ext cx="914400" cy="914400"/>
          </a:xfrm>
          <a:prstGeom prst="rect">
            <a:avLst/>
          </a:prstGeom>
        </p:spPr>
      </p:pic>
    </p:spTree>
    <p:extLst>
      <p:ext uri="{BB962C8B-B14F-4D97-AF65-F5344CB8AC3E}">
        <p14:creationId xmlns:p14="http://schemas.microsoft.com/office/powerpoint/2010/main" val="4050347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Resulting Litigation</a:t>
            </a:r>
          </a:p>
        </p:txBody>
      </p:sp>
      <p:sp>
        <p:nvSpPr>
          <p:cNvPr id="7" name="Google Shape;103;p5"/>
          <p:cNvSpPr txBox="1">
            <a:spLocks noGrp="1"/>
          </p:cNvSpPr>
          <p:nvPr>
            <p:ph type="body" idx="2"/>
          </p:nvPr>
        </p:nvSpPr>
        <p:spPr>
          <a:xfrm>
            <a:off x="515935" y="1968501"/>
            <a:ext cx="11160129" cy="3377860"/>
          </a:xfrm>
          <a:prstGeom prst="rect">
            <a:avLst/>
          </a:prstGeom>
          <a:noFill/>
          <a:ln>
            <a:noFill/>
          </a:ln>
        </p:spPr>
        <p:txBody>
          <a:bodyPr spcFirstLastPara="1" wrap="square" lIns="45700" tIns="45700" rIns="45700" bIns="45700" anchor="t" anchorCtr="0">
            <a:normAutofit/>
          </a:bodyPr>
          <a:lstStyle/>
          <a:p>
            <a:pPr marL="0" lvl="0" indent="0">
              <a:spcBef>
                <a:spcPts val="0"/>
              </a:spcBef>
              <a:buSzPts val="1400"/>
            </a:pPr>
            <a:r>
              <a:rPr lang="en-US" sz="1800" b="1" dirty="0"/>
              <a:t>Key Statutes:</a:t>
            </a:r>
          </a:p>
          <a:p>
            <a:pPr marL="0" lvl="0" indent="0">
              <a:spcBef>
                <a:spcPts val="0"/>
              </a:spcBef>
              <a:buSzPts val="1400"/>
            </a:pPr>
            <a:endParaRPr lang="en-US" sz="1800" b="1" dirty="0"/>
          </a:p>
          <a:p>
            <a:pPr marL="285750" lvl="0" indent="-285750">
              <a:spcBef>
                <a:spcPts val="0"/>
              </a:spcBef>
              <a:buSzPts val="1400"/>
              <a:buFont typeface="Arial" panose="020B0604020202020204" pitchFamily="34" charset="0"/>
              <a:buChar char="•"/>
            </a:pPr>
            <a:r>
              <a:rPr lang="en-US" sz="1800" dirty="0"/>
              <a:t>Federal privacy laws (e.g., ECPA, COPPA, FCRA, VPPA, etc.)</a:t>
            </a:r>
          </a:p>
          <a:p>
            <a:pPr marL="742950" lvl="1" indent="-285750">
              <a:spcBef>
                <a:spcPts val="0"/>
              </a:spcBef>
              <a:buSzPts val="1400"/>
              <a:buFont typeface="Arial" panose="020B0604020202020204" pitchFamily="34" charset="0"/>
              <a:buChar char="•"/>
            </a:pPr>
            <a:r>
              <a:rPr lang="en-US" sz="1800" i="1" dirty="0"/>
              <a:t>New Trends</a:t>
            </a:r>
            <a:r>
              <a:rPr lang="en-US" sz="1800" dirty="0"/>
              <a:t>: Video Privacy Protection Act (18 USC § 2710) and Wiretapping Statutes</a:t>
            </a:r>
          </a:p>
          <a:p>
            <a:pPr marL="285750" lvl="0" indent="-285750">
              <a:spcBef>
                <a:spcPts val="0"/>
              </a:spcBef>
              <a:buSzPts val="1400"/>
              <a:buFont typeface="Arial" panose="020B0604020202020204" pitchFamily="34" charset="0"/>
              <a:buChar char="•"/>
            </a:pPr>
            <a:r>
              <a:rPr lang="en-US" sz="1800" dirty="0"/>
              <a:t>State privacy laws (e.g. CCPA &amp; CPRA, etc.)</a:t>
            </a:r>
          </a:p>
          <a:p>
            <a:pPr marL="285750" lvl="0" indent="-285750">
              <a:spcBef>
                <a:spcPts val="0"/>
              </a:spcBef>
              <a:buSzPts val="1400"/>
              <a:buFont typeface="Arial" panose="020B0604020202020204" pitchFamily="34" charset="0"/>
              <a:buChar char="•"/>
            </a:pPr>
            <a:r>
              <a:rPr lang="en-US" sz="1800" dirty="0"/>
              <a:t>Industry-specific laws (e.g., HIPAA, GLBA, etc.)</a:t>
            </a:r>
          </a:p>
          <a:p>
            <a:pPr marL="742950" lvl="1" indent="-285750">
              <a:spcBef>
                <a:spcPts val="0"/>
              </a:spcBef>
              <a:buSzPts val="1400"/>
              <a:buFont typeface="Arial" panose="020B0604020202020204" pitchFamily="34" charset="0"/>
              <a:buChar char="•"/>
            </a:pPr>
            <a:r>
              <a:rPr lang="en-US" sz="1800" i="1" dirty="0"/>
              <a:t>New Trend:</a:t>
            </a:r>
            <a:r>
              <a:rPr lang="en-US" sz="1800" dirty="0"/>
              <a:t>  Biometrics (e.g., BIPA in Illinois)</a:t>
            </a:r>
          </a:p>
          <a:p>
            <a:pPr marL="285750" lvl="0" indent="-285750">
              <a:spcBef>
                <a:spcPts val="0"/>
              </a:spcBef>
              <a:buSzPts val="1400"/>
              <a:buFont typeface="Arial" panose="020B0604020202020204" pitchFamily="34" charset="0"/>
              <a:buChar char="•"/>
            </a:pPr>
            <a:r>
              <a:rPr lang="en-US" sz="1800" dirty="0"/>
              <a:t>Cross-Border considerations (e.g., GDPR, PIPEDA, etc.)</a:t>
            </a:r>
          </a:p>
        </p:txBody>
      </p:sp>
    </p:spTree>
    <p:extLst>
      <p:ext uri="{BB962C8B-B14F-4D97-AF65-F5344CB8AC3E}">
        <p14:creationId xmlns:p14="http://schemas.microsoft.com/office/powerpoint/2010/main" val="2506166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Resulting Litigation</a:t>
            </a:r>
          </a:p>
        </p:txBody>
      </p:sp>
      <p:sp>
        <p:nvSpPr>
          <p:cNvPr id="7" name="Google Shape;103;p5"/>
          <p:cNvSpPr txBox="1">
            <a:spLocks noGrp="1"/>
          </p:cNvSpPr>
          <p:nvPr>
            <p:ph type="body" idx="2"/>
          </p:nvPr>
        </p:nvSpPr>
        <p:spPr>
          <a:xfrm>
            <a:off x="515935" y="1968501"/>
            <a:ext cx="11160129" cy="3377860"/>
          </a:xfrm>
          <a:prstGeom prst="rect">
            <a:avLst/>
          </a:prstGeom>
          <a:noFill/>
          <a:ln>
            <a:noFill/>
          </a:ln>
        </p:spPr>
        <p:txBody>
          <a:bodyPr spcFirstLastPara="1" wrap="square" lIns="45700" tIns="45700" rIns="45700" bIns="45700" anchor="t" anchorCtr="0">
            <a:normAutofit/>
          </a:bodyPr>
          <a:lstStyle/>
          <a:p>
            <a:pPr marL="0" lvl="0" indent="0">
              <a:spcBef>
                <a:spcPts val="0"/>
              </a:spcBef>
              <a:buSzPts val="1400"/>
            </a:pPr>
            <a:r>
              <a:rPr lang="en-US" sz="1800" b="1" dirty="0"/>
              <a:t>Regulatory Basis:</a:t>
            </a:r>
          </a:p>
          <a:p>
            <a:pPr marL="0" lvl="0" indent="0">
              <a:spcBef>
                <a:spcPts val="0"/>
              </a:spcBef>
              <a:buSzPts val="1400"/>
            </a:pPr>
            <a:endParaRPr lang="en-US" sz="1800" b="1" dirty="0"/>
          </a:p>
          <a:p>
            <a:pPr marL="285750" lvl="0" indent="-285750">
              <a:spcBef>
                <a:spcPts val="0"/>
              </a:spcBef>
              <a:buSzPts val="1400"/>
              <a:buFont typeface="Arial" panose="020B0604020202020204" pitchFamily="34" charset="0"/>
              <a:buChar char="•"/>
            </a:pPr>
            <a:r>
              <a:rPr lang="en-US" sz="1800" dirty="0"/>
              <a:t>SEC disclosure rules</a:t>
            </a:r>
          </a:p>
          <a:p>
            <a:pPr marL="285750" lvl="0" indent="-285750">
              <a:spcBef>
                <a:spcPts val="0"/>
              </a:spcBef>
              <a:buSzPts val="1400"/>
              <a:buFont typeface="Arial" panose="020B0604020202020204" pitchFamily="34" charset="0"/>
              <a:buChar char="•"/>
            </a:pPr>
            <a:r>
              <a:rPr lang="en-US" sz="1800" dirty="0"/>
              <a:t>CISA proposed rules</a:t>
            </a:r>
          </a:p>
          <a:p>
            <a:pPr marL="285750" lvl="0" indent="-285750">
              <a:spcBef>
                <a:spcPts val="0"/>
              </a:spcBef>
              <a:buSzPts val="1400"/>
              <a:buFont typeface="Arial" panose="020B0604020202020204" pitchFamily="34" charset="0"/>
              <a:buChar char="•"/>
            </a:pPr>
            <a:r>
              <a:rPr lang="en-US" sz="1800" dirty="0"/>
              <a:t>Office of Foreign Assets Control (OFAC) Sanctions Program</a:t>
            </a:r>
          </a:p>
          <a:p>
            <a:pPr marL="285750" lvl="0" indent="-285750">
              <a:spcBef>
                <a:spcPts val="0"/>
              </a:spcBef>
              <a:buSzPts val="1400"/>
              <a:buFont typeface="Arial" panose="020B0604020202020204" pitchFamily="34" charset="0"/>
              <a:buChar char="•"/>
            </a:pPr>
            <a:r>
              <a:rPr lang="en-US" sz="1800" dirty="0"/>
              <a:t>Federal and State AG investigations</a:t>
            </a:r>
          </a:p>
          <a:p>
            <a:pPr marL="285750" lvl="0" indent="-285750">
              <a:spcBef>
                <a:spcPts val="0"/>
              </a:spcBef>
              <a:buSzPts val="1400"/>
              <a:buFont typeface="Arial" panose="020B0604020202020204" pitchFamily="34" charset="0"/>
              <a:buChar char="•"/>
            </a:pPr>
            <a:r>
              <a:rPr lang="en-US" sz="1800" dirty="0"/>
              <a:t>Federal and State notification requirements</a:t>
            </a:r>
          </a:p>
          <a:p>
            <a:pPr marL="285750" lvl="0" indent="-285750">
              <a:spcBef>
                <a:spcPts val="0"/>
              </a:spcBef>
              <a:buSzPts val="1400"/>
              <a:buFont typeface="Arial" panose="020B0604020202020204" pitchFamily="34" charset="0"/>
              <a:buChar char="•"/>
            </a:pPr>
            <a:r>
              <a:rPr lang="en-US" sz="1800" dirty="0"/>
              <a:t>CAFA notices — class actions</a:t>
            </a:r>
          </a:p>
          <a:p>
            <a:pPr marL="285750" lvl="0" indent="-285750">
              <a:spcBef>
                <a:spcPts val="0"/>
              </a:spcBef>
              <a:buSzPts val="1400"/>
              <a:buFont typeface="Arial" panose="020B0604020202020204" pitchFamily="34" charset="0"/>
              <a:buChar char="•"/>
            </a:pPr>
            <a:r>
              <a:rPr lang="en-US" sz="1800" dirty="0"/>
              <a:t>Industry standards (e.g., NIST, etc.)</a:t>
            </a:r>
          </a:p>
        </p:txBody>
      </p:sp>
    </p:spTree>
    <p:extLst>
      <p:ext uri="{BB962C8B-B14F-4D97-AF65-F5344CB8AC3E}">
        <p14:creationId xmlns:p14="http://schemas.microsoft.com/office/powerpoint/2010/main" val="3115144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Resulting Litigation</a:t>
            </a:r>
          </a:p>
        </p:txBody>
      </p:sp>
      <p:sp>
        <p:nvSpPr>
          <p:cNvPr id="7" name="Google Shape;103;p5"/>
          <p:cNvSpPr txBox="1">
            <a:spLocks noGrp="1"/>
          </p:cNvSpPr>
          <p:nvPr>
            <p:ph type="body" idx="2"/>
          </p:nvPr>
        </p:nvSpPr>
        <p:spPr>
          <a:xfrm>
            <a:off x="515935" y="1968501"/>
            <a:ext cx="11160129" cy="3377860"/>
          </a:xfrm>
          <a:prstGeom prst="rect">
            <a:avLst/>
          </a:prstGeom>
          <a:noFill/>
          <a:ln>
            <a:noFill/>
          </a:ln>
        </p:spPr>
        <p:txBody>
          <a:bodyPr spcFirstLastPara="1" wrap="square" lIns="45700" tIns="45700" rIns="45700" bIns="45700" anchor="t" anchorCtr="0">
            <a:normAutofit/>
          </a:bodyPr>
          <a:lstStyle/>
          <a:p>
            <a:pPr marL="0" lvl="0" indent="0">
              <a:spcBef>
                <a:spcPts val="0"/>
              </a:spcBef>
              <a:buSzPts val="1400"/>
            </a:pPr>
            <a:r>
              <a:rPr lang="en-US" sz="1800" b="1" dirty="0"/>
              <a:t>Litigation Trends:</a:t>
            </a:r>
          </a:p>
          <a:p>
            <a:pPr marL="0" lvl="0" indent="0">
              <a:spcBef>
                <a:spcPts val="0"/>
              </a:spcBef>
              <a:buSzPts val="1400"/>
            </a:pPr>
            <a:endParaRPr lang="en-US" sz="1800" b="1" dirty="0"/>
          </a:p>
          <a:p>
            <a:pPr marL="285750" lvl="0" indent="-285750">
              <a:spcBef>
                <a:spcPts val="0"/>
              </a:spcBef>
              <a:buSzPts val="1400"/>
              <a:buFont typeface="Arial" panose="020B0604020202020204" pitchFamily="34" charset="0"/>
              <a:buChar char="•"/>
            </a:pPr>
            <a:r>
              <a:rPr lang="en-US" sz="1800" dirty="0"/>
              <a:t>Class action claims</a:t>
            </a:r>
          </a:p>
          <a:p>
            <a:pPr marL="285750" lvl="0" indent="-285750">
              <a:spcBef>
                <a:spcPts val="0"/>
              </a:spcBef>
              <a:buSzPts val="1400"/>
              <a:buFont typeface="Arial" panose="020B0604020202020204" pitchFamily="34" charset="0"/>
              <a:buChar char="•"/>
            </a:pPr>
            <a:r>
              <a:rPr lang="en-US" sz="1800" dirty="0"/>
              <a:t>CAFA notices — class actions</a:t>
            </a:r>
          </a:p>
          <a:p>
            <a:pPr marL="285750" lvl="0" indent="-285750">
              <a:spcBef>
                <a:spcPts val="0"/>
              </a:spcBef>
              <a:buSzPts val="1400"/>
              <a:buFont typeface="Arial" panose="020B0604020202020204" pitchFamily="34" charset="0"/>
              <a:buChar char="•"/>
            </a:pPr>
            <a:r>
              <a:rPr lang="en-US" sz="1800" dirty="0"/>
              <a:t>Use of common causes of action (e.g., negligence, fraud) — product liability theories</a:t>
            </a:r>
          </a:p>
          <a:p>
            <a:pPr marL="285750" lvl="0" indent="-285750">
              <a:spcBef>
                <a:spcPts val="0"/>
              </a:spcBef>
              <a:buSzPts val="1400"/>
              <a:buFont typeface="Arial" panose="020B0604020202020204" pitchFamily="34" charset="0"/>
              <a:buChar char="•"/>
            </a:pPr>
            <a:r>
              <a:rPr lang="en-US" sz="1800" dirty="0"/>
              <a:t>Use of equitable claims — unfair business practices</a:t>
            </a:r>
          </a:p>
          <a:p>
            <a:pPr marL="285750" lvl="0" indent="-285750">
              <a:spcBef>
                <a:spcPts val="0"/>
              </a:spcBef>
              <a:buSzPts val="1400"/>
              <a:buFont typeface="Arial" panose="020B0604020202020204" pitchFamily="34" charset="0"/>
              <a:buChar char="•"/>
            </a:pPr>
            <a:r>
              <a:rPr lang="en-US" sz="1800" dirty="0"/>
              <a:t>Issues regarding the privileged nature of breach investigations (discovery)</a:t>
            </a:r>
          </a:p>
        </p:txBody>
      </p:sp>
    </p:spTree>
    <p:extLst>
      <p:ext uri="{BB962C8B-B14F-4D97-AF65-F5344CB8AC3E}">
        <p14:creationId xmlns:p14="http://schemas.microsoft.com/office/powerpoint/2010/main" val="136039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Resulting Litigation</a:t>
            </a:r>
          </a:p>
        </p:txBody>
      </p:sp>
      <p:sp>
        <p:nvSpPr>
          <p:cNvPr id="7" name="Google Shape;103;p5"/>
          <p:cNvSpPr txBox="1">
            <a:spLocks noGrp="1"/>
          </p:cNvSpPr>
          <p:nvPr>
            <p:ph type="body" idx="2"/>
          </p:nvPr>
        </p:nvSpPr>
        <p:spPr>
          <a:xfrm>
            <a:off x="515935" y="1968501"/>
            <a:ext cx="11160129" cy="3377860"/>
          </a:xfrm>
          <a:prstGeom prst="rect">
            <a:avLst/>
          </a:prstGeom>
          <a:noFill/>
          <a:ln>
            <a:noFill/>
          </a:ln>
        </p:spPr>
        <p:txBody>
          <a:bodyPr spcFirstLastPara="1" wrap="square" lIns="45700" tIns="45700" rIns="45700" bIns="45700" anchor="t" anchorCtr="0">
            <a:normAutofit/>
          </a:bodyPr>
          <a:lstStyle/>
          <a:p>
            <a:pPr marL="0" lvl="0" indent="0">
              <a:spcBef>
                <a:spcPts val="0"/>
              </a:spcBef>
              <a:buSzPts val="1400"/>
            </a:pPr>
            <a:r>
              <a:rPr lang="en-US" sz="1800" b="1" dirty="0"/>
              <a:t>Litigation Trends </a:t>
            </a:r>
            <a:r>
              <a:rPr lang="en-US" sz="1800" b="1" i="1" dirty="0"/>
              <a:t>(cont’d.)</a:t>
            </a:r>
            <a:r>
              <a:rPr lang="en-US" sz="1800" b="1" dirty="0"/>
              <a:t>:</a:t>
            </a:r>
          </a:p>
          <a:p>
            <a:pPr marL="0" lvl="0" indent="0">
              <a:spcBef>
                <a:spcPts val="0"/>
              </a:spcBef>
              <a:buSzPts val="1400"/>
            </a:pPr>
            <a:endParaRPr lang="en-US" sz="1800" b="1" dirty="0"/>
          </a:p>
          <a:p>
            <a:pPr marL="285750" lvl="0" indent="-285750">
              <a:spcBef>
                <a:spcPts val="0"/>
              </a:spcBef>
              <a:buSzPts val="1400"/>
              <a:buFont typeface="Arial" panose="020B0604020202020204" pitchFamily="34" charset="0"/>
              <a:buChar char="•"/>
            </a:pPr>
            <a:r>
              <a:rPr lang="en-US" sz="1800" dirty="0"/>
              <a:t>Article III Standing Defense (actual damage analysis and speculative claims of “future harm”)</a:t>
            </a:r>
          </a:p>
          <a:p>
            <a:pPr marL="742950" lvl="1" indent="-285750">
              <a:spcBef>
                <a:spcPts val="0"/>
              </a:spcBef>
              <a:buSzPts val="1400"/>
              <a:buFont typeface="Arial" panose="020B0604020202020204" pitchFamily="34" charset="0"/>
              <a:buChar char="•"/>
            </a:pPr>
            <a:r>
              <a:rPr lang="en-US" sz="1800" i="1" dirty="0"/>
              <a:t>Ramirez v. Transunion</a:t>
            </a:r>
            <a:r>
              <a:rPr lang="en-US" sz="1800" dirty="0"/>
              <a:t>, 141 S. Ct. 2190 (2021)</a:t>
            </a:r>
          </a:p>
          <a:p>
            <a:pPr marL="285750" indent="-285750">
              <a:spcBef>
                <a:spcPts val="0"/>
              </a:spcBef>
              <a:buSzPts val="1400"/>
              <a:buFont typeface="Arial" panose="020B0604020202020204" pitchFamily="34" charset="0"/>
              <a:buChar char="•"/>
            </a:pPr>
            <a:r>
              <a:rPr lang="en-US" sz="1800" dirty="0"/>
              <a:t>Follow-on litigation regarding market effect</a:t>
            </a:r>
          </a:p>
          <a:p>
            <a:pPr marL="742950" lvl="1" indent="-285750">
              <a:spcBef>
                <a:spcPts val="0"/>
              </a:spcBef>
              <a:buSzPts val="1400"/>
              <a:buFont typeface="Arial" panose="020B0604020202020204" pitchFamily="34" charset="0"/>
              <a:buChar char="•"/>
            </a:pPr>
            <a:r>
              <a:rPr lang="en-US" sz="1800" dirty="0"/>
              <a:t>Consumer price inflation claims due to poor security</a:t>
            </a:r>
          </a:p>
          <a:p>
            <a:pPr marL="742950" lvl="1" indent="-285750">
              <a:spcBef>
                <a:spcPts val="0"/>
              </a:spcBef>
              <a:buSzPts val="1400"/>
              <a:buFont typeface="Arial" panose="020B0604020202020204" pitchFamily="34" charset="0"/>
              <a:buChar char="•"/>
            </a:pPr>
            <a:r>
              <a:rPr lang="en-US" sz="1800" dirty="0"/>
              <a:t>Shareholder claims — failure to protect company assets</a:t>
            </a:r>
          </a:p>
        </p:txBody>
      </p:sp>
    </p:spTree>
    <p:extLst>
      <p:ext uri="{BB962C8B-B14F-4D97-AF65-F5344CB8AC3E}">
        <p14:creationId xmlns:p14="http://schemas.microsoft.com/office/powerpoint/2010/main" val="3670296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5"/>
          <p:cNvSpPr txBox="1">
            <a:spLocks noGrp="1"/>
          </p:cNvSpPr>
          <p:nvPr>
            <p:ph type="body" idx="2"/>
          </p:nvPr>
        </p:nvSpPr>
        <p:spPr>
          <a:xfrm>
            <a:off x="515935" y="1968501"/>
            <a:ext cx="11160129" cy="3377860"/>
          </a:xfrm>
          <a:prstGeom prst="rect">
            <a:avLst/>
          </a:prstGeom>
          <a:noFill/>
          <a:ln>
            <a:noFill/>
          </a:ln>
        </p:spPr>
        <p:txBody>
          <a:bodyPr spcFirstLastPara="1" wrap="square" lIns="45700" tIns="45700" rIns="45700" bIns="45700" anchor="t" anchorCtr="0">
            <a:normAutofit/>
          </a:bodyPr>
          <a:lstStyle/>
          <a:p>
            <a:pPr marL="285750" lvl="0" indent="-285750">
              <a:spcBef>
                <a:spcPts val="0"/>
              </a:spcBef>
              <a:buSzPts val="1400"/>
              <a:buFont typeface="Arial" panose="020B0604020202020204" pitchFamily="34" charset="0"/>
              <a:buChar char="•"/>
            </a:pPr>
            <a:r>
              <a:rPr lang="en-US" sz="1800" dirty="0"/>
              <a:t>U.S. state data breach notification laws</a:t>
            </a:r>
          </a:p>
          <a:p>
            <a:pPr marL="285750" lvl="0" indent="-285750">
              <a:spcBef>
                <a:spcPts val="0"/>
              </a:spcBef>
              <a:buSzPts val="1400"/>
              <a:buFont typeface="Arial" panose="020B0604020202020204" pitchFamily="34" charset="0"/>
              <a:buChar char="•"/>
            </a:pPr>
            <a:r>
              <a:rPr lang="en-US" sz="1800" dirty="0"/>
              <a:t>SEC proposed disclosure rules</a:t>
            </a:r>
          </a:p>
          <a:p>
            <a:pPr marL="285750" lvl="0" indent="-285750">
              <a:spcBef>
                <a:spcPts val="0"/>
              </a:spcBef>
              <a:buSzPts val="1400"/>
              <a:buFont typeface="Arial" panose="020B0604020202020204" pitchFamily="34" charset="0"/>
              <a:buChar char="•"/>
            </a:pPr>
            <a:r>
              <a:rPr lang="en-US" sz="1800" dirty="0"/>
              <a:t>CISA proposed rules</a:t>
            </a:r>
          </a:p>
          <a:p>
            <a:pPr marL="285750" lvl="0" indent="-285750">
              <a:spcBef>
                <a:spcPts val="0"/>
              </a:spcBef>
              <a:buSzPts val="1400"/>
              <a:buFont typeface="Arial" panose="020B0604020202020204" pitchFamily="34" charset="0"/>
              <a:buChar char="•"/>
            </a:pPr>
            <a:r>
              <a:rPr lang="en-US" sz="1800" dirty="0"/>
              <a:t>Office of Foreign Assets Control (OFAC) Sanctions Program</a:t>
            </a:r>
          </a:p>
          <a:p>
            <a:pPr marL="285750" lvl="0" indent="-285750">
              <a:spcBef>
                <a:spcPts val="0"/>
              </a:spcBef>
              <a:buSzPts val="1400"/>
              <a:buFont typeface="Arial" panose="020B0604020202020204" pitchFamily="34" charset="0"/>
              <a:buChar char="•"/>
            </a:pPr>
            <a:r>
              <a:rPr lang="en-US" sz="1800" dirty="0"/>
              <a:t>NY DFS proposed rules</a:t>
            </a:r>
          </a:p>
        </p:txBody>
      </p:sp>
      <p:sp>
        <p:nvSpPr>
          <p:cNvPr id="106" name="Google Shape;106;p5"/>
          <p:cNvSpPr txBox="1">
            <a:spLocks noGrp="1"/>
          </p:cNvSpPr>
          <p:nvPr>
            <p:ph type="title"/>
          </p:nvPr>
        </p:nvSpPr>
        <p:spPr>
          <a:xfrm>
            <a:off x="515937" y="616938"/>
            <a:ext cx="11160128" cy="931864"/>
          </a:xfrm>
          <a:prstGeom prst="rect">
            <a:avLst/>
          </a:prstGeom>
          <a:noFill/>
          <a:ln>
            <a:noFill/>
          </a:ln>
        </p:spPr>
        <p:txBody>
          <a:bodyPr spcFirstLastPara="1" wrap="square" lIns="45700" tIns="45700" rIns="45700" bIns="45700" anchor="t" anchorCtr="0">
            <a:normAutofit fontScale="90000"/>
          </a:bodyPr>
          <a:lstStyle/>
          <a:p>
            <a:pPr marL="0" lvl="0" indent="0" algn="l" rtl="0">
              <a:lnSpc>
                <a:spcPct val="100000"/>
              </a:lnSpc>
              <a:spcBef>
                <a:spcPts val="0"/>
              </a:spcBef>
              <a:spcAft>
                <a:spcPts val="0"/>
              </a:spcAft>
              <a:buClr>
                <a:srgbClr val="AA182C"/>
              </a:buClr>
              <a:buSzPts val="4000"/>
              <a:buFont typeface="Source Sans Pro"/>
              <a:buNone/>
            </a:pPr>
            <a:r>
              <a:rPr lang="en-US" dirty="0"/>
              <a:t>Important Proposed Data Breach Rules to Have on Your Radar</a:t>
            </a: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4139829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6" name="Google Shape;106;p5"/>
          <p:cNvSpPr txBox="1">
            <a:spLocks noGrp="1"/>
          </p:cNvSpPr>
          <p:nvPr>
            <p:ph type="title"/>
          </p:nvPr>
        </p:nvSpPr>
        <p:spPr>
          <a:xfrm>
            <a:off x="515937" y="616938"/>
            <a:ext cx="11160128" cy="931864"/>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rgbClr val="AA182C"/>
              </a:buClr>
              <a:buSzPts val="4000"/>
              <a:buFont typeface="Source Sans Pro"/>
              <a:buNone/>
            </a:pPr>
            <a:r>
              <a:rPr lang="en-US" dirty="0">
                <a:latin typeface="Source Sans Pro"/>
                <a:ea typeface="Source Sans Pro"/>
                <a:cs typeface="Source Sans Pro"/>
                <a:sym typeface="Source Sans Pro"/>
              </a:rPr>
              <a:t>U.S. State Data Breach Notification Overview</a:t>
            </a:r>
            <a:endParaRPr dirty="0">
              <a:latin typeface="Source Sans Pro"/>
              <a:ea typeface="Source Sans Pro"/>
              <a:cs typeface="Source Sans Pro"/>
              <a:sym typeface="Source Sans Pro"/>
            </a:endParaRPr>
          </a:p>
        </p:txBody>
      </p:sp>
      <p:pic>
        <p:nvPicPr>
          <p:cNvPr id="6" name="Picture 5"/>
          <p:cNvPicPr>
            <a:picLocks noChangeAspect="1"/>
          </p:cNvPicPr>
          <p:nvPr/>
        </p:nvPicPr>
        <p:blipFill rotWithShape="1">
          <a:blip r:embed="rId3"/>
          <a:srcRect l="-1" t="-1" r="101" b="249"/>
          <a:stretch/>
        </p:blipFill>
        <p:spPr>
          <a:xfrm>
            <a:off x="777145" y="1409700"/>
            <a:ext cx="5184648" cy="3159642"/>
          </a:xfrm>
          <a:prstGeom prst="rect">
            <a:avLst/>
          </a:prstGeom>
        </p:spPr>
      </p:pic>
      <p:pic>
        <p:nvPicPr>
          <p:cNvPr id="8" name="Picture 7"/>
          <p:cNvPicPr>
            <a:picLocks noChangeAspect="1"/>
          </p:cNvPicPr>
          <p:nvPr/>
        </p:nvPicPr>
        <p:blipFill rotWithShape="1">
          <a:blip r:embed="rId4"/>
          <a:srcRect l="131" r="253" b="298"/>
          <a:stretch/>
        </p:blipFill>
        <p:spPr>
          <a:xfrm>
            <a:off x="6223000" y="1409700"/>
            <a:ext cx="5184648" cy="3525900"/>
          </a:xfrm>
          <a:prstGeom prst="rect">
            <a:avLst/>
          </a:prstGeom>
        </p:spPr>
      </p:pic>
      <p:sp>
        <p:nvSpPr>
          <p:cNvPr id="9" name="Content Placeholder 5">
            <a:extLst>
              <a:ext uri="{FF2B5EF4-FFF2-40B4-BE49-F238E27FC236}">
                <a16:creationId xmlns:a16="http://schemas.microsoft.com/office/drawing/2014/main" id="{B19CEB4E-CF16-4DA3-A34B-4BFCDD8D5BB0}"/>
              </a:ext>
            </a:extLst>
          </p:cNvPr>
          <p:cNvSpPr txBox="1">
            <a:spLocks/>
          </p:cNvSpPr>
          <p:nvPr/>
        </p:nvSpPr>
        <p:spPr>
          <a:xfrm>
            <a:off x="1193800" y="5093806"/>
            <a:ext cx="9144000" cy="357809"/>
          </a:xfrm>
          <a:prstGeom prst="rect">
            <a:avLst/>
          </a:prstGeom>
          <a:noFill/>
          <a:ln>
            <a:noFill/>
          </a:ln>
        </p:spPr>
        <p:txBody>
          <a:bodyPr spcFirstLastPara="1" wrap="square" lIns="45700" tIns="45700" rIns="45700" bIns="4570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2400"/>
              <a:buFont typeface="Century Gothic"/>
              <a:buNone/>
              <a:defRPr sz="2400" b="0" i="0" u="none" strike="noStrike" cap="none">
                <a:solidFill>
                  <a:srgbClr val="000000"/>
                </a:solidFill>
                <a:latin typeface="Century Gothic"/>
                <a:ea typeface="Century Gothic"/>
                <a:cs typeface="Century Gothic"/>
                <a:sym typeface="Century Gothic"/>
              </a:defRPr>
            </a:lvl1pPr>
            <a:lvl2pPr marL="914400" marR="0" lvl="1" indent="-381000" algn="l" rtl="0">
              <a:lnSpc>
                <a:spcPct val="100000"/>
              </a:lnSpc>
              <a:spcBef>
                <a:spcPts val="0"/>
              </a:spcBef>
              <a:spcAft>
                <a:spcPts val="0"/>
              </a:spcAft>
              <a:buClr>
                <a:srgbClr val="000000"/>
              </a:buClr>
              <a:buSzPts val="2400"/>
              <a:buFont typeface="Century Gothic"/>
              <a:buChar char="•"/>
              <a:defRPr sz="2400" b="0" i="0" u="none" strike="noStrike" cap="none">
                <a:solidFill>
                  <a:srgbClr val="000000"/>
                </a:solidFill>
                <a:latin typeface="Century Gothic"/>
                <a:ea typeface="Century Gothic"/>
                <a:cs typeface="Century Gothic"/>
                <a:sym typeface="Century Gothic"/>
              </a:defRPr>
            </a:lvl2pPr>
            <a:lvl3pPr marL="1371600" marR="0" lvl="2" indent="-381000" algn="l" rtl="0">
              <a:lnSpc>
                <a:spcPct val="100000"/>
              </a:lnSpc>
              <a:spcBef>
                <a:spcPts val="0"/>
              </a:spcBef>
              <a:spcAft>
                <a:spcPts val="0"/>
              </a:spcAft>
              <a:buClr>
                <a:srgbClr val="000000"/>
              </a:buClr>
              <a:buSzPts val="2400"/>
              <a:buFont typeface="Century Gothic"/>
              <a:buChar char="•"/>
              <a:defRPr sz="2400" b="0" i="0" u="none" strike="noStrike" cap="none">
                <a:solidFill>
                  <a:srgbClr val="000000"/>
                </a:solidFill>
                <a:latin typeface="Century Gothic"/>
                <a:ea typeface="Century Gothic"/>
                <a:cs typeface="Century Gothic"/>
                <a:sym typeface="Century Gothic"/>
              </a:defRPr>
            </a:lvl3pPr>
            <a:lvl4pPr marL="1828800" marR="0" lvl="3" indent="-381000" algn="l" rtl="0">
              <a:lnSpc>
                <a:spcPct val="100000"/>
              </a:lnSpc>
              <a:spcBef>
                <a:spcPts val="0"/>
              </a:spcBef>
              <a:spcAft>
                <a:spcPts val="0"/>
              </a:spcAft>
              <a:buClr>
                <a:srgbClr val="000000"/>
              </a:buClr>
              <a:buSzPts val="2400"/>
              <a:buFont typeface="Century Gothic"/>
              <a:buChar char="•"/>
              <a:defRPr sz="2400" b="0" i="0" u="none" strike="noStrike" cap="none">
                <a:solidFill>
                  <a:srgbClr val="000000"/>
                </a:solidFill>
                <a:latin typeface="Century Gothic"/>
                <a:ea typeface="Century Gothic"/>
                <a:cs typeface="Century Gothic"/>
                <a:sym typeface="Century Gothic"/>
              </a:defRPr>
            </a:lvl4pPr>
            <a:lvl5pPr marL="2286000" marR="0" lvl="4" indent="-381000" algn="l" rtl="0">
              <a:lnSpc>
                <a:spcPct val="100000"/>
              </a:lnSpc>
              <a:spcBef>
                <a:spcPts val="0"/>
              </a:spcBef>
              <a:spcAft>
                <a:spcPts val="0"/>
              </a:spcAft>
              <a:buClr>
                <a:srgbClr val="000000"/>
              </a:buClr>
              <a:buSzPts val="2400"/>
              <a:buFont typeface="Century Gothic"/>
              <a:buChar char="•"/>
              <a:defRPr sz="24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6pPr>
            <a:lvl7pPr marL="3200400" marR="0" lvl="6"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7pPr>
            <a:lvl8pPr marL="3657600" marR="0" lvl="7"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8pPr>
            <a:lvl9pPr marL="4114800" marR="0" lvl="8" indent="-342900" algn="l" rtl="0">
              <a:lnSpc>
                <a:spcPct val="100000"/>
              </a:lnSpc>
              <a:spcBef>
                <a:spcPts val="400"/>
              </a:spcBef>
              <a:spcAft>
                <a:spcPts val="0"/>
              </a:spcAft>
              <a:buClr>
                <a:schemeClr val="accent2"/>
              </a:buClr>
              <a:buSzPts val="1800"/>
              <a:buFont typeface="Century Gothic"/>
              <a:buChar char="•"/>
              <a:defRPr sz="2400" b="0" i="0" u="none" strike="noStrike" cap="none">
                <a:solidFill>
                  <a:schemeClr val="accent2"/>
                </a:solidFill>
                <a:latin typeface="Century Gothic"/>
                <a:ea typeface="Century Gothic"/>
                <a:cs typeface="Century Gothic"/>
                <a:sym typeface="Century Gothic"/>
              </a:defRPr>
            </a:lvl9pPr>
          </a:lstStyle>
          <a:p>
            <a:pPr marL="0" indent="0" algn="ctr"/>
            <a:r>
              <a:rPr lang="en-GB" sz="1400" b="1">
                <a:solidFill>
                  <a:schemeClr val="accent1"/>
                </a:solidFill>
              </a:rPr>
              <a:t>Full chart available for download at: www.foley.com/state-data-breach-notification-laws</a:t>
            </a:r>
            <a:endParaRPr lang="en-GB" sz="1400" b="1" dirty="0">
              <a:solidFill>
                <a:schemeClr val="accent1"/>
              </a:solidFill>
            </a:endParaRPr>
          </a:p>
        </p:txBody>
      </p:sp>
    </p:spTree>
    <p:extLst>
      <p:ext uri="{BB962C8B-B14F-4D97-AF65-F5344CB8AC3E}">
        <p14:creationId xmlns:p14="http://schemas.microsoft.com/office/powerpoint/2010/main" val="193003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5"/>
          <p:cNvSpPr txBox="1">
            <a:spLocks noGrp="1"/>
          </p:cNvSpPr>
          <p:nvPr>
            <p:ph type="body" idx="2"/>
          </p:nvPr>
        </p:nvSpPr>
        <p:spPr>
          <a:xfrm>
            <a:off x="515935" y="1968501"/>
            <a:ext cx="11160129" cy="3377860"/>
          </a:xfrm>
          <a:prstGeom prst="rect">
            <a:avLst/>
          </a:prstGeom>
          <a:noFill/>
          <a:ln>
            <a:noFill/>
          </a:ln>
        </p:spPr>
        <p:txBody>
          <a:bodyPr spcFirstLastPara="1" wrap="square" lIns="45700" tIns="45700" rIns="45700" bIns="45700" anchor="t" anchorCtr="0">
            <a:normAutofit/>
          </a:bodyPr>
          <a:lstStyle/>
          <a:p>
            <a:pPr marL="0" lvl="0" indent="0">
              <a:spcBef>
                <a:spcPts val="0"/>
              </a:spcBef>
              <a:buSzPts val="1400"/>
            </a:pPr>
            <a:r>
              <a:rPr lang="en-US" sz="1800" b="1" dirty="0"/>
              <a:t>Disclosures to the SEC </a:t>
            </a:r>
            <a:r>
              <a:rPr lang="en-US" sz="1800" b="1" i="1" dirty="0"/>
              <a:t>(*not yet in effect and subject to change)</a:t>
            </a:r>
          </a:p>
          <a:p>
            <a:pPr marL="285750" indent="-285750">
              <a:spcBef>
                <a:spcPts val="0"/>
              </a:spcBef>
              <a:buSzPts val="1400"/>
              <a:buFont typeface="Arial" panose="020B0604020202020204" pitchFamily="34" charset="0"/>
              <a:buChar char="•"/>
            </a:pPr>
            <a:r>
              <a:rPr lang="en-US" sz="1800" u="sng" dirty="0"/>
              <a:t>Trigger</a:t>
            </a:r>
            <a:r>
              <a:rPr lang="en-US" sz="1800" dirty="0"/>
              <a:t>: An unauthorized occurrence on or conducted through information resources owned or used by Company, including physical or virtual infrastructure controlled by those resources, or components thereof, organized for the collection, processing, maintenance, use, sharing, dissemination, or disposition of Company’s information to maintain or support its operations (“information systems”) that jeopardizes the confidentiality, integrity, or availability of Company’s information systems or any information residing therein</a:t>
            </a:r>
          </a:p>
          <a:p>
            <a:pPr marL="285750" indent="-285750">
              <a:spcBef>
                <a:spcPts val="0"/>
              </a:spcBef>
              <a:buSzPts val="1400"/>
              <a:buFont typeface="Arial" panose="020B0604020202020204" pitchFamily="34" charset="0"/>
              <a:buChar char="•"/>
            </a:pPr>
            <a:r>
              <a:rPr lang="en-US" sz="1800" u="sng" dirty="0"/>
              <a:t>Deadline to Notify</a:t>
            </a:r>
            <a:r>
              <a:rPr lang="en-US" sz="1800" dirty="0"/>
              <a:t>: Within four (4) business days of the date Company determines that a cybersecurity incident is material (not the date the cybersecurity incident is discovered)</a:t>
            </a:r>
          </a:p>
        </p:txBody>
      </p:sp>
      <p:sp>
        <p:nvSpPr>
          <p:cNvPr id="106" name="Google Shape;106;p5"/>
          <p:cNvSpPr txBox="1">
            <a:spLocks noGrp="1"/>
          </p:cNvSpPr>
          <p:nvPr>
            <p:ph type="title"/>
          </p:nvPr>
        </p:nvSpPr>
        <p:spPr>
          <a:xfrm>
            <a:off x="515937" y="616938"/>
            <a:ext cx="11160128" cy="931864"/>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rgbClr val="AA182C"/>
              </a:buClr>
              <a:buSzPts val="4000"/>
              <a:buFont typeface="Source Sans Pro"/>
              <a:buNone/>
            </a:pPr>
            <a:r>
              <a:rPr lang="en-US" dirty="0"/>
              <a:t>Proposed SEC Disclosure Rules</a:t>
            </a: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2685351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5"/>
          <p:cNvSpPr txBox="1">
            <a:spLocks noGrp="1"/>
          </p:cNvSpPr>
          <p:nvPr>
            <p:ph type="body" idx="2"/>
          </p:nvPr>
        </p:nvSpPr>
        <p:spPr>
          <a:xfrm>
            <a:off x="515935" y="1968501"/>
            <a:ext cx="11160129" cy="3377860"/>
          </a:xfrm>
          <a:prstGeom prst="rect">
            <a:avLst/>
          </a:prstGeom>
          <a:noFill/>
          <a:ln>
            <a:noFill/>
          </a:ln>
        </p:spPr>
        <p:txBody>
          <a:bodyPr spcFirstLastPara="1" wrap="square" lIns="45700" tIns="45700" rIns="45700" bIns="45700" anchor="t" anchorCtr="0">
            <a:normAutofit/>
          </a:bodyPr>
          <a:lstStyle/>
          <a:p>
            <a:pPr marL="0" lvl="0" indent="0">
              <a:spcBef>
                <a:spcPts val="0"/>
              </a:spcBef>
              <a:buSzPts val="1400"/>
            </a:pPr>
            <a:r>
              <a:rPr lang="en-US" sz="1800" b="1" dirty="0"/>
              <a:t>Minimum Required Content to Include in the Disclosure </a:t>
            </a:r>
            <a:r>
              <a:rPr lang="en-US" sz="1800" b="1" i="1" dirty="0"/>
              <a:t>(*if known at the time of filing)</a:t>
            </a:r>
          </a:p>
          <a:p>
            <a:pPr marL="285750" lvl="0" indent="-285750">
              <a:spcBef>
                <a:spcPts val="0"/>
              </a:spcBef>
              <a:buSzPts val="1400"/>
              <a:buFont typeface="Arial" panose="020B0604020202020204" pitchFamily="34" charset="0"/>
              <a:buChar char="•"/>
            </a:pPr>
            <a:r>
              <a:rPr lang="en-US" sz="1800" dirty="0"/>
              <a:t>When the incident was discovered and whether it is ongoing; </a:t>
            </a:r>
          </a:p>
          <a:p>
            <a:pPr marL="285750" lvl="0" indent="-285750">
              <a:spcBef>
                <a:spcPts val="0"/>
              </a:spcBef>
              <a:buSzPts val="1400"/>
              <a:buFont typeface="Arial" panose="020B0604020202020204" pitchFamily="34" charset="0"/>
              <a:buChar char="•"/>
            </a:pPr>
            <a:r>
              <a:rPr lang="en-US" sz="1800" dirty="0"/>
              <a:t>A brief description of the nature and scope of the incident; </a:t>
            </a:r>
          </a:p>
          <a:p>
            <a:pPr marL="285750" lvl="0" indent="-285750">
              <a:spcBef>
                <a:spcPts val="0"/>
              </a:spcBef>
              <a:buSzPts val="1400"/>
              <a:buFont typeface="Arial" panose="020B0604020202020204" pitchFamily="34" charset="0"/>
              <a:buChar char="•"/>
            </a:pPr>
            <a:r>
              <a:rPr lang="en-US" sz="1800" dirty="0"/>
              <a:t>Whether any data was stolen, altered, accessed, or used for any other unauthorized purpose; </a:t>
            </a:r>
          </a:p>
          <a:p>
            <a:pPr marL="285750" lvl="0" indent="-285750">
              <a:spcBef>
                <a:spcPts val="0"/>
              </a:spcBef>
              <a:buSzPts val="1400"/>
              <a:buFont typeface="Arial" panose="020B0604020202020204" pitchFamily="34" charset="0"/>
              <a:buChar char="•"/>
            </a:pPr>
            <a:r>
              <a:rPr lang="en-US" sz="1800" dirty="0"/>
              <a:t>The effect of the incident on the registrant’s operations; and </a:t>
            </a:r>
          </a:p>
          <a:p>
            <a:pPr marL="285750" lvl="0" indent="-285750">
              <a:spcBef>
                <a:spcPts val="0"/>
              </a:spcBef>
              <a:buSzPts val="1400"/>
              <a:buFont typeface="Arial" panose="020B0604020202020204" pitchFamily="34" charset="0"/>
              <a:buChar char="•"/>
            </a:pPr>
            <a:r>
              <a:rPr lang="en-US" sz="1800" dirty="0"/>
              <a:t>Whether the registrant has remediated or is currently remediating the incident</a:t>
            </a:r>
          </a:p>
        </p:txBody>
      </p:sp>
      <p:sp>
        <p:nvSpPr>
          <p:cNvPr id="106" name="Google Shape;106;p5"/>
          <p:cNvSpPr txBox="1">
            <a:spLocks noGrp="1"/>
          </p:cNvSpPr>
          <p:nvPr>
            <p:ph type="title"/>
          </p:nvPr>
        </p:nvSpPr>
        <p:spPr>
          <a:xfrm>
            <a:off x="515937" y="616938"/>
            <a:ext cx="11160128" cy="931864"/>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rgbClr val="AA182C"/>
              </a:buClr>
              <a:buSzPts val="4000"/>
              <a:buFont typeface="Source Sans Pro"/>
              <a:buNone/>
            </a:pPr>
            <a:r>
              <a:rPr lang="en-US" dirty="0"/>
              <a:t>SEC Notification Content Requirements</a:t>
            </a: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1638193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515935" y="1548803"/>
            <a:ext cx="11160129" cy="3797558"/>
          </a:xfrm>
        </p:spPr>
        <p:txBody>
          <a:bodyPr/>
          <a:lstStyle/>
          <a:p>
            <a:pPr marL="685800" indent="-457200">
              <a:buFont typeface="+mj-lt"/>
              <a:buAutoNum type="arabicPeriod"/>
            </a:pPr>
            <a:r>
              <a:rPr lang="en-US" b="1" dirty="0">
                <a:solidFill>
                  <a:schemeClr val="tx1"/>
                </a:solidFill>
                <a:latin typeface="Arial Black" panose="020B0A04020102020204" pitchFamily="34" charset="0"/>
              </a:rPr>
              <a:t>Risk: Cyber Security and Privacy Trends for 2023</a:t>
            </a:r>
          </a:p>
          <a:p>
            <a:pPr marL="685800" indent="-457200">
              <a:buFont typeface="+mj-lt"/>
              <a:buAutoNum type="arabicPeriod"/>
            </a:pPr>
            <a:endParaRPr lang="en-US" b="1" dirty="0">
              <a:solidFill>
                <a:schemeClr val="tx1"/>
              </a:solidFill>
              <a:latin typeface="Arial Black" panose="020B0A04020102020204" pitchFamily="34" charset="0"/>
            </a:endParaRPr>
          </a:p>
          <a:p>
            <a:pPr marL="685800" indent="-457200">
              <a:buFont typeface="+mj-lt"/>
              <a:buAutoNum type="arabicPeriod"/>
            </a:pPr>
            <a:r>
              <a:rPr lang="en-US" b="1" dirty="0">
                <a:solidFill>
                  <a:schemeClr val="tx1"/>
                </a:solidFill>
                <a:latin typeface="Arial Black" panose="020B0A04020102020204" pitchFamily="34" charset="0"/>
              </a:rPr>
              <a:t>Response: Insurance Policies And Internal Practices</a:t>
            </a:r>
          </a:p>
          <a:p>
            <a:pPr marL="685800" indent="-457200">
              <a:buFont typeface="+mj-lt"/>
              <a:buAutoNum type="arabicPeriod"/>
            </a:pPr>
            <a:endParaRPr lang="en-US" b="1" dirty="0">
              <a:solidFill>
                <a:schemeClr val="tx1"/>
              </a:solidFill>
              <a:latin typeface="Arial Black" panose="020B0A04020102020204" pitchFamily="34" charset="0"/>
            </a:endParaRPr>
          </a:p>
          <a:p>
            <a:pPr marL="685800" indent="-457200">
              <a:buFont typeface="+mj-lt"/>
              <a:buAutoNum type="arabicPeriod"/>
            </a:pPr>
            <a:r>
              <a:rPr lang="en-US" b="1" dirty="0">
                <a:solidFill>
                  <a:schemeClr val="tx1"/>
                </a:solidFill>
                <a:latin typeface="Arial Black" panose="020B0A04020102020204" pitchFamily="34" charset="0"/>
              </a:rPr>
              <a:t>Resulting Litigation		</a:t>
            </a:r>
          </a:p>
        </p:txBody>
      </p:sp>
      <p:sp>
        <p:nvSpPr>
          <p:cNvPr id="6" name="Title 5"/>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963129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5"/>
          <p:cNvSpPr txBox="1">
            <a:spLocks noGrp="1"/>
          </p:cNvSpPr>
          <p:nvPr>
            <p:ph type="body" idx="2"/>
          </p:nvPr>
        </p:nvSpPr>
        <p:spPr>
          <a:xfrm>
            <a:off x="515935" y="1968501"/>
            <a:ext cx="11160129" cy="3377860"/>
          </a:xfrm>
          <a:prstGeom prst="rect">
            <a:avLst/>
          </a:prstGeom>
          <a:noFill/>
          <a:ln>
            <a:noFill/>
          </a:ln>
        </p:spPr>
        <p:txBody>
          <a:bodyPr spcFirstLastPara="1" wrap="square" lIns="45700" tIns="45700" rIns="45700" bIns="45700" anchor="t" anchorCtr="0">
            <a:normAutofit/>
          </a:bodyPr>
          <a:lstStyle/>
          <a:p>
            <a:pPr marL="0" lvl="0" indent="0">
              <a:spcBef>
                <a:spcPts val="0"/>
              </a:spcBef>
              <a:buSzPts val="1400"/>
            </a:pPr>
            <a:r>
              <a:rPr lang="en-US" sz="1800" b="1" dirty="0"/>
              <a:t>Non-Exhaustive List of Examples of Cybersecurity Incidents</a:t>
            </a:r>
          </a:p>
          <a:p>
            <a:pPr marL="0" lvl="0" indent="0">
              <a:spcBef>
                <a:spcPts val="0"/>
              </a:spcBef>
              <a:buSzPts val="1400"/>
            </a:pPr>
            <a:r>
              <a:rPr lang="en-US" sz="1800" b="1" i="1" dirty="0"/>
              <a:t>(*that might trigger the reporting requirement to the SEC, if deemed material)</a:t>
            </a:r>
          </a:p>
          <a:p>
            <a:pPr marL="285750" lvl="0" indent="-285750">
              <a:spcBef>
                <a:spcPts val="0"/>
              </a:spcBef>
              <a:buSzPts val="1400"/>
              <a:buFont typeface="Arial" panose="020B0604020202020204" pitchFamily="34" charset="0"/>
              <a:buChar char="•"/>
            </a:pPr>
            <a:r>
              <a:rPr lang="en-US" sz="1800" dirty="0"/>
              <a:t>An unauthorized incident that compromises the confidentiality, integrity, or availability of data, a system, or a network, or violates Company’s security policies or procedures;</a:t>
            </a:r>
          </a:p>
          <a:p>
            <a:pPr marL="285750" lvl="0" indent="-285750">
              <a:spcBef>
                <a:spcPts val="0"/>
              </a:spcBef>
              <a:buSzPts val="1400"/>
              <a:buFont typeface="Arial" panose="020B0604020202020204" pitchFamily="34" charset="0"/>
              <a:buChar char="•"/>
            </a:pPr>
            <a:r>
              <a:rPr lang="en-US" sz="1800" dirty="0"/>
              <a:t>An unauthorized incident that causes degradation, interruption, loss of control, damage to, or loss of operational technology systems;</a:t>
            </a:r>
          </a:p>
          <a:p>
            <a:pPr marL="285750" lvl="0" indent="-285750">
              <a:spcBef>
                <a:spcPts val="0"/>
              </a:spcBef>
              <a:buSzPts val="1400"/>
              <a:buFont typeface="Arial" panose="020B0604020202020204" pitchFamily="34" charset="0"/>
              <a:buChar char="•"/>
            </a:pPr>
            <a:r>
              <a:rPr lang="en-US" sz="1800" dirty="0"/>
              <a:t>An incident in which an unauthorized party accesses (or a party exceeds authorized access) and alters, or has stolen, sensitive business information, personally identifiable information, intellectual property, or information that has resulted, or may result, in a loss or liability for Company;</a:t>
            </a:r>
          </a:p>
          <a:p>
            <a:pPr marL="285750" lvl="0" indent="-285750">
              <a:spcBef>
                <a:spcPts val="0"/>
              </a:spcBef>
              <a:buClr>
                <a:srgbClr val="767779"/>
              </a:buClr>
              <a:buSzPts val="1400"/>
              <a:buFont typeface="Arial" panose="020B0604020202020204" pitchFamily="34" charset="0"/>
              <a:buChar char="•"/>
            </a:pPr>
            <a:r>
              <a:rPr lang="en-US" sz="1800" dirty="0">
                <a:solidFill>
                  <a:srgbClr val="767779"/>
                </a:solidFill>
              </a:rPr>
              <a:t>An incident in which a malicious actor demands payment to restore Company data that was stolen or altered</a:t>
            </a:r>
          </a:p>
          <a:p>
            <a:pPr marL="285750" lvl="0" indent="-285750">
              <a:spcBef>
                <a:spcPts val="0"/>
              </a:spcBef>
              <a:buSzPts val="1400"/>
              <a:buFont typeface="Arial" panose="020B0604020202020204" pitchFamily="34" charset="0"/>
              <a:buChar char="•"/>
            </a:pPr>
            <a:endParaRPr lang="en-US" sz="1800" dirty="0"/>
          </a:p>
        </p:txBody>
      </p:sp>
      <p:sp>
        <p:nvSpPr>
          <p:cNvPr id="106" name="Google Shape;106;p5"/>
          <p:cNvSpPr txBox="1">
            <a:spLocks noGrp="1"/>
          </p:cNvSpPr>
          <p:nvPr>
            <p:ph type="title"/>
          </p:nvPr>
        </p:nvSpPr>
        <p:spPr>
          <a:xfrm>
            <a:off x="515937" y="616938"/>
            <a:ext cx="11160128" cy="931864"/>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rgbClr val="AA182C"/>
              </a:buClr>
              <a:buSzPts val="4000"/>
              <a:buFont typeface="Source Sans Pro"/>
              <a:buNone/>
            </a:pPr>
            <a:r>
              <a:rPr lang="en-US" dirty="0"/>
              <a:t>SEC Notification Content Requirements </a:t>
            </a:r>
            <a:r>
              <a:rPr lang="en-US" sz="2400" i="1" dirty="0"/>
              <a:t>(cont’d.)</a:t>
            </a:r>
            <a:endParaRPr i="1" dirty="0">
              <a:sym typeface="Source Sans Pro"/>
            </a:endParaRPr>
          </a:p>
        </p:txBody>
      </p:sp>
    </p:spTree>
    <p:extLst>
      <p:ext uri="{BB962C8B-B14F-4D97-AF65-F5344CB8AC3E}">
        <p14:creationId xmlns:p14="http://schemas.microsoft.com/office/powerpoint/2010/main" val="843117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5"/>
          <p:cNvSpPr txBox="1">
            <a:spLocks noGrp="1"/>
          </p:cNvSpPr>
          <p:nvPr>
            <p:ph type="body" idx="2"/>
          </p:nvPr>
        </p:nvSpPr>
        <p:spPr>
          <a:xfrm>
            <a:off x="515935" y="1968501"/>
            <a:ext cx="11160129" cy="3377860"/>
          </a:xfrm>
          <a:prstGeom prst="rect">
            <a:avLst/>
          </a:prstGeom>
          <a:noFill/>
          <a:ln>
            <a:noFill/>
          </a:ln>
        </p:spPr>
        <p:txBody>
          <a:bodyPr spcFirstLastPara="1" wrap="square" lIns="45700" tIns="45700" rIns="45700" bIns="45700" anchor="t" anchorCtr="0">
            <a:normAutofit/>
          </a:bodyPr>
          <a:lstStyle/>
          <a:p>
            <a:pPr marL="0" lvl="0" indent="0">
              <a:spcBef>
                <a:spcPts val="0"/>
              </a:spcBef>
              <a:buSzPts val="1400"/>
            </a:pPr>
            <a:r>
              <a:rPr lang="en-US" sz="1800" b="1" u="sng" dirty="0"/>
              <a:t>Triggers</a:t>
            </a:r>
            <a:r>
              <a:rPr lang="en-US" sz="1800" b="1" dirty="0"/>
              <a:t>: </a:t>
            </a:r>
            <a:r>
              <a:rPr lang="en-US" sz="1800" i="1" dirty="0"/>
              <a:t>(*not yet in effect and subject to change)</a:t>
            </a:r>
            <a:endParaRPr lang="en-US" sz="1800" b="1" i="1" u="sng" dirty="0"/>
          </a:p>
          <a:p>
            <a:pPr marL="285750" lvl="0" indent="-285750">
              <a:spcBef>
                <a:spcPts val="0"/>
              </a:spcBef>
              <a:buSzPts val="1400"/>
              <a:buFont typeface="Arial" panose="020B0604020202020204" pitchFamily="34" charset="0"/>
              <a:buChar char="•"/>
            </a:pPr>
            <a:r>
              <a:rPr lang="en-US" sz="1800" dirty="0"/>
              <a:t>A </a:t>
            </a:r>
            <a:r>
              <a:rPr lang="en-US" sz="1800" b="1" dirty="0"/>
              <a:t>“substantial” cyber incident </a:t>
            </a:r>
            <a:r>
              <a:rPr lang="en-US" sz="1800" dirty="0"/>
              <a:t>experienced by a covered entity, which falls within one of the 16 designated critical infrastructure sectors identified in the </a:t>
            </a:r>
            <a:r>
              <a:rPr lang="en-US" sz="1800" dirty="0">
                <a:hlinkClick r:id="rId3"/>
              </a:rPr>
              <a:t>Presidential Policy Directive (PPD-21)</a:t>
            </a:r>
            <a:r>
              <a:rPr lang="en-US" sz="1800" dirty="0"/>
              <a:t>, that </a:t>
            </a:r>
            <a:r>
              <a:rPr lang="en-US" sz="1800" b="1" dirty="0"/>
              <a:t>actually or imminently jeopardizes</a:t>
            </a:r>
            <a:r>
              <a:rPr lang="en-US" sz="1800" dirty="0"/>
              <a:t>:</a:t>
            </a:r>
          </a:p>
          <a:p>
            <a:pPr marL="742950" lvl="1" indent="-285750">
              <a:spcBef>
                <a:spcPts val="0"/>
              </a:spcBef>
              <a:buSzPts val="1400"/>
              <a:buFont typeface="Arial" panose="020B0604020202020204" pitchFamily="34" charset="0"/>
              <a:buChar char="•"/>
            </a:pPr>
            <a:r>
              <a:rPr lang="en-US" sz="1800" dirty="0"/>
              <a:t>A discrete set of information resources organized for the collection, processing, maintenance, use, sharing, dissemination, or disposition of information, industrial control systems, such as supervisory control or data acquisition systems, distributed control systems, and programmable logic controllers (each, an “information system”); or</a:t>
            </a:r>
          </a:p>
          <a:p>
            <a:pPr marL="742950" lvl="1" indent="-285750">
              <a:spcBef>
                <a:spcPts val="0"/>
              </a:spcBef>
              <a:buSzPts val="1400"/>
              <a:buFont typeface="Arial" panose="020B0604020202020204" pitchFamily="34" charset="0"/>
              <a:buChar char="•"/>
            </a:pPr>
            <a:r>
              <a:rPr lang="en-US" sz="1800" dirty="0"/>
              <a:t>Without lawful authority, the integrity, confidentiality, or availability of information on an information system; or</a:t>
            </a:r>
          </a:p>
          <a:p>
            <a:pPr marL="742950" lvl="1" indent="-285750">
              <a:spcBef>
                <a:spcPts val="0"/>
              </a:spcBef>
              <a:buSzPts val="1400"/>
              <a:buFont typeface="Arial" panose="020B0604020202020204" pitchFamily="34" charset="0"/>
              <a:buChar char="•"/>
            </a:pPr>
            <a:r>
              <a:rPr lang="en-US" sz="1800" dirty="0"/>
              <a:t>Ransom payment as the result of a ransomware attack.</a:t>
            </a:r>
          </a:p>
        </p:txBody>
      </p:sp>
      <p:sp>
        <p:nvSpPr>
          <p:cNvPr id="106" name="Google Shape;106;p5"/>
          <p:cNvSpPr txBox="1">
            <a:spLocks noGrp="1"/>
          </p:cNvSpPr>
          <p:nvPr>
            <p:ph type="title"/>
          </p:nvPr>
        </p:nvSpPr>
        <p:spPr>
          <a:xfrm>
            <a:off x="515937" y="616938"/>
            <a:ext cx="11160128" cy="931864"/>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AA182C"/>
              </a:buClr>
              <a:buSzPts val="4000"/>
              <a:buFont typeface="Source Sans Pro"/>
              <a:buNone/>
            </a:pPr>
            <a:r>
              <a:rPr lang="en-US" sz="3200" dirty="0"/>
              <a:t>Disclosures to the Cybersecurity and Infrastructure Security Agency (CISA) of the U.S. Department of Homeland Security</a:t>
            </a:r>
            <a:endParaRPr sz="3200" i="1" dirty="0">
              <a:sym typeface="Source Sans Pro"/>
            </a:endParaRPr>
          </a:p>
        </p:txBody>
      </p:sp>
    </p:spTree>
    <p:extLst>
      <p:ext uri="{BB962C8B-B14F-4D97-AF65-F5344CB8AC3E}">
        <p14:creationId xmlns:p14="http://schemas.microsoft.com/office/powerpoint/2010/main" val="2855974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5"/>
          <p:cNvSpPr txBox="1">
            <a:spLocks noGrp="1"/>
          </p:cNvSpPr>
          <p:nvPr>
            <p:ph type="body" idx="2"/>
          </p:nvPr>
        </p:nvSpPr>
        <p:spPr>
          <a:xfrm>
            <a:off x="515935" y="1968501"/>
            <a:ext cx="11160129" cy="3377860"/>
          </a:xfrm>
          <a:prstGeom prst="rect">
            <a:avLst/>
          </a:prstGeom>
          <a:noFill/>
          <a:ln>
            <a:noFill/>
          </a:ln>
        </p:spPr>
        <p:txBody>
          <a:bodyPr spcFirstLastPara="1" wrap="square" lIns="45700" tIns="45700" rIns="45700" bIns="45700" anchor="t" anchorCtr="0">
            <a:normAutofit/>
          </a:bodyPr>
          <a:lstStyle/>
          <a:p>
            <a:pPr marL="0" lvl="0" indent="0">
              <a:spcBef>
                <a:spcPts val="0"/>
              </a:spcBef>
              <a:buSzPts val="1400"/>
            </a:pPr>
            <a:r>
              <a:rPr lang="en-US" sz="1800" u="sng" dirty="0"/>
              <a:t>Status</a:t>
            </a:r>
            <a:r>
              <a:rPr lang="en-US" sz="1800" dirty="0"/>
              <a:t>:</a:t>
            </a:r>
            <a:endParaRPr lang="en-US" sz="1800" i="1" u="sng" dirty="0"/>
          </a:p>
          <a:p>
            <a:pPr marL="285750" lvl="0" indent="-285750">
              <a:spcBef>
                <a:spcPts val="0"/>
              </a:spcBef>
              <a:buSzPts val="1400"/>
              <a:buFont typeface="Arial" panose="020B0604020202020204" pitchFamily="34" charset="0"/>
              <a:buChar char="•"/>
            </a:pPr>
            <a:r>
              <a:rPr lang="en-US" sz="1800" dirty="0"/>
              <a:t>CISA has issued a Request for Information (RFI) soliciting public input on approaches to implementing the cyber incident reporting requirements. The RFI was published in the Federal Register on September 12, 2022, and allows the public 60 days, or until November 12, 2022, to provide their written submissions</a:t>
            </a:r>
          </a:p>
          <a:p>
            <a:pPr marL="0" lvl="0" indent="0">
              <a:spcBef>
                <a:spcPts val="0"/>
              </a:spcBef>
              <a:buSzPts val="1400"/>
            </a:pPr>
            <a:endParaRPr lang="en-US" sz="1800" dirty="0"/>
          </a:p>
          <a:p>
            <a:pPr marL="0" lvl="0" indent="0">
              <a:spcBef>
                <a:spcPts val="0"/>
              </a:spcBef>
              <a:buSzPts val="1400"/>
            </a:pPr>
            <a:r>
              <a:rPr lang="en-US" sz="1800" u="sng" dirty="0"/>
              <a:t>Deadline to Notify</a:t>
            </a:r>
            <a:r>
              <a:rPr lang="en-US" sz="1800" dirty="0"/>
              <a:t>:</a:t>
            </a:r>
          </a:p>
          <a:p>
            <a:pPr marL="285750" lvl="0" indent="-285750">
              <a:spcBef>
                <a:spcPts val="0"/>
              </a:spcBef>
              <a:buSzPts val="1400"/>
              <a:buFont typeface="Arial" panose="020B0604020202020204" pitchFamily="34" charset="0"/>
              <a:buChar char="•"/>
            </a:pPr>
            <a:r>
              <a:rPr lang="en-US" sz="1800" dirty="0"/>
              <a:t>Within </a:t>
            </a:r>
            <a:r>
              <a:rPr lang="en-US" sz="1800" b="1" dirty="0"/>
              <a:t>72 hours of a reasonable belief </a:t>
            </a:r>
            <a:r>
              <a:rPr lang="en-US" sz="1800" dirty="0"/>
              <a:t>that a covered cyber incident has occurred.</a:t>
            </a:r>
          </a:p>
          <a:p>
            <a:pPr marL="285750" lvl="0" indent="-285750">
              <a:spcBef>
                <a:spcPts val="0"/>
              </a:spcBef>
              <a:buSzPts val="1400"/>
              <a:buFont typeface="Arial" panose="020B0604020202020204" pitchFamily="34" charset="0"/>
              <a:buChar char="•"/>
            </a:pPr>
            <a:r>
              <a:rPr lang="en-US" sz="1800" dirty="0"/>
              <a:t>Within </a:t>
            </a:r>
            <a:r>
              <a:rPr lang="en-US" sz="1800" b="1" dirty="0"/>
              <a:t>24 hours of making a ransom payment </a:t>
            </a:r>
            <a:r>
              <a:rPr lang="en-US" sz="1800" dirty="0"/>
              <a:t>as the result of a ransomware attack.</a:t>
            </a:r>
          </a:p>
        </p:txBody>
      </p:sp>
      <p:sp>
        <p:nvSpPr>
          <p:cNvPr id="106" name="Google Shape;106;p5"/>
          <p:cNvSpPr txBox="1">
            <a:spLocks noGrp="1"/>
          </p:cNvSpPr>
          <p:nvPr>
            <p:ph type="title"/>
          </p:nvPr>
        </p:nvSpPr>
        <p:spPr>
          <a:xfrm>
            <a:off x="515937" y="616938"/>
            <a:ext cx="11160128" cy="931864"/>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rgbClr val="AA182C"/>
              </a:buClr>
              <a:buSzPts val="4000"/>
              <a:buFont typeface="Source Sans Pro"/>
              <a:buNone/>
            </a:pPr>
            <a:r>
              <a:rPr lang="en-US" dirty="0"/>
              <a:t>Proposed CISA Disclosure Rules </a:t>
            </a:r>
            <a:r>
              <a:rPr lang="en-US" sz="2400" i="1" dirty="0"/>
              <a:t>(cont’d.)</a:t>
            </a:r>
            <a:endParaRPr sz="3600" i="1" dirty="0">
              <a:sym typeface="Source Sans Pro"/>
            </a:endParaRPr>
          </a:p>
        </p:txBody>
      </p:sp>
    </p:spTree>
    <p:extLst>
      <p:ext uri="{BB962C8B-B14F-4D97-AF65-F5344CB8AC3E}">
        <p14:creationId xmlns:p14="http://schemas.microsoft.com/office/powerpoint/2010/main" val="563818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5"/>
          <p:cNvSpPr txBox="1">
            <a:spLocks noGrp="1"/>
          </p:cNvSpPr>
          <p:nvPr>
            <p:ph type="body" idx="2"/>
          </p:nvPr>
        </p:nvSpPr>
        <p:spPr>
          <a:xfrm>
            <a:off x="515935" y="1968501"/>
            <a:ext cx="11160129" cy="3377860"/>
          </a:xfrm>
          <a:prstGeom prst="rect">
            <a:avLst/>
          </a:prstGeom>
          <a:noFill/>
          <a:ln>
            <a:noFill/>
          </a:ln>
        </p:spPr>
        <p:txBody>
          <a:bodyPr spcFirstLastPara="1" wrap="square" lIns="45700" tIns="45700" rIns="45700" bIns="45700" anchor="t" anchorCtr="0">
            <a:normAutofit/>
          </a:bodyPr>
          <a:lstStyle/>
          <a:p>
            <a:pPr marL="0" lvl="0" indent="0">
              <a:spcBef>
                <a:spcPts val="0"/>
              </a:spcBef>
              <a:buSzPts val="1400"/>
            </a:pPr>
            <a:r>
              <a:rPr lang="en-US" sz="1800" b="1" dirty="0"/>
              <a:t>Minimum Required Content to Include in the Disclosure </a:t>
            </a:r>
            <a:r>
              <a:rPr lang="en-US" sz="1800" i="1" dirty="0"/>
              <a:t>(*if known at the time of filing)</a:t>
            </a:r>
            <a:endParaRPr lang="en-US" sz="1800" b="1" dirty="0"/>
          </a:p>
          <a:p>
            <a:pPr marL="0" lvl="0" indent="0">
              <a:spcBef>
                <a:spcPts val="0"/>
              </a:spcBef>
              <a:buSzPts val="1400"/>
            </a:pPr>
            <a:r>
              <a:rPr lang="en-US" sz="1800" u="sng" dirty="0"/>
              <a:t>For Covered Cyber Incidents</a:t>
            </a:r>
            <a:r>
              <a:rPr lang="en-US" sz="1800" dirty="0"/>
              <a:t>:</a:t>
            </a:r>
            <a:endParaRPr lang="en-US" sz="1800" i="1" u="sng" dirty="0"/>
          </a:p>
          <a:p>
            <a:pPr marL="285750" lvl="0" indent="-285750">
              <a:spcBef>
                <a:spcPts val="0"/>
              </a:spcBef>
              <a:buSzPts val="1400"/>
              <a:buFont typeface="Arial" panose="020B0604020202020204" pitchFamily="34" charset="0"/>
              <a:buChar char="•"/>
            </a:pPr>
            <a:r>
              <a:rPr lang="en-US" sz="1800" dirty="0"/>
              <a:t>A description of the covered incident, including: </a:t>
            </a:r>
          </a:p>
          <a:p>
            <a:pPr marL="742950" lvl="1" indent="-285750">
              <a:spcBef>
                <a:spcPts val="0"/>
              </a:spcBef>
              <a:buSzPts val="1400"/>
              <a:buFont typeface="Arial" panose="020B0604020202020204" pitchFamily="34" charset="0"/>
              <a:buChar char="•"/>
            </a:pPr>
            <a:r>
              <a:rPr lang="en-US" sz="1800" dirty="0"/>
              <a:t>Identification and a description of the function of the affected information systems, networks, or devices that were, or are reasonably believed to have been, affected by such cyber incident;</a:t>
            </a:r>
          </a:p>
          <a:p>
            <a:pPr marL="742950" lvl="1" indent="-285750">
              <a:spcBef>
                <a:spcPts val="0"/>
              </a:spcBef>
              <a:buSzPts val="1400"/>
              <a:buFont typeface="Arial" panose="020B0604020202020204" pitchFamily="34" charset="0"/>
              <a:buChar char="•"/>
            </a:pPr>
            <a:r>
              <a:rPr lang="en-US" sz="1800" dirty="0"/>
              <a:t>A description of the unauthorized access with substantial loss of confidentiality, integrity, or availability of the affected information system or network or disruption of business or industrial operations;</a:t>
            </a:r>
          </a:p>
          <a:p>
            <a:pPr marL="742950" lvl="1" indent="-285750">
              <a:spcBef>
                <a:spcPts val="0"/>
              </a:spcBef>
              <a:buSzPts val="1400"/>
              <a:buFont typeface="Arial" panose="020B0604020202020204" pitchFamily="34" charset="0"/>
              <a:buChar char="•"/>
            </a:pPr>
            <a:r>
              <a:rPr lang="en-US" sz="1800" dirty="0"/>
              <a:t>The estimated date range of such incident; and</a:t>
            </a:r>
          </a:p>
          <a:p>
            <a:pPr marL="742950" lvl="1" indent="-285750">
              <a:spcBef>
                <a:spcPts val="0"/>
              </a:spcBef>
              <a:buSzPts val="1400"/>
              <a:buFont typeface="Arial" panose="020B0604020202020204" pitchFamily="34" charset="0"/>
              <a:buChar char="•"/>
            </a:pPr>
            <a:r>
              <a:rPr lang="en-US" sz="1800" dirty="0"/>
              <a:t>The impact to the operations of the covered entity;</a:t>
            </a:r>
          </a:p>
        </p:txBody>
      </p:sp>
      <p:sp>
        <p:nvSpPr>
          <p:cNvPr id="106" name="Google Shape;106;p5"/>
          <p:cNvSpPr txBox="1">
            <a:spLocks noGrp="1"/>
          </p:cNvSpPr>
          <p:nvPr>
            <p:ph type="title"/>
          </p:nvPr>
        </p:nvSpPr>
        <p:spPr>
          <a:xfrm>
            <a:off x="515937" y="616938"/>
            <a:ext cx="11160128" cy="931864"/>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rgbClr val="AA182C"/>
              </a:buClr>
              <a:buSzPts val="4000"/>
              <a:buFont typeface="Source Sans Pro"/>
              <a:buNone/>
            </a:pPr>
            <a:r>
              <a:rPr lang="en-US" dirty="0"/>
              <a:t>CISA Notification Content Requirements</a:t>
            </a:r>
            <a:endParaRPr sz="3600" i="1" dirty="0">
              <a:sym typeface="Source Sans Pro"/>
            </a:endParaRPr>
          </a:p>
        </p:txBody>
      </p:sp>
    </p:spTree>
    <p:extLst>
      <p:ext uri="{BB962C8B-B14F-4D97-AF65-F5344CB8AC3E}">
        <p14:creationId xmlns:p14="http://schemas.microsoft.com/office/powerpoint/2010/main" val="1833376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5"/>
          <p:cNvSpPr txBox="1">
            <a:spLocks noGrp="1"/>
          </p:cNvSpPr>
          <p:nvPr>
            <p:ph type="body" idx="2"/>
          </p:nvPr>
        </p:nvSpPr>
        <p:spPr>
          <a:xfrm>
            <a:off x="515935" y="1968501"/>
            <a:ext cx="11160129" cy="3377860"/>
          </a:xfrm>
          <a:prstGeom prst="rect">
            <a:avLst/>
          </a:prstGeom>
          <a:noFill/>
          <a:ln>
            <a:noFill/>
          </a:ln>
        </p:spPr>
        <p:txBody>
          <a:bodyPr spcFirstLastPara="1" wrap="square" lIns="45700" tIns="45700" rIns="45700" bIns="45700" anchor="t" anchorCtr="0">
            <a:normAutofit/>
          </a:bodyPr>
          <a:lstStyle/>
          <a:p>
            <a:pPr marL="285750" lvl="0" indent="-285750">
              <a:spcBef>
                <a:spcPts val="0"/>
              </a:spcBef>
              <a:buSzPts val="1400"/>
              <a:buFont typeface="Arial" panose="020B0604020202020204" pitchFamily="34" charset="0"/>
              <a:buChar char="•"/>
            </a:pPr>
            <a:r>
              <a:rPr lang="en-US" sz="1800" dirty="0"/>
              <a:t>A description of the vulnerabilities exploited, the security defenses that were in place, as well as the tactics, techniques, and procedures used to perpetrate the incident;</a:t>
            </a:r>
          </a:p>
          <a:p>
            <a:pPr marL="285750" lvl="0" indent="-285750">
              <a:spcBef>
                <a:spcPts val="0"/>
              </a:spcBef>
              <a:buSzPts val="1400"/>
              <a:buFont typeface="Arial" panose="020B0604020202020204" pitchFamily="34" charset="0"/>
              <a:buChar char="•"/>
            </a:pPr>
            <a:r>
              <a:rPr lang="en-US" sz="1800" dirty="0"/>
              <a:t>Any identifying or contact information related to each actor reasonably believed to be responsible for the incident; and</a:t>
            </a:r>
          </a:p>
          <a:p>
            <a:pPr marL="285750" lvl="0" indent="-285750">
              <a:spcBef>
                <a:spcPts val="0"/>
              </a:spcBef>
              <a:buSzPts val="1400"/>
              <a:buFont typeface="Arial" panose="020B0604020202020204" pitchFamily="34" charset="0"/>
              <a:buChar char="•"/>
            </a:pPr>
            <a:r>
              <a:rPr lang="en-US" sz="1800" dirty="0"/>
              <a:t>The category or categories of information that were, or are reasonably believed to have been, subject to unauthorized access or acquisition;</a:t>
            </a:r>
          </a:p>
          <a:p>
            <a:pPr marL="285750" lvl="0" indent="-285750">
              <a:spcBef>
                <a:spcPts val="0"/>
              </a:spcBef>
              <a:buSzPts val="1400"/>
              <a:buFont typeface="Arial" panose="020B0604020202020204" pitchFamily="34" charset="0"/>
              <a:buChar char="•"/>
            </a:pPr>
            <a:r>
              <a:rPr lang="en-US" sz="1800" dirty="0"/>
              <a:t>Information about the impacted entity impacted, including, as applicable, the state of incorporation or formation, legal entity name, trade names, or other identifiers; and</a:t>
            </a:r>
          </a:p>
          <a:p>
            <a:pPr marL="285750" lvl="0" indent="-285750">
              <a:spcBef>
                <a:spcPts val="0"/>
              </a:spcBef>
              <a:buSzPts val="1400"/>
              <a:buFont typeface="Arial" panose="020B0604020202020204" pitchFamily="34" charset="0"/>
              <a:buChar char="•"/>
            </a:pPr>
            <a:r>
              <a:rPr lang="en-US" sz="1800" dirty="0"/>
              <a:t>Contact information for the covered entity or its authorized agent (or, where applicable, the service provider of such covered entity acting with the express permission of, and at the direction of, the covered entity to assist with compliance with these requirements)</a:t>
            </a:r>
          </a:p>
        </p:txBody>
      </p:sp>
      <p:sp>
        <p:nvSpPr>
          <p:cNvPr id="106" name="Google Shape;106;p5"/>
          <p:cNvSpPr txBox="1">
            <a:spLocks noGrp="1"/>
          </p:cNvSpPr>
          <p:nvPr>
            <p:ph type="title"/>
          </p:nvPr>
        </p:nvSpPr>
        <p:spPr>
          <a:xfrm>
            <a:off x="515937" y="616938"/>
            <a:ext cx="11160128" cy="931864"/>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rgbClr val="AA182C"/>
              </a:buClr>
              <a:buSzPts val="4000"/>
              <a:buFont typeface="Source Sans Pro"/>
              <a:buNone/>
            </a:pPr>
            <a:r>
              <a:rPr lang="en-US" dirty="0"/>
              <a:t>CISA Notification Content Requirements </a:t>
            </a:r>
            <a:r>
              <a:rPr lang="en-US" sz="2400" i="1" dirty="0"/>
              <a:t>(cont’d.)</a:t>
            </a:r>
            <a:endParaRPr sz="3600" i="1" dirty="0">
              <a:sym typeface="Source Sans Pro"/>
            </a:endParaRPr>
          </a:p>
        </p:txBody>
      </p:sp>
    </p:spTree>
    <p:extLst>
      <p:ext uri="{BB962C8B-B14F-4D97-AF65-F5344CB8AC3E}">
        <p14:creationId xmlns:p14="http://schemas.microsoft.com/office/powerpoint/2010/main" val="2922554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515936" y="1968500"/>
            <a:ext cx="5472116" cy="3377860"/>
          </a:xfrm>
        </p:spPr>
        <p:txBody>
          <a:bodyPr>
            <a:normAutofit fontScale="92500" lnSpcReduction="10000"/>
          </a:bodyPr>
          <a:lstStyle/>
          <a:p>
            <a:pPr marL="514350" indent="-285750">
              <a:buFont typeface="Arial" panose="020B0604020202020204" pitchFamily="34" charset="0"/>
              <a:buChar char="•"/>
            </a:pPr>
            <a:r>
              <a:rPr lang="en-US" sz="1800" dirty="0"/>
              <a:t>A description of the attack, including the estimated range of the attack;</a:t>
            </a:r>
          </a:p>
          <a:p>
            <a:pPr marL="514350" indent="-285750">
              <a:buFont typeface="Arial" panose="020B0604020202020204" pitchFamily="34" charset="0"/>
              <a:buChar char="•"/>
            </a:pPr>
            <a:r>
              <a:rPr lang="en-US" sz="1800" dirty="0"/>
              <a:t>A description of the vulnerabilities, tactics, techniques, and procedures used to perpetrate the ransomware attack;</a:t>
            </a:r>
          </a:p>
          <a:p>
            <a:pPr marL="514350" indent="-285750">
              <a:buFont typeface="Arial" panose="020B0604020202020204" pitchFamily="34" charset="0"/>
              <a:buChar char="•"/>
            </a:pPr>
            <a:r>
              <a:rPr lang="en-US" sz="1800" dirty="0"/>
              <a:t>Any identifying or contact information related to each actor reasonably believed to be </a:t>
            </a:r>
            <a:br>
              <a:rPr lang="en-US" sz="1800" dirty="0"/>
            </a:br>
            <a:r>
              <a:rPr lang="en-US" sz="1800" dirty="0"/>
              <a:t>responsible for the ransomware attack;</a:t>
            </a:r>
          </a:p>
          <a:p>
            <a:pPr marL="514350" indent="-285750">
              <a:buFont typeface="Arial" panose="020B0604020202020204" pitchFamily="34" charset="0"/>
              <a:buChar char="•"/>
            </a:pPr>
            <a:r>
              <a:rPr lang="en-US" sz="1800" dirty="0"/>
              <a:t>The name and other information that clearly identifies the covered entity that made the ransom payment or on whose behalf the payment was made;</a:t>
            </a:r>
          </a:p>
          <a:p>
            <a:pPr marL="514350" indent="-285750">
              <a:buFont typeface="Arial" panose="020B0604020202020204" pitchFamily="34" charset="0"/>
              <a:buChar char="•"/>
            </a:pPr>
            <a:endParaRPr lang="en-US" sz="1800" dirty="0"/>
          </a:p>
        </p:txBody>
      </p:sp>
      <p:sp>
        <p:nvSpPr>
          <p:cNvPr id="5" name="Text Placeholder 4"/>
          <p:cNvSpPr>
            <a:spLocks noGrp="1"/>
          </p:cNvSpPr>
          <p:nvPr>
            <p:ph type="body" idx="4"/>
          </p:nvPr>
        </p:nvSpPr>
        <p:spPr>
          <a:xfrm>
            <a:off x="6201512" y="1968500"/>
            <a:ext cx="5472115" cy="3377860"/>
          </a:xfrm>
        </p:spPr>
        <p:txBody>
          <a:bodyPr>
            <a:normAutofit/>
          </a:bodyPr>
          <a:lstStyle/>
          <a:p>
            <a:pPr marL="514350" indent="-285750">
              <a:buFont typeface="Arial" panose="020B0604020202020204" pitchFamily="34" charset="0"/>
              <a:buChar char="•"/>
            </a:pPr>
            <a:r>
              <a:rPr lang="en-US" sz="1700" dirty="0"/>
              <a:t>Contact information for the covered entity or its authorized agent;</a:t>
            </a:r>
          </a:p>
          <a:p>
            <a:pPr marL="514350" indent="-285750">
              <a:buFont typeface="Arial" panose="020B0604020202020204" pitchFamily="34" charset="0"/>
              <a:buChar char="•"/>
            </a:pPr>
            <a:r>
              <a:rPr lang="en-US" sz="1700" dirty="0"/>
              <a:t>The date of the ransom payment;</a:t>
            </a:r>
          </a:p>
          <a:p>
            <a:pPr marL="514350" indent="-285750">
              <a:buFont typeface="Arial" panose="020B0604020202020204" pitchFamily="34" charset="0"/>
              <a:buChar char="•"/>
            </a:pPr>
            <a:r>
              <a:rPr lang="en-US" sz="1700" dirty="0"/>
              <a:t>The ransom payment demand, including the type of virtual currency or other commodity requested;</a:t>
            </a:r>
          </a:p>
          <a:p>
            <a:pPr marL="514350" indent="-285750">
              <a:buFont typeface="Arial" panose="020B0604020202020204" pitchFamily="34" charset="0"/>
              <a:buChar char="•"/>
            </a:pPr>
            <a:r>
              <a:rPr lang="en-US" sz="1700" dirty="0"/>
              <a:t>The ransom payment instructions; and</a:t>
            </a:r>
          </a:p>
          <a:p>
            <a:pPr marL="514350" indent="-285750">
              <a:buFont typeface="Arial" panose="020B0604020202020204" pitchFamily="34" charset="0"/>
              <a:buChar char="•"/>
            </a:pPr>
            <a:r>
              <a:rPr lang="en-US" sz="1700" dirty="0"/>
              <a:t>The amount of the ransom payment</a:t>
            </a:r>
          </a:p>
          <a:p>
            <a:pPr marL="514350" indent="-285750">
              <a:buFont typeface="Arial" panose="020B0604020202020204" pitchFamily="34" charset="0"/>
              <a:buChar char="•"/>
            </a:pPr>
            <a:endParaRPr lang="en-US" sz="1700" dirty="0"/>
          </a:p>
          <a:p>
            <a:pPr marL="514350" indent="-285750">
              <a:buFont typeface="Arial" panose="020B0604020202020204" pitchFamily="34" charset="0"/>
              <a:buChar char="•"/>
            </a:pPr>
            <a:endParaRPr lang="en-US" sz="1700" dirty="0"/>
          </a:p>
        </p:txBody>
      </p:sp>
      <p:sp>
        <p:nvSpPr>
          <p:cNvPr id="6" name="Title 5"/>
          <p:cNvSpPr>
            <a:spLocks noGrp="1"/>
          </p:cNvSpPr>
          <p:nvPr>
            <p:ph type="title"/>
          </p:nvPr>
        </p:nvSpPr>
        <p:spPr>
          <a:xfrm>
            <a:off x="513501" y="616937"/>
            <a:ext cx="11160126" cy="931864"/>
          </a:xfrm>
        </p:spPr>
        <p:txBody>
          <a:bodyPr/>
          <a:lstStyle/>
          <a:p>
            <a:r>
              <a:rPr lang="en-US" dirty="0"/>
              <a:t>CISA Notification Content Requirements </a:t>
            </a:r>
            <a:r>
              <a:rPr lang="en-US" sz="2400" i="1" dirty="0"/>
              <a:t>(cont’d.)</a:t>
            </a:r>
            <a:endParaRPr lang="en-US" dirty="0"/>
          </a:p>
        </p:txBody>
      </p:sp>
      <p:sp>
        <p:nvSpPr>
          <p:cNvPr id="8" name="Text Placeholder 2"/>
          <p:cNvSpPr>
            <a:spLocks noGrp="1"/>
          </p:cNvSpPr>
          <p:nvPr>
            <p:ph type="body" idx="2"/>
          </p:nvPr>
        </p:nvSpPr>
        <p:spPr>
          <a:xfrm>
            <a:off x="515936" y="1548801"/>
            <a:ext cx="5472116" cy="405492"/>
          </a:xfrm>
        </p:spPr>
        <p:txBody>
          <a:bodyPr>
            <a:noAutofit/>
          </a:bodyPr>
          <a:lstStyle/>
          <a:p>
            <a:r>
              <a:rPr lang="en-US" sz="1800" u="sng" dirty="0"/>
              <a:t>For Ransomware Payments</a:t>
            </a:r>
          </a:p>
        </p:txBody>
      </p:sp>
    </p:spTree>
    <p:extLst>
      <p:ext uri="{BB962C8B-B14F-4D97-AF65-F5344CB8AC3E}">
        <p14:creationId xmlns:p14="http://schemas.microsoft.com/office/powerpoint/2010/main" val="397842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515936" y="1968500"/>
            <a:ext cx="5472116" cy="3377860"/>
          </a:xfrm>
        </p:spPr>
        <p:txBody>
          <a:bodyPr>
            <a:normAutofit fontScale="92500" lnSpcReduction="20000"/>
          </a:bodyPr>
          <a:lstStyle/>
          <a:p>
            <a:pPr marL="514350" indent="-285750">
              <a:buFont typeface="Arial" panose="020B0604020202020204" pitchFamily="34" charset="0"/>
              <a:buChar char="•"/>
            </a:pPr>
            <a:r>
              <a:rPr lang="en-US" sz="1800" dirty="0">
                <a:solidFill>
                  <a:schemeClr val="accent1"/>
                </a:solidFill>
              </a:rPr>
              <a:t>Parties subject to U.S. jurisdiction are generally prohibited from engaging in transactions — including ransomware payments — with sanctioned countries or parties:</a:t>
            </a:r>
          </a:p>
          <a:p>
            <a:pPr marL="971550" lvl="1" indent="-285750">
              <a:buFont typeface="Arial" panose="020B0604020202020204" pitchFamily="34" charset="0"/>
              <a:buChar char="•"/>
            </a:pPr>
            <a:r>
              <a:rPr lang="en-US" sz="1800" dirty="0"/>
              <a:t>Any U.S. citizen or legal permanent resident</a:t>
            </a:r>
          </a:p>
          <a:p>
            <a:pPr marL="971550" lvl="1" indent="-285750">
              <a:buFont typeface="Arial" panose="020B0604020202020204" pitchFamily="34" charset="0"/>
              <a:buChar char="•"/>
            </a:pPr>
            <a:r>
              <a:rPr lang="en-US" sz="1800" dirty="0"/>
              <a:t>Any entity incorporated in the United States</a:t>
            </a:r>
          </a:p>
          <a:p>
            <a:pPr marL="971550" lvl="1" indent="-285750">
              <a:buFont typeface="Arial" panose="020B0604020202020204" pitchFamily="34" charset="0"/>
              <a:buChar char="•"/>
            </a:pPr>
            <a:r>
              <a:rPr lang="en-US" sz="1800" dirty="0"/>
              <a:t>Any foreign person on U.S. soil</a:t>
            </a:r>
          </a:p>
          <a:p>
            <a:pPr marL="971550" lvl="1" indent="-285750">
              <a:buFont typeface="Arial" panose="020B0604020202020204" pitchFamily="34" charset="0"/>
              <a:buChar char="•"/>
            </a:pPr>
            <a:r>
              <a:rPr lang="en-US" sz="1800" dirty="0"/>
              <a:t>Any activity involving U.S. territory (including the Cloud)</a:t>
            </a:r>
          </a:p>
          <a:p>
            <a:pPr marL="971550" lvl="1" indent="-285750">
              <a:buFont typeface="Arial" panose="020B0604020202020204" pitchFamily="34" charset="0"/>
              <a:buChar char="•"/>
            </a:pPr>
            <a:r>
              <a:rPr lang="en-US" sz="1800" dirty="0"/>
              <a:t>Any activity involving the U.S. financial system</a:t>
            </a:r>
          </a:p>
          <a:p>
            <a:pPr marL="514350" indent="-285750">
              <a:buFont typeface="Arial" panose="020B0604020202020204" pitchFamily="34" charset="0"/>
              <a:buChar char="•"/>
            </a:pPr>
            <a:endParaRPr lang="en-US" sz="1800" dirty="0"/>
          </a:p>
        </p:txBody>
      </p:sp>
      <p:sp>
        <p:nvSpPr>
          <p:cNvPr id="5" name="Text Placeholder 4"/>
          <p:cNvSpPr>
            <a:spLocks noGrp="1"/>
          </p:cNvSpPr>
          <p:nvPr>
            <p:ph type="body" idx="4"/>
          </p:nvPr>
        </p:nvSpPr>
        <p:spPr>
          <a:xfrm>
            <a:off x="6201512" y="1968500"/>
            <a:ext cx="5472115" cy="3377860"/>
          </a:xfrm>
        </p:spPr>
        <p:txBody>
          <a:bodyPr>
            <a:normAutofit/>
          </a:bodyPr>
          <a:lstStyle/>
          <a:p>
            <a:pPr marL="514350" indent="-285750">
              <a:buFont typeface="Arial" panose="020B0604020202020204" pitchFamily="34" charset="0"/>
              <a:buChar char="•"/>
            </a:pPr>
            <a:r>
              <a:rPr lang="en-US" sz="1700" dirty="0">
                <a:solidFill>
                  <a:schemeClr val="accent1"/>
                </a:solidFill>
              </a:rPr>
              <a:t>Comprehensive and government-based sanctions</a:t>
            </a:r>
          </a:p>
          <a:p>
            <a:pPr marL="971550" lvl="1" indent="-285750">
              <a:buFont typeface="Arial" panose="020B0604020202020204" pitchFamily="34" charset="0"/>
              <a:buChar char="•"/>
            </a:pPr>
            <a:r>
              <a:rPr lang="en-US" sz="1700" dirty="0"/>
              <a:t>Cuba, Iran, Ukraine, North Korea, Syria, other Rogue States</a:t>
            </a:r>
          </a:p>
          <a:p>
            <a:pPr marL="514350" indent="-285750">
              <a:buFont typeface="Arial" panose="020B0604020202020204" pitchFamily="34" charset="0"/>
              <a:buChar char="•"/>
            </a:pPr>
            <a:r>
              <a:rPr lang="en-US" sz="1700" dirty="0">
                <a:solidFill>
                  <a:schemeClr val="accent1"/>
                </a:solidFill>
              </a:rPr>
              <a:t>List-based sanctions</a:t>
            </a:r>
          </a:p>
          <a:p>
            <a:pPr marL="971550" lvl="1" indent="-285750">
              <a:buFont typeface="Arial" panose="020B0604020202020204" pitchFamily="34" charset="0"/>
              <a:buChar char="•"/>
            </a:pPr>
            <a:r>
              <a:rPr lang="en-US" sz="1700" dirty="0"/>
              <a:t>Parties appearing on sanctions lists administered by the U.S Treasury Department’s OFAC</a:t>
            </a:r>
          </a:p>
          <a:p>
            <a:pPr marL="971550" lvl="1" indent="-285750">
              <a:buFont typeface="Arial" panose="020B0604020202020204" pitchFamily="34" charset="0"/>
              <a:buChar char="•"/>
            </a:pPr>
            <a:r>
              <a:rPr lang="en-US" sz="1700" dirty="0"/>
              <a:t>Any party at least 50% owned by one or more sanctioned parties, even if they don’t appear on actual sanctioned lists</a:t>
            </a:r>
          </a:p>
          <a:p>
            <a:pPr marL="514350" indent="-285750">
              <a:buFont typeface="Arial" panose="020B0604020202020204" pitchFamily="34" charset="0"/>
              <a:buChar char="•"/>
            </a:pPr>
            <a:endParaRPr lang="en-US" sz="1700" dirty="0"/>
          </a:p>
          <a:p>
            <a:pPr marL="514350" indent="-285750">
              <a:buFont typeface="Arial" panose="020B0604020202020204" pitchFamily="34" charset="0"/>
              <a:buChar char="•"/>
            </a:pPr>
            <a:endParaRPr lang="en-US" sz="1700" dirty="0"/>
          </a:p>
        </p:txBody>
      </p:sp>
      <p:sp>
        <p:nvSpPr>
          <p:cNvPr id="6" name="Title 5"/>
          <p:cNvSpPr>
            <a:spLocks noGrp="1"/>
          </p:cNvSpPr>
          <p:nvPr>
            <p:ph type="title"/>
          </p:nvPr>
        </p:nvSpPr>
        <p:spPr>
          <a:xfrm>
            <a:off x="513501" y="616937"/>
            <a:ext cx="11160126" cy="931864"/>
          </a:xfrm>
        </p:spPr>
        <p:txBody>
          <a:bodyPr>
            <a:noAutofit/>
          </a:bodyPr>
          <a:lstStyle/>
          <a:p>
            <a:r>
              <a:rPr lang="en-US" sz="3200" dirty="0"/>
              <a:t>Office of Foreign Assets Control (OFAC) Requirements: Ransomware Payment Considerations</a:t>
            </a:r>
          </a:p>
        </p:txBody>
      </p:sp>
      <p:sp>
        <p:nvSpPr>
          <p:cNvPr id="8" name="Text Placeholder 2"/>
          <p:cNvSpPr>
            <a:spLocks noGrp="1"/>
          </p:cNvSpPr>
          <p:nvPr>
            <p:ph type="body" idx="2"/>
          </p:nvPr>
        </p:nvSpPr>
        <p:spPr>
          <a:xfrm>
            <a:off x="304180" y="1547935"/>
            <a:ext cx="5472116" cy="405492"/>
          </a:xfrm>
        </p:spPr>
        <p:txBody>
          <a:bodyPr>
            <a:noAutofit/>
          </a:bodyPr>
          <a:lstStyle/>
          <a:p>
            <a:r>
              <a:rPr lang="en-US" sz="1800" b="1" dirty="0"/>
              <a:t>U.S. Economic Sanctions</a:t>
            </a:r>
          </a:p>
        </p:txBody>
      </p:sp>
    </p:spTree>
    <p:extLst>
      <p:ext uri="{BB962C8B-B14F-4D97-AF65-F5344CB8AC3E}">
        <p14:creationId xmlns:p14="http://schemas.microsoft.com/office/powerpoint/2010/main" val="901921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3501" y="616937"/>
            <a:ext cx="11160126" cy="931864"/>
          </a:xfrm>
        </p:spPr>
        <p:txBody>
          <a:bodyPr>
            <a:noAutofit/>
          </a:bodyPr>
          <a:lstStyle/>
          <a:p>
            <a:r>
              <a:rPr lang="en-US" sz="3200" dirty="0"/>
              <a:t>Office of Foreign Assets Control (OFAC) Requirements: Ransomware Payment Considerations </a:t>
            </a:r>
            <a:r>
              <a:rPr lang="en-US" sz="2400" i="1" dirty="0"/>
              <a:t>(cont’d.)</a:t>
            </a:r>
            <a:endParaRPr lang="en-US" sz="3200" dirty="0"/>
          </a:p>
        </p:txBody>
      </p:sp>
      <p:sp>
        <p:nvSpPr>
          <p:cNvPr id="8" name="Text Placeholder 2"/>
          <p:cNvSpPr>
            <a:spLocks noGrp="1"/>
          </p:cNvSpPr>
          <p:nvPr>
            <p:ph type="body" idx="2"/>
          </p:nvPr>
        </p:nvSpPr>
        <p:spPr>
          <a:xfrm>
            <a:off x="294555" y="1538309"/>
            <a:ext cx="5472116" cy="405492"/>
          </a:xfrm>
        </p:spPr>
        <p:txBody>
          <a:bodyPr>
            <a:noAutofit/>
          </a:bodyPr>
          <a:lstStyle/>
          <a:p>
            <a:r>
              <a:rPr lang="en-US" sz="1800" b="1" dirty="0"/>
              <a:t>Penalties Can Be Severe</a:t>
            </a:r>
          </a:p>
        </p:txBody>
      </p:sp>
      <p:sp>
        <p:nvSpPr>
          <p:cNvPr id="3" name="Text Placeholder 2"/>
          <p:cNvSpPr>
            <a:spLocks noGrp="1"/>
          </p:cNvSpPr>
          <p:nvPr>
            <p:ph type="body" idx="2"/>
          </p:nvPr>
        </p:nvSpPr>
        <p:spPr>
          <a:xfrm>
            <a:off x="515935" y="1968500"/>
            <a:ext cx="7980365" cy="3377860"/>
          </a:xfrm>
        </p:spPr>
        <p:txBody>
          <a:bodyPr>
            <a:normAutofit lnSpcReduction="10000"/>
          </a:bodyPr>
          <a:lstStyle/>
          <a:p>
            <a:pPr marL="514350" indent="-285750">
              <a:buFont typeface="Arial" panose="020B0604020202020204" pitchFamily="34" charset="0"/>
              <a:buChar char="•"/>
            </a:pPr>
            <a:r>
              <a:rPr lang="en-US" sz="1800" dirty="0">
                <a:solidFill>
                  <a:schemeClr val="accent1"/>
                </a:solidFill>
              </a:rPr>
              <a:t>Civil penalties:</a:t>
            </a:r>
          </a:p>
          <a:p>
            <a:pPr marL="971550" lvl="1" indent="-285750">
              <a:buFont typeface="Arial" panose="020B0604020202020204" pitchFamily="34" charset="0"/>
              <a:buChar char="•"/>
            </a:pPr>
            <a:r>
              <a:rPr lang="en-US" sz="1800" dirty="0">
                <a:solidFill>
                  <a:schemeClr val="tx1"/>
                </a:solidFill>
              </a:rPr>
              <a:t>OFAC can hold parties liable for civil penalties if they “knew or should have known” that a ransom payment would violate U.S. economic sanctions</a:t>
            </a:r>
          </a:p>
          <a:p>
            <a:pPr marL="971550" lvl="1" indent="-285750">
              <a:buFont typeface="Arial" panose="020B0604020202020204" pitchFamily="34" charset="0"/>
              <a:buChar char="•"/>
            </a:pPr>
            <a:r>
              <a:rPr lang="en-US" sz="1800" dirty="0">
                <a:solidFill>
                  <a:schemeClr val="tx1"/>
                </a:solidFill>
              </a:rPr>
              <a:t>Penalties can be up to approximately $307,000 or twice the value of the ransom payment, whichever is higher (per violation)</a:t>
            </a:r>
          </a:p>
          <a:p>
            <a:pPr marL="514350" indent="-285750">
              <a:buFont typeface="Arial" panose="020B0604020202020204" pitchFamily="34" charset="0"/>
              <a:buChar char="•"/>
            </a:pPr>
            <a:r>
              <a:rPr lang="en-US" sz="1800" dirty="0">
                <a:solidFill>
                  <a:schemeClr val="accent1"/>
                </a:solidFill>
              </a:rPr>
              <a:t>Criminal penalties:</a:t>
            </a:r>
          </a:p>
          <a:p>
            <a:pPr marL="971550" lvl="1" indent="-285750">
              <a:buFont typeface="Arial" panose="020B0604020202020204" pitchFamily="34" charset="0"/>
              <a:buChar char="•"/>
            </a:pPr>
            <a:r>
              <a:rPr lang="en-US" sz="1800" dirty="0">
                <a:solidFill>
                  <a:schemeClr val="tx1"/>
                </a:solidFill>
              </a:rPr>
              <a:t>The U.S. Justice Department can seek fines up to $1 million per violation, plus up to 20 years incarceration for natural persons</a:t>
            </a:r>
          </a:p>
          <a:p>
            <a:pPr marL="971550" lvl="1" indent="-285750">
              <a:buFont typeface="Arial" panose="020B0604020202020204" pitchFamily="34" charset="0"/>
              <a:buChar char="•"/>
            </a:pPr>
            <a:r>
              <a:rPr lang="en-US" sz="1800" dirty="0">
                <a:solidFill>
                  <a:schemeClr val="tx1"/>
                </a:solidFill>
              </a:rPr>
              <a:t>Officer and Director liability matters</a:t>
            </a:r>
          </a:p>
        </p:txBody>
      </p:sp>
      <p:pic>
        <p:nvPicPr>
          <p:cNvPr id="9" name="Picture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51512" y="1954293"/>
            <a:ext cx="2187575" cy="1452748"/>
          </a:xfrm>
          <a:prstGeom prst="rect">
            <a:avLst/>
          </a:prstGeom>
        </p:spPr>
      </p:pic>
      <p:pic>
        <p:nvPicPr>
          <p:cNvPr id="10" name="Picture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51512" y="3845022"/>
            <a:ext cx="2187575" cy="1458383"/>
          </a:xfrm>
          <a:prstGeom prst="rect">
            <a:avLst/>
          </a:prstGeom>
        </p:spPr>
      </p:pic>
    </p:spTree>
    <p:extLst>
      <p:ext uri="{BB962C8B-B14F-4D97-AF65-F5344CB8AC3E}">
        <p14:creationId xmlns:p14="http://schemas.microsoft.com/office/powerpoint/2010/main" val="2478763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5"/>
          <p:cNvSpPr txBox="1">
            <a:spLocks noGrp="1"/>
          </p:cNvSpPr>
          <p:nvPr>
            <p:ph type="body" idx="2"/>
          </p:nvPr>
        </p:nvSpPr>
        <p:spPr>
          <a:xfrm>
            <a:off x="515935" y="1968501"/>
            <a:ext cx="11160129" cy="3377860"/>
          </a:xfrm>
          <a:prstGeom prst="rect">
            <a:avLst/>
          </a:prstGeom>
          <a:noFill/>
          <a:ln>
            <a:noFill/>
          </a:ln>
        </p:spPr>
        <p:txBody>
          <a:bodyPr spcFirstLastPara="1" wrap="square" lIns="45700" tIns="45700" rIns="45700" bIns="45700" anchor="t" anchorCtr="0">
            <a:normAutofit lnSpcReduction="10000"/>
          </a:bodyPr>
          <a:lstStyle/>
          <a:p>
            <a:pPr marL="285750" lvl="0" indent="-285750">
              <a:spcBef>
                <a:spcPts val="0"/>
              </a:spcBef>
              <a:buSzPts val="1400"/>
              <a:buFont typeface="Arial" panose="020B0604020202020204" pitchFamily="34" charset="0"/>
              <a:buChar char="•"/>
            </a:pPr>
            <a:r>
              <a:rPr lang="en-US" sz="1800" dirty="0"/>
              <a:t>The New York Department of Financial Services (NYDFS) Cybersecurity Regulation came into effect on March 1, 2017, and created a governance framework for cybersecurity programs, set minimum standards for data protection, including requiring that covered entities implement a cyber security program, and established strict breach notification obligations </a:t>
            </a:r>
          </a:p>
          <a:p>
            <a:pPr marL="285750" lvl="0" indent="-285750">
              <a:spcBef>
                <a:spcPts val="0"/>
              </a:spcBef>
              <a:buSzPts val="1400"/>
              <a:buFont typeface="Arial" panose="020B0604020202020204" pitchFamily="34" charset="0"/>
              <a:buChar char="•"/>
            </a:pPr>
            <a:r>
              <a:rPr lang="en-US" sz="1800" b="1" dirty="0"/>
              <a:t>Applicability:</a:t>
            </a:r>
            <a:r>
              <a:rPr lang="en-US" sz="1800" dirty="0"/>
              <a:t> The NYDFS Cybersecurity Regulation apply to “covered entities,” including persons or entities licensed or registered to operate under New York banking, insurance, or financial services laws</a:t>
            </a:r>
          </a:p>
          <a:p>
            <a:pPr marL="285750" lvl="0" indent="-285750">
              <a:spcBef>
                <a:spcPts val="0"/>
              </a:spcBef>
              <a:buSzPts val="1400"/>
              <a:buFont typeface="Arial" panose="020B0604020202020204" pitchFamily="34" charset="0"/>
              <a:buChar char="•"/>
            </a:pPr>
            <a:r>
              <a:rPr lang="en-US" sz="1800" b="1" dirty="0"/>
              <a:t>What information is covered?</a:t>
            </a:r>
            <a:r>
              <a:rPr lang="en-US" sz="1800" dirty="0"/>
              <a:t> Electronic, Nonpublic Personal Information (“NPI”) that the tampering with which would cause a materially adverse impact on business; information concerning an individual that can be used to identify such individual in combination with elements such as SSNs, driver’s license numbers or financial account numbers or codes; or information relating to a person’s health or health care</a:t>
            </a:r>
          </a:p>
        </p:txBody>
      </p:sp>
      <p:sp>
        <p:nvSpPr>
          <p:cNvPr id="106" name="Google Shape;106;p5"/>
          <p:cNvSpPr txBox="1">
            <a:spLocks noGrp="1"/>
          </p:cNvSpPr>
          <p:nvPr>
            <p:ph type="title"/>
          </p:nvPr>
        </p:nvSpPr>
        <p:spPr>
          <a:xfrm>
            <a:off x="515937" y="616938"/>
            <a:ext cx="11160128" cy="931864"/>
          </a:xfrm>
          <a:prstGeom prst="rect">
            <a:avLst/>
          </a:prstGeom>
          <a:noFill/>
          <a:ln>
            <a:noFill/>
          </a:ln>
        </p:spPr>
        <p:txBody>
          <a:bodyPr spcFirstLastPara="1" wrap="square" lIns="45700" tIns="45700" rIns="45700" bIns="45700" anchor="t" anchorCtr="0">
            <a:normAutofit fontScale="90000"/>
          </a:bodyPr>
          <a:lstStyle/>
          <a:p>
            <a:pPr marL="0" lvl="0" indent="0" algn="l" rtl="0">
              <a:lnSpc>
                <a:spcPct val="100000"/>
              </a:lnSpc>
              <a:spcBef>
                <a:spcPts val="0"/>
              </a:spcBef>
              <a:spcAft>
                <a:spcPts val="0"/>
              </a:spcAft>
              <a:buClr>
                <a:srgbClr val="AA182C"/>
              </a:buClr>
              <a:buSzPts val="4000"/>
              <a:buFont typeface="Source Sans Pro"/>
              <a:buNone/>
            </a:pPr>
            <a:r>
              <a:rPr lang="en-US" dirty="0"/>
              <a:t>New York State Department of Financial Services (NYDFS): Cybersecurity Regulation (23 NY CRR 500)</a:t>
            </a:r>
            <a:endParaRPr sz="3600" i="1" dirty="0">
              <a:sym typeface="Source Sans Pro"/>
            </a:endParaRPr>
          </a:p>
        </p:txBody>
      </p:sp>
    </p:spTree>
    <p:extLst>
      <p:ext uri="{BB962C8B-B14F-4D97-AF65-F5344CB8AC3E}">
        <p14:creationId xmlns:p14="http://schemas.microsoft.com/office/powerpoint/2010/main" val="2587433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5"/>
          <p:cNvSpPr txBox="1">
            <a:spLocks noGrp="1"/>
          </p:cNvSpPr>
          <p:nvPr>
            <p:ph type="body" idx="2"/>
          </p:nvPr>
        </p:nvSpPr>
        <p:spPr>
          <a:xfrm>
            <a:off x="515935" y="1968501"/>
            <a:ext cx="11160129" cy="3377860"/>
          </a:xfrm>
          <a:prstGeom prst="rect">
            <a:avLst/>
          </a:prstGeom>
          <a:noFill/>
          <a:ln>
            <a:noFill/>
          </a:ln>
        </p:spPr>
        <p:txBody>
          <a:bodyPr spcFirstLastPara="1" wrap="square" lIns="45700" tIns="45700" rIns="45700" bIns="45700" anchor="t" anchorCtr="0">
            <a:normAutofit lnSpcReduction="10000"/>
          </a:bodyPr>
          <a:lstStyle/>
          <a:p>
            <a:pPr marL="285750" lvl="0" indent="-285750">
              <a:spcBef>
                <a:spcPts val="0"/>
              </a:spcBef>
              <a:buSzPts val="1400"/>
              <a:buFont typeface="Arial" panose="020B0604020202020204" pitchFamily="34" charset="0"/>
              <a:buChar char="•"/>
            </a:pPr>
            <a:r>
              <a:rPr lang="en-US" sz="1800" b="1" dirty="0"/>
              <a:t>72-hour notification timeline</a:t>
            </a:r>
          </a:p>
          <a:p>
            <a:pPr marL="742950" lvl="1" indent="-285750">
              <a:spcBef>
                <a:spcPts val="0"/>
              </a:spcBef>
              <a:buSzPts val="1400"/>
              <a:buFont typeface="Arial" panose="020B0604020202020204" pitchFamily="34" charset="0"/>
              <a:buChar char="•"/>
            </a:pPr>
            <a:r>
              <a:rPr lang="en-US" sz="1800" dirty="0"/>
              <a:t>In addition to requiring that covered entities create a comprehensive security framework, the NYDFS requires that covered entities report cybersecurity events within 72 hours of their discovery </a:t>
            </a:r>
          </a:p>
          <a:p>
            <a:pPr marL="285750" indent="-285750">
              <a:spcBef>
                <a:spcPts val="0"/>
              </a:spcBef>
              <a:buSzPts val="1400"/>
              <a:buFont typeface="Arial" panose="020B0604020202020204" pitchFamily="34" charset="0"/>
              <a:buChar char="•"/>
            </a:pPr>
            <a:r>
              <a:rPr lang="en-US" sz="1800" b="1" dirty="0"/>
              <a:t>When is notification required?</a:t>
            </a:r>
          </a:p>
          <a:p>
            <a:pPr marL="742950" lvl="1" indent="-285750">
              <a:spcBef>
                <a:spcPts val="0"/>
              </a:spcBef>
              <a:buSzPts val="1400"/>
              <a:buFont typeface="Arial" panose="020B0604020202020204" pitchFamily="34" charset="0"/>
              <a:buChar char="•"/>
            </a:pPr>
            <a:r>
              <a:rPr lang="en-US" sz="1800" dirty="0"/>
              <a:t>When the cybersecurity event has a reasonable likelihood of materially harming any material part of the normal operation(s) of the covered entity; or</a:t>
            </a:r>
          </a:p>
          <a:p>
            <a:pPr marL="742950" lvl="1" indent="-285750">
              <a:spcBef>
                <a:spcPts val="0"/>
              </a:spcBef>
              <a:buSzPts val="1400"/>
              <a:buFont typeface="Arial" panose="020B0604020202020204" pitchFamily="34" charset="0"/>
              <a:buChar char="•"/>
            </a:pPr>
            <a:r>
              <a:rPr lang="en-US" sz="1800" dirty="0"/>
              <a:t>When the cybersecurity event triggers a separate obligation of the Company to report to a government body, self-regulatory agency, or any other supervisory body</a:t>
            </a:r>
          </a:p>
          <a:p>
            <a:pPr marL="285750" lvl="0" indent="-285750">
              <a:spcBef>
                <a:spcPts val="0"/>
              </a:spcBef>
              <a:buSzPts val="1400"/>
              <a:buFont typeface="Arial" panose="020B0604020202020204" pitchFamily="34" charset="0"/>
              <a:buChar char="•"/>
            </a:pPr>
            <a:r>
              <a:rPr lang="en-US" sz="1800" b="1" dirty="0"/>
              <a:t>Annual notice to the Superintendent</a:t>
            </a:r>
          </a:p>
          <a:p>
            <a:pPr marL="742950" lvl="1" indent="-285750">
              <a:spcBef>
                <a:spcPts val="0"/>
              </a:spcBef>
              <a:buSzPts val="1400"/>
              <a:buFont typeface="Arial" panose="020B0604020202020204" pitchFamily="34" charset="0"/>
              <a:buChar char="•"/>
            </a:pPr>
            <a:r>
              <a:rPr lang="en-US" sz="1800" dirty="0"/>
              <a:t>Covered entities must also submit to the DFS Superintendent an annual certification of compliance with all the requirements of the NY DFS Cybersecurity Regulation </a:t>
            </a:r>
          </a:p>
          <a:p>
            <a:pPr marL="742950" lvl="1" indent="-285750">
              <a:spcBef>
                <a:spcPts val="0"/>
              </a:spcBef>
              <a:buSzPts val="1400"/>
              <a:buFont typeface="Arial" panose="020B0604020202020204" pitchFamily="34" charset="0"/>
              <a:buChar char="•"/>
            </a:pPr>
            <a:r>
              <a:rPr lang="en-US" sz="1800" dirty="0"/>
              <a:t>Certification must be submitted on or before April 15</a:t>
            </a:r>
          </a:p>
        </p:txBody>
      </p:sp>
      <p:sp>
        <p:nvSpPr>
          <p:cNvPr id="106" name="Google Shape;106;p5"/>
          <p:cNvSpPr txBox="1">
            <a:spLocks noGrp="1"/>
          </p:cNvSpPr>
          <p:nvPr>
            <p:ph type="title"/>
          </p:nvPr>
        </p:nvSpPr>
        <p:spPr>
          <a:xfrm>
            <a:off x="515937" y="616938"/>
            <a:ext cx="11160128" cy="931864"/>
          </a:xfrm>
          <a:prstGeom prst="rect">
            <a:avLst/>
          </a:prstGeom>
          <a:noFill/>
          <a:ln>
            <a:noFill/>
          </a:ln>
        </p:spPr>
        <p:txBody>
          <a:bodyPr spcFirstLastPara="1" wrap="square" lIns="45700" tIns="45700" rIns="45700" bIns="45700" anchor="t" anchorCtr="0">
            <a:normAutofit fontScale="90000"/>
          </a:bodyPr>
          <a:lstStyle/>
          <a:p>
            <a:pPr marL="0" lvl="0" indent="0" algn="l" rtl="0">
              <a:lnSpc>
                <a:spcPct val="100000"/>
              </a:lnSpc>
              <a:spcBef>
                <a:spcPts val="0"/>
              </a:spcBef>
              <a:spcAft>
                <a:spcPts val="0"/>
              </a:spcAft>
              <a:buClr>
                <a:srgbClr val="AA182C"/>
              </a:buClr>
              <a:buSzPts val="4000"/>
              <a:buFont typeface="Source Sans Pro"/>
              <a:buNone/>
            </a:pPr>
            <a:r>
              <a:rPr lang="en-US" dirty="0"/>
              <a:t>Current Notification Requirements: 23 NY CRR 500.17</a:t>
            </a:r>
            <a:endParaRPr sz="3600" i="1" dirty="0">
              <a:sym typeface="Source Sans Pro"/>
            </a:endParaRPr>
          </a:p>
        </p:txBody>
      </p:sp>
    </p:spTree>
    <p:extLst>
      <p:ext uri="{BB962C8B-B14F-4D97-AF65-F5344CB8AC3E}">
        <p14:creationId xmlns:p14="http://schemas.microsoft.com/office/powerpoint/2010/main" val="138772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Risk: Trends in Cyber And Privacy Threats</a:t>
            </a:r>
          </a:p>
        </p:txBody>
      </p:sp>
      <p:sp>
        <p:nvSpPr>
          <p:cNvPr id="7" name="Google Shape;103;p5"/>
          <p:cNvSpPr txBox="1">
            <a:spLocks noGrp="1"/>
          </p:cNvSpPr>
          <p:nvPr>
            <p:ph type="body" idx="2"/>
          </p:nvPr>
        </p:nvSpPr>
        <p:spPr>
          <a:xfrm>
            <a:off x="1072355" y="1740070"/>
            <a:ext cx="10047289" cy="3377860"/>
          </a:xfrm>
          <a:prstGeom prst="rect">
            <a:avLst/>
          </a:prstGeom>
          <a:noFill/>
          <a:ln>
            <a:noFill/>
          </a:ln>
        </p:spPr>
        <p:txBody>
          <a:bodyPr spcFirstLastPara="1" wrap="square" lIns="45700" tIns="45700" rIns="45700" bIns="45700" anchor="t" anchorCtr="0">
            <a:normAutofit/>
          </a:bodyPr>
          <a:lstStyle/>
          <a:p>
            <a:pPr marL="285750" lvl="0" indent="-285750">
              <a:lnSpc>
                <a:spcPct val="150000"/>
              </a:lnSpc>
              <a:spcBef>
                <a:spcPts val="0"/>
              </a:spcBef>
              <a:buSzPts val="1400"/>
              <a:buFont typeface="Arial" panose="020B0604020202020204" pitchFamily="34" charset="0"/>
              <a:buChar char="•"/>
            </a:pPr>
            <a:r>
              <a:rPr lang="en-US" sz="1800" dirty="0"/>
              <a:t>Ransomware/Social Engineering Attacks</a:t>
            </a:r>
          </a:p>
          <a:p>
            <a:pPr marL="285750" lvl="0" indent="-285750">
              <a:lnSpc>
                <a:spcPct val="150000"/>
              </a:lnSpc>
              <a:spcBef>
                <a:spcPts val="0"/>
              </a:spcBef>
              <a:buSzPts val="1400"/>
              <a:buFont typeface="Arial" panose="020B0604020202020204" pitchFamily="34" charset="0"/>
              <a:buChar char="•"/>
            </a:pPr>
            <a:r>
              <a:rPr lang="en-US" sz="1800" dirty="0"/>
              <a:t>Continued Threat of State-Sponsored Threat Actors</a:t>
            </a:r>
          </a:p>
          <a:p>
            <a:pPr marL="285750" lvl="0" indent="-285750">
              <a:lnSpc>
                <a:spcPct val="150000"/>
              </a:lnSpc>
              <a:spcBef>
                <a:spcPts val="0"/>
              </a:spcBef>
              <a:buSzPts val="1400"/>
              <a:buFont typeface="Arial" panose="020B0604020202020204" pitchFamily="34" charset="0"/>
              <a:buChar char="•"/>
            </a:pPr>
            <a:r>
              <a:rPr lang="en-US" sz="1800" dirty="0"/>
              <a:t>AI and Start Device (IoT) Vulnerability</a:t>
            </a:r>
          </a:p>
          <a:p>
            <a:pPr marL="285750" lvl="0" indent="-285750">
              <a:lnSpc>
                <a:spcPct val="150000"/>
              </a:lnSpc>
              <a:spcBef>
                <a:spcPts val="0"/>
              </a:spcBef>
              <a:buSzPts val="1400"/>
              <a:buFont typeface="Arial" panose="020B0604020202020204" pitchFamily="34" charset="0"/>
              <a:buChar char="•"/>
            </a:pPr>
            <a:r>
              <a:rPr lang="en-US" sz="1800" dirty="0"/>
              <a:t>Mobile Device Breaches</a:t>
            </a:r>
          </a:p>
          <a:p>
            <a:pPr marL="285750" lvl="0" indent="-285750">
              <a:lnSpc>
                <a:spcPct val="150000"/>
              </a:lnSpc>
              <a:spcBef>
                <a:spcPts val="0"/>
              </a:spcBef>
              <a:buSzPts val="1400"/>
              <a:buFont typeface="Arial" panose="020B0604020202020204" pitchFamily="34" charset="0"/>
              <a:buChar char="•"/>
            </a:pPr>
            <a:r>
              <a:rPr lang="en-US" sz="1800" dirty="0"/>
              <a:t>Remote Work Access Points</a:t>
            </a:r>
          </a:p>
          <a:p>
            <a:pPr marL="285750" lvl="0" indent="-285750">
              <a:lnSpc>
                <a:spcPct val="150000"/>
              </a:lnSpc>
              <a:spcBef>
                <a:spcPts val="0"/>
              </a:spcBef>
              <a:buSzPts val="1400"/>
              <a:buFont typeface="Arial" panose="020B0604020202020204" pitchFamily="34" charset="0"/>
              <a:buChar char="•"/>
            </a:pPr>
            <a:r>
              <a:rPr lang="en-US" sz="1800" dirty="0"/>
              <a:t>Increased Attacks on Cloud-based Services</a:t>
            </a:r>
          </a:p>
          <a:p>
            <a:pPr marL="285750" lvl="0" indent="-285750">
              <a:lnSpc>
                <a:spcPct val="150000"/>
              </a:lnSpc>
              <a:spcBef>
                <a:spcPts val="0"/>
              </a:spcBef>
              <a:buSzPts val="1400"/>
              <a:buFont typeface="Arial" panose="020B0604020202020204" pitchFamily="34" charset="0"/>
              <a:buChar char="•"/>
            </a:pPr>
            <a:endParaRPr lang="en-US" sz="1800" dirty="0"/>
          </a:p>
        </p:txBody>
      </p:sp>
    </p:spTree>
    <p:extLst>
      <p:ext uri="{BB962C8B-B14F-4D97-AF65-F5344CB8AC3E}">
        <p14:creationId xmlns:p14="http://schemas.microsoft.com/office/powerpoint/2010/main" val="1455839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5"/>
          <p:cNvSpPr txBox="1">
            <a:spLocks noGrp="1"/>
          </p:cNvSpPr>
          <p:nvPr>
            <p:ph type="body" idx="2"/>
          </p:nvPr>
        </p:nvSpPr>
        <p:spPr>
          <a:xfrm>
            <a:off x="515935" y="1968501"/>
            <a:ext cx="11160129" cy="3377860"/>
          </a:xfrm>
          <a:prstGeom prst="rect">
            <a:avLst/>
          </a:prstGeom>
          <a:noFill/>
          <a:ln>
            <a:noFill/>
          </a:ln>
        </p:spPr>
        <p:txBody>
          <a:bodyPr spcFirstLastPara="1" wrap="square" lIns="45700" tIns="45700" rIns="45700" bIns="45700" anchor="t" anchorCtr="0">
            <a:normAutofit/>
          </a:bodyPr>
          <a:lstStyle/>
          <a:p>
            <a:pPr marL="285750" lvl="0" indent="-285750">
              <a:spcBef>
                <a:spcPts val="0"/>
              </a:spcBef>
              <a:buSzPts val="1400"/>
              <a:buFont typeface="Arial" panose="020B0604020202020204" pitchFamily="34" charset="0"/>
              <a:buChar char="•"/>
            </a:pPr>
            <a:r>
              <a:rPr lang="en-US" sz="1800" dirty="0"/>
              <a:t>On July 29, 2022, the NYDFS released proposed amendments to its Part 500 Cybersecurity Rules, which include new notifications obligations for all covered entities and creates additional obligations for “Class A” companies</a:t>
            </a:r>
          </a:p>
          <a:p>
            <a:pPr marL="742950" lvl="1" indent="-285750">
              <a:spcBef>
                <a:spcPts val="0"/>
              </a:spcBef>
              <a:buSzPts val="1400"/>
              <a:buFont typeface="Arial" panose="020B0604020202020204" pitchFamily="34" charset="0"/>
              <a:buChar char="•"/>
            </a:pPr>
            <a:r>
              <a:rPr lang="en-US" sz="1800" dirty="0"/>
              <a:t>The amendments are expected to take effect in 2023</a:t>
            </a:r>
          </a:p>
          <a:p>
            <a:pPr marL="285750" lvl="0" indent="-285750">
              <a:spcBef>
                <a:spcPts val="0"/>
              </a:spcBef>
              <a:buSzPts val="1400"/>
              <a:buFont typeface="Arial" panose="020B0604020202020204" pitchFamily="34" charset="0"/>
              <a:buChar char="•"/>
            </a:pPr>
            <a:r>
              <a:rPr lang="en-US" sz="1800" b="1" dirty="0"/>
              <a:t>Proposed new notification obligations for all covered entities</a:t>
            </a:r>
          </a:p>
          <a:p>
            <a:pPr marL="742950" lvl="1" indent="-285750">
              <a:spcBef>
                <a:spcPts val="0"/>
              </a:spcBef>
              <a:buSzPts val="1400"/>
              <a:buFont typeface="Arial" panose="020B0604020202020204" pitchFamily="34" charset="0"/>
              <a:buChar char="•"/>
            </a:pPr>
            <a:r>
              <a:rPr lang="en-US" sz="1800" dirty="0"/>
              <a:t>The requirement to notify the NYDFS within 72 hours of any unauthorized access to privileged accounts or deployment of ransomware within a material part of the company’s information systems</a:t>
            </a:r>
          </a:p>
          <a:p>
            <a:pPr marL="742950" lvl="1" indent="-285750">
              <a:spcBef>
                <a:spcPts val="0"/>
              </a:spcBef>
              <a:buSzPts val="1400"/>
              <a:buFont typeface="Arial" panose="020B0604020202020204" pitchFamily="34" charset="0"/>
              <a:buChar char="•"/>
            </a:pPr>
            <a:r>
              <a:rPr lang="en-US" sz="1800" dirty="0"/>
              <a:t>A new </a:t>
            </a:r>
            <a:r>
              <a:rPr lang="en-US" sz="1800" b="1" dirty="0"/>
              <a:t>24-hour notification</a:t>
            </a:r>
            <a:r>
              <a:rPr lang="en-US" sz="1800" dirty="0"/>
              <a:t> obligation for any extortion payment connected to a cybersecurity event, as well as a 30-day reporting requirement explaining why payment was necessary, alternatives that were considered, and sanctions diligence that was conducted</a:t>
            </a:r>
          </a:p>
        </p:txBody>
      </p:sp>
      <p:sp>
        <p:nvSpPr>
          <p:cNvPr id="106" name="Google Shape;106;p5"/>
          <p:cNvSpPr txBox="1">
            <a:spLocks noGrp="1"/>
          </p:cNvSpPr>
          <p:nvPr>
            <p:ph type="title"/>
          </p:nvPr>
        </p:nvSpPr>
        <p:spPr>
          <a:xfrm>
            <a:off x="515937" y="616938"/>
            <a:ext cx="11160128" cy="931864"/>
          </a:xfrm>
          <a:prstGeom prst="rect">
            <a:avLst/>
          </a:prstGeom>
          <a:noFill/>
          <a:ln>
            <a:noFill/>
          </a:ln>
        </p:spPr>
        <p:txBody>
          <a:bodyPr spcFirstLastPara="1" wrap="square" lIns="45700" tIns="45700" rIns="45700" bIns="45700" anchor="t" anchorCtr="0">
            <a:normAutofit fontScale="90000"/>
          </a:bodyPr>
          <a:lstStyle/>
          <a:p>
            <a:pPr marL="0" lvl="0" indent="0" algn="l" rtl="0">
              <a:lnSpc>
                <a:spcPct val="100000"/>
              </a:lnSpc>
              <a:spcBef>
                <a:spcPts val="0"/>
              </a:spcBef>
              <a:spcAft>
                <a:spcPts val="0"/>
              </a:spcAft>
              <a:buClr>
                <a:srgbClr val="AA182C"/>
              </a:buClr>
              <a:buSzPts val="4000"/>
              <a:buFont typeface="Source Sans Pro"/>
              <a:buNone/>
            </a:pPr>
            <a:r>
              <a:rPr lang="en-US" dirty="0"/>
              <a:t>Highlights of Proposed Amendments to NYDFS Cybersecurity Rules</a:t>
            </a:r>
            <a:endParaRPr sz="3600" i="1" dirty="0">
              <a:sym typeface="Source Sans Pro"/>
            </a:endParaRPr>
          </a:p>
        </p:txBody>
      </p:sp>
    </p:spTree>
    <p:extLst>
      <p:ext uri="{BB962C8B-B14F-4D97-AF65-F5344CB8AC3E}">
        <p14:creationId xmlns:p14="http://schemas.microsoft.com/office/powerpoint/2010/main" val="1749355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5"/>
          <p:cNvSpPr txBox="1">
            <a:spLocks noGrp="1"/>
          </p:cNvSpPr>
          <p:nvPr>
            <p:ph type="body" idx="2"/>
          </p:nvPr>
        </p:nvSpPr>
        <p:spPr>
          <a:xfrm>
            <a:off x="515935" y="1968501"/>
            <a:ext cx="11160129" cy="3377860"/>
          </a:xfrm>
          <a:prstGeom prst="rect">
            <a:avLst/>
          </a:prstGeom>
          <a:noFill/>
          <a:ln>
            <a:noFill/>
          </a:ln>
        </p:spPr>
        <p:txBody>
          <a:bodyPr spcFirstLastPara="1" wrap="square" lIns="45700" tIns="45700" rIns="45700" bIns="45700" anchor="t" anchorCtr="0">
            <a:noAutofit/>
          </a:bodyPr>
          <a:lstStyle/>
          <a:p>
            <a:pPr marL="285750" lvl="0" indent="-285750">
              <a:spcBef>
                <a:spcPts val="0"/>
              </a:spcBef>
              <a:buSzPts val="1400"/>
              <a:buFont typeface="Arial" panose="020B0604020202020204" pitchFamily="34" charset="0"/>
              <a:buChar char="•"/>
            </a:pPr>
            <a:r>
              <a:rPr lang="en-US" sz="1800" dirty="0"/>
              <a:t>Unfortunately, there is no uniform standard across industries</a:t>
            </a:r>
          </a:p>
          <a:p>
            <a:pPr marL="285750" lvl="0" indent="-285750">
              <a:spcBef>
                <a:spcPts val="0"/>
              </a:spcBef>
              <a:buSzPts val="1400"/>
              <a:buFont typeface="Arial" panose="020B0604020202020204" pitchFamily="34" charset="0"/>
              <a:buChar char="•"/>
            </a:pPr>
            <a:r>
              <a:rPr lang="en-US" sz="1800" dirty="0"/>
              <a:t>Really, it depends on your industry, information assets, services and products, and risk tolerance For guidance, look to:</a:t>
            </a:r>
          </a:p>
          <a:p>
            <a:pPr marL="742950" lvl="1" indent="-285750">
              <a:spcBef>
                <a:spcPts val="0"/>
              </a:spcBef>
              <a:buSzPts val="1400"/>
              <a:buFont typeface="Arial" panose="020B0604020202020204" pitchFamily="34" charset="0"/>
              <a:buChar char="•"/>
            </a:pPr>
            <a:r>
              <a:rPr lang="en-US" sz="1800" dirty="0"/>
              <a:t>Laws, frameworks, and regulatory guidance</a:t>
            </a:r>
          </a:p>
          <a:p>
            <a:pPr marL="742950" lvl="1" indent="-285750">
              <a:spcBef>
                <a:spcPts val="0"/>
              </a:spcBef>
              <a:buSzPts val="1400"/>
              <a:buFont typeface="Arial" panose="020B0604020202020204" pitchFamily="34" charset="0"/>
              <a:buChar char="•"/>
            </a:pPr>
            <a:r>
              <a:rPr lang="en-US" sz="1800" dirty="0"/>
              <a:t>Security frameworks/technical controls</a:t>
            </a:r>
          </a:p>
          <a:p>
            <a:pPr marL="742950" lvl="1" indent="-285750">
              <a:spcBef>
                <a:spcPts val="0"/>
              </a:spcBef>
              <a:buSzPts val="1400"/>
              <a:buFont typeface="Arial" panose="020B0604020202020204" pitchFamily="34" charset="0"/>
              <a:buChar char="•"/>
            </a:pPr>
            <a:r>
              <a:rPr lang="en-US" sz="1800" dirty="0"/>
              <a:t>Security by design</a:t>
            </a:r>
          </a:p>
          <a:p>
            <a:pPr marL="742950" lvl="1" indent="-285750">
              <a:spcBef>
                <a:spcPts val="0"/>
              </a:spcBef>
              <a:buSzPts val="1400"/>
              <a:buFont typeface="Arial" panose="020B0604020202020204" pitchFamily="34" charset="0"/>
              <a:buChar char="•"/>
            </a:pPr>
            <a:r>
              <a:rPr lang="en-US" sz="1800" dirty="0"/>
              <a:t>Risk assessment findings</a:t>
            </a:r>
          </a:p>
          <a:p>
            <a:pPr marL="742950" lvl="1" indent="-285750">
              <a:spcBef>
                <a:spcPts val="0"/>
              </a:spcBef>
              <a:buSzPts val="1400"/>
              <a:buFont typeface="Arial" panose="020B0604020202020204" pitchFamily="34" charset="0"/>
              <a:buChar char="•"/>
            </a:pPr>
            <a:r>
              <a:rPr lang="en-US" sz="1800" dirty="0"/>
              <a:t>Case law and enforcement actions</a:t>
            </a:r>
          </a:p>
          <a:p>
            <a:pPr marL="742950" lvl="1" indent="-285750">
              <a:spcBef>
                <a:spcPts val="0"/>
              </a:spcBef>
              <a:buSzPts val="1400"/>
              <a:buFont typeface="Arial" panose="020B0604020202020204" pitchFamily="34" charset="0"/>
              <a:buChar char="•"/>
            </a:pPr>
            <a:r>
              <a:rPr lang="en-US" sz="1800" dirty="0"/>
              <a:t>Contractual requirements</a:t>
            </a:r>
          </a:p>
          <a:p>
            <a:pPr marL="742950" lvl="1" indent="-285750">
              <a:spcBef>
                <a:spcPts val="0"/>
              </a:spcBef>
              <a:buSzPts val="1400"/>
              <a:buFont typeface="Arial" panose="020B0604020202020204" pitchFamily="34" charset="0"/>
              <a:buChar char="•"/>
            </a:pPr>
            <a:r>
              <a:rPr lang="en-US" sz="1800" dirty="0"/>
              <a:t>Table top exercises</a:t>
            </a:r>
          </a:p>
        </p:txBody>
      </p:sp>
      <p:sp>
        <p:nvSpPr>
          <p:cNvPr id="106" name="Google Shape;106;p5"/>
          <p:cNvSpPr txBox="1">
            <a:spLocks noGrp="1"/>
          </p:cNvSpPr>
          <p:nvPr>
            <p:ph type="title"/>
          </p:nvPr>
        </p:nvSpPr>
        <p:spPr>
          <a:xfrm>
            <a:off x="515937" y="616938"/>
            <a:ext cx="11160128" cy="931864"/>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rgbClr val="AA182C"/>
              </a:buClr>
              <a:buSzPts val="4000"/>
              <a:buFont typeface="Source Sans Pro"/>
              <a:buNone/>
            </a:pPr>
            <a:r>
              <a:rPr lang="en-US" dirty="0"/>
              <a:t>What is Reasonable Security?</a:t>
            </a:r>
            <a:endParaRPr sz="3600" i="1" dirty="0">
              <a:sym typeface="Source Sans Pro"/>
            </a:endParaRPr>
          </a:p>
        </p:txBody>
      </p:sp>
    </p:spTree>
    <p:extLst>
      <p:ext uri="{BB962C8B-B14F-4D97-AF65-F5344CB8AC3E}">
        <p14:creationId xmlns:p14="http://schemas.microsoft.com/office/powerpoint/2010/main" val="1789901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5"/>
          <p:cNvSpPr txBox="1">
            <a:spLocks noGrp="1"/>
          </p:cNvSpPr>
          <p:nvPr>
            <p:ph type="body" idx="2"/>
          </p:nvPr>
        </p:nvSpPr>
        <p:spPr>
          <a:xfrm>
            <a:off x="515935" y="1968501"/>
            <a:ext cx="11160129" cy="3377860"/>
          </a:xfrm>
          <a:prstGeom prst="rect">
            <a:avLst/>
          </a:prstGeom>
          <a:noFill/>
          <a:ln>
            <a:noFill/>
          </a:ln>
        </p:spPr>
        <p:txBody>
          <a:bodyPr spcFirstLastPara="1" wrap="square" lIns="45700" tIns="45700" rIns="45700" bIns="45700" anchor="t" anchorCtr="0">
            <a:noAutofit/>
          </a:bodyPr>
          <a:lstStyle/>
          <a:p>
            <a:pPr marL="285750" lvl="0" indent="-285750">
              <a:spcBef>
                <a:spcPts val="0"/>
              </a:spcBef>
              <a:buSzPts val="1400"/>
              <a:buFont typeface="Arial" panose="020B0604020202020204" pitchFamily="34" charset="0"/>
              <a:buChar char="•"/>
            </a:pPr>
            <a:r>
              <a:rPr lang="en-US" sz="1800" dirty="0"/>
              <a:t>FTC and other applicable industry-specific agency enforcement </a:t>
            </a:r>
          </a:p>
          <a:p>
            <a:pPr marL="285750" lvl="0" indent="-285750">
              <a:spcBef>
                <a:spcPts val="0"/>
              </a:spcBef>
              <a:buSzPts val="1400"/>
              <a:buFont typeface="Arial" panose="020B0604020202020204" pitchFamily="34" charset="0"/>
              <a:buChar char="•"/>
            </a:pPr>
            <a:r>
              <a:rPr lang="en-US" sz="1800" dirty="0"/>
              <a:t>State attorneys general/other consumer protection agencies enforcement </a:t>
            </a:r>
          </a:p>
          <a:p>
            <a:pPr marL="285750" lvl="0" indent="-285750">
              <a:spcBef>
                <a:spcPts val="0"/>
              </a:spcBef>
              <a:buSzPts val="1400"/>
              <a:buFont typeface="Arial" panose="020B0604020202020204" pitchFamily="34" charset="0"/>
              <a:buChar char="•"/>
            </a:pPr>
            <a:r>
              <a:rPr lang="en-US" sz="1800" dirty="0"/>
              <a:t>Class action and other lawsuits</a:t>
            </a:r>
          </a:p>
          <a:p>
            <a:pPr marL="285750" lvl="0" indent="-285750">
              <a:spcBef>
                <a:spcPts val="0"/>
              </a:spcBef>
              <a:buSzPts val="1400"/>
              <a:buFont typeface="Arial" panose="020B0604020202020204" pitchFamily="34" charset="0"/>
              <a:buChar char="•"/>
            </a:pPr>
            <a:r>
              <a:rPr lang="en-US" sz="1800" dirty="0"/>
              <a:t>Contractual liability</a:t>
            </a:r>
          </a:p>
          <a:p>
            <a:pPr marL="285750" lvl="0" indent="-285750">
              <a:spcBef>
                <a:spcPts val="0"/>
              </a:spcBef>
              <a:buSzPts val="1400"/>
              <a:buFont typeface="Arial" panose="020B0604020202020204" pitchFamily="34" charset="0"/>
              <a:buChar char="•"/>
            </a:pPr>
            <a:r>
              <a:rPr lang="en-US" sz="1800" dirty="0"/>
              <a:t>Data breach remediation and related costs</a:t>
            </a:r>
          </a:p>
          <a:p>
            <a:pPr marL="285750" lvl="0" indent="-285750">
              <a:spcBef>
                <a:spcPts val="0"/>
              </a:spcBef>
              <a:buSzPts val="1400"/>
              <a:buFont typeface="Arial" panose="020B0604020202020204" pitchFamily="34" charset="0"/>
              <a:buChar char="•"/>
            </a:pPr>
            <a:r>
              <a:rPr lang="en-US" sz="1800" dirty="0"/>
              <a:t>Reputational costs</a:t>
            </a:r>
          </a:p>
          <a:p>
            <a:pPr marL="285750" lvl="0" indent="-285750">
              <a:spcBef>
                <a:spcPts val="0"/>
              </a:spcBef>
              <a:buSzPts val="1400"/>
              <a:buFont typeface="Arial" panose="020B0604020202020204" pitchFamily="34" charset="0"/>
              <a:buChar char="•"/>
            </a:pPr>
            <a:r>
              <a:rPr lang="en-US" sz="1800" dirty="0"/>
              <a:t>Loss of competitive advantage/profits</a:t>
            </a:r>
          </a:p>
          <a:p>
            <a:pPr marL="285750" lvl="0" indent="-285750">
              <a:spcBef>
                <a:spcPts val="0"/>
              </a:spcBef>
              <a:buSzPts val="1400"/>
              <a:buFont typeface="Arial" panose="020B0604020202020204" pitchFamily="34" charset="0"/>
              <a:buChar char="•"/>
            </a:pPr>
            <a:r>
              <a:rPr lang="en-US" sz="1800" dirty="0"/>
              <a:t>Ransomware</a:t>
            </a:r>
          </a:p>
          <a:p>
            <a:pPr marL="285750" lvl="0" indent="-285750">
              <a:spcBef>
                <a:spcPts val="0"/>
              </a:spcBef>
              <a:buSzPts val="1400"/>
              <a:buFont typeface="Arial" panose="020B0604020202020204" pitchFamily="34" charset="0"/>
              <a:buChar char="•"/>
            </a:pPr>
            <a:r>
              <a:rPr lang="en-US" sz="1800" dirty="0"/>
              <a:t>International data supervisory authorities</a:t>
            </a:r>
          </a:p>
        </p:txBody>
      </p:sp>
      <p:sp>
        <p:nvSpPr>
          <p:cNvPr id="106" name="Google Shape;106;p5"/>
          <p:cNvSpPr txBox="1">
            <a:spLocks noGrp="1"/>
          </p:cNvSpPr>
          <p:nvPr>
            <p:ph type="title"/>
          </p:nvPr>
        </p:nvSpPr>
        <p:spPr>
          <a:xfrm>
            <a:off x="515937" y="616938"/>
            <a:ext cx="11160128" cy="931864"/>
          </a:xfrm>
          <a:prstGeom prst="rect">
            <a:avLst/>
          </a:prstGeom>
          <a:noFill/>
          <a:ln>
            <a:noFill/>
          </a:ln>
        </p:spPr>
        <p:txBody>
          <a:bodyPr spcFirstLastPara="1" wrap="square" lIns="45700" tIns="45700" rIns="45700" bIns="45700" anchor="t" anchorCtr="0">
            <a:normAutofit fontScale="90000"/>
          </a:bodyPr>
          <a:lstStyle/>
          <a:p>
            <a:pPr marL="0" lvl="0" indent="0" algn="l" rtl="0">
              <a:lnSpc>
                <a:spcPct val="100000"/>
              </a:lnSpc>
              <a:spcBef>
                <a:spcPts val="0"/>
              </a:spcBef>
              <a:spcAft>
                <a:spcPts val="0"/>
              </a:spcAft>
              <a:buClr>
                <a:srgbClr val="AA182C"/>
              </a:buClr>
              <a:buSzPts val="4000"/>
              <a:buFont typeface="Source Sans Pro"/>
              <a:buNone/>
            </a:pPr>
            <a:r>
              <a:rPr lang="en-US" dirty="0"/>
              <a:t>Source of Potential Liability/Costs for Inadequate Security Measures</a:t>
            </a:r>
            <a:endParaRPr sz="3600" i="1" dirty="0">
              <a:sym typeface="Source Sans Pro"/>
            </a:endParaRPr>
          </a:p>
        </p:txBody>
      </p:sp>
    </p:spTree>
    <p:extLst>
      <p:ext uri="{BB962C8B-B14F-4D97-AF65-F5344CB8AC3E}">
        <p14:creationId xmlns:p14="http://schemas.microsoft.com/office/powerpoint/2010/main" val="437863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5"/>
          <p:cNvSpPr txBox="1">
            <a:spLocks noGrp="1"/>
          </p:cNvSpPr>
          <p:nvPr>
            <p:ph type="body" idx="2"/>
          </p:nvPr>
        </p:nvSpPr>
        <p:spPr>
          <a:xfrm>
            <a:off x="515935" y="1968501"/>
            <a:ext cx="11160129" cy="3377860"/>
          </a:xfrm>
          <a:prstGeom prst="rect">
            <a:avLst/>
          </a:prstGeom>
          <a:noFill/>
          <a:ln>
            <a:noFill/>
          </a:ln>
        </p:spPr>
        <p:txBody>
          <a:bodyPr spcFirstLastPara="1" wrap="square" lIns="45700" tIns="45700" rIns="45700" bIns="45700" anchor="t" anchorCtr="0">
            <a:noAutofit/>
          </a:bodyPr>
          <a:lstStyle/>
          <a:p>
            <a:pPr marL="285750" lvl="0" indent="-285750">
              <a:spcBef>
                <a:spcPts val="0"/>
              </a:spcBef>
              <a:buSzPts val="1400"/>
              <a:buFont typeface="Arial" panose="020B0604020202020204" pitchFamily="34" charset="0"/>
              <a:buChar char="•"/>
            </a:pPr>
            <a:r>
              <a:rPr lang="en-US" sz="1800" dirty="0"/>
              <a:t>Case law educates us and serves as a critical opportunity to take advantage of other entities’ “lessons learned” </a:t>
            </a:r>
          </a:p>
          <a:p>
            <a:pPr marL="285750" lvl="0" indent="-285750">
              <a:spcBef>
                <a:spcPts val="0"/>
              </a:spcBef>
              <a:buSzPts val="1400"/>
              <a:buFont typeface="Arial" panose="020B0604020202020204" pitchFamily="34" charset="0"/>
              <a:buChar char="•"/>
            </a:pPr>
            <a:r>
              <a:rPr lang="en-US" sz="1800" dirty="0"/>
              <a:t>The dollar amounts at issue are persuasive evidence to highlight the importance of compliance and taking cybersecurity measures seriously</a:t>
            </a:r>
          </a:p>
          <a:p>
            <a:pPr marL="742950" lvl="1" indent="-285750">
              <a:spcBef>
                <a:spcPts val="0"/>
              </a:spcBef>
              <a:buSzPts val="1400"/>
              <a:buFont typeface="Arial" panose="020B0604020202020204" pitchFamily="34" charset="0"/>
              <a:buChar char="•"/>
            </a:pPr>
            <a:r>
              <a:rPr lang="en-US" sz="1800" dirty="0"/>
              <a:t>Penalties and settlements for lawsuits arising out of incidents are hefty and underscore the need to focus on prevention and response</a:t>
            </a:r>
          </a:p>
          <a:p>
            <a:pPr marL="742950" lvl="1" indent="-285750">
              <a:spcBef>
                <a:spcPts val="0"/>
              </a:spcBef>
              <a:buSzPts val="1400"/>
              <a:buFont typeface="Arial" panose="020B0604020202020204" pitchFamily="34" charset="0"/>
              <a:buChar char="•"/>
            </a:pPr>
            <a:r>
              <a:rPr lang="en-US" sz="1800" i="1" dirty="0"/>
              <a:t>e.g.</a:t>
            </a:r>
            <a:r>
              <a:rPr lang="en-US" sz="1800" dirty="0"/>
              <a:t>, the ~ $700 million Equifax settlement finalized in February 2022</a:t>
            </a:r>
          </a:p>
          <a:p>
            <a:pPr marL="285750" lvl="0" indent="-285750">
              <a:spcBef>
                <a:spcPts val="0"/>
              </a:spcBef>
              <a:buSzPts val="1400"/>
              <a:buFont typeface="Arial" panose="020B0604020202020204" pitchFamily="34" charset="0"/>
              <a:buChar char="•"/>
            </a:pPr>
            <a:endParaRPr lang="en-US" sz="1800" dirty="0"/>
          </a:p>
          <a:p>
            <a:pPr marL="285750" lvl="0" indent="-285750">
              <a:spcBef>
                <a:spcPts val="0"/>
              </a:spcBef>
              <a:buSzPts val="1400"/>
              <a:buFont typeface="Arial" panose="020B0604020202020204" pitchFamily="34" charset="0"/>
              <a:buChar char="•"/>
            </a:pPr>
            <a:endParaRPr lang="en-US" sz="1800" dirty="0"/>
          </a:p>
        </p:txBody>
      </p:sp>
      <p:sp>
        <p:nvSpPr>
          <p:cNvPr id="106" name="Google Shape;106;p5"/>
          <p:cNvSpPr txBox="1">
            <a:spLocks noGrp="1"/>
          </p:cNvSpPr>
          <p:nvPr>
            <p:ph type="title"/>
          </p:nvPr>
        </p:nvSpPr>
        <p:spPr>
          <a:xfrm>
            <a:off x="515937" y="616938"/>
            <a:ext cx="11160128" cy="931864"/>
          </a:xfrm>
          <a:prstGeom prst="rect">
            <a:avLst/>
          </a:prstGeom>
          <a:noFill/>
          <a:ln>
            <a:noFill/>
          </a:ln>
        </p:spPr>
        <p:txBody>
          <a:bodyPr spcFirstLastPara="1" wrap="square" lIns="45700" tIns="45700" rIns="45700" bIns="45700" anchor="t" anchorCtr="0">
            <a:normAutofit fontScale="90000"/>
          </a:bodyPr>
          <a:lstStyle/>
          <a:p>
            <a:pPr marL="0" lvl="0" indent="0" algn="l" rtl="0">
              <a:lnSpc>
                <a:spcPct val="100000"/>
              </a:lnSpc>
              <a:spcBef>
                <a:spcPts val="0"/>
              </a:spcBef>
              <a:spcAft>
                <a:spcPts val="0"/>
              </a:spcAft>
              <a:buClr>
                <a:srgbClr val="AA182C"/>
              </a:buClr>
              <a:buSzPts val="4000"/>
              <a:buFont typeface="Source Sans Pro"/>
              <a:buNone/>
            </a:pPr>
            <a:r>
              <a:rPr lang="en-US" dirty="0"/>
              <a:t>Why Case Law is Relevant to Help Companies Prepare for a Data Breach</a:t>
            </a:r>
            <a:endParaRPr sz="3600" i="1" dirty="0">
              <a:sym typeface="Source Sans Pro"/>
            </a:endParaRPr>
          </a:p>
        </p:txBody>
      </p:sp>
    </p:spTree>
    <p:extLst>
      <p:ext uri="{BB962C8B-B14F-4D97-AF65-F5344CB8AC3E}">
        <p14:creationId xmlns:p14="http://schemas.microsoft.com/office/powerpoint/2010/main" val="2594979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5"/>
          <p:cNvSpPr txBox="1">
            <a:spLocks noGrp="1"/>
          </p:cNvSpPr>
          <p:nvPr>
            <p:ph type="body" idx="2"/>
          </p:nvPr>
        </p:nvSpPr>
        <p:spPr>
          <a:xfrm>
            <a:off x="515935" y="1968501"/>
            <a:ext cx="11160129" cy="3377860"/>
          </a:xfrm>
          <a:prstGeom prst="rect">
            <a:avLst/>
          </a:prstGeom>
          <a:noFill/>
          <a:ln>
            <a:noFill/>
          </a:ln>
        </p:spPr>
        <p:txBody>
          <a:bodyPr spcFirstLastPara="1" wrap="square" lIns="45700" tIns="45700" rIns="45700" bIns="45700" anchor="t" anchorCtr="0">
            <a:noAutofit/>
          </a:bodyPr>
          <a:lstStyle/>
          <a:p>
            <a:pPr marL="285750" lvl="0" indent="-285750">
              <a:spcBef>
                <a:spcPts val="0"/>
              </a:spcBef>
              <a:buSzPts val="1400"/>
              <a:buFont typeface="Arial" panose="020B0604020202020204" pitchFamily="34" charset="0"/>
              <a:buChar char="•"/>
            </a:pPr>
            <a:r>
              <a:rPr lang="en-US" sz="1700" dirty="0"/>
              <a:t>In August 2022, a federal judge in Georgia declined to dismiss a class action lawsuit against </a:t>
            </a:r>
            <a:r>
              <a:rPr lang="en-US" sz="1700" dirty="0" err="1"/>
              <a:t>ParkMobile</a:t>
            </a:r>
            <a:r>
              <a:rPr lang="en-US" sz="1700" dirty="0"/>
              <a:t> arising out of a data breach that allegedly compromised the personal information of 21 million </a:t>
            </a:r>
            <a:br>
              <a:rPr lang="en-US" sz="1700" dirty="0"/>
            </a:br>
            <a:r>
              <a:rPr lang="en-US" sz="1700" dirty="0"/>
              <a:t>app users. </a:t>
            </a:r>
          </a:p>
          <a:p>
            <a:pPr marL="285750" lvl="0" indent="-285750">
              <a:spcBef>
                <a:spcPts val="0"/>
              </a:spcBef>
              <a:buSzPts val="1400"/>
              <a:buFont typeface="Arial" panose="020B0604020202020204" pitchFamily="34" charset="0"/>
              <a:buChar char="•"/>
            </a:pPr>
            <a:r>
              <a:rPr lang="en-US" sz="1700" dirty="0"/>
              <a:t>The complaint alleges that </a:t>
            </a:r>
            <a:r>
              <a:rPr lang="en-US" sz="1700" dirty="0" err="1"/>
              <a:t>ParkMobile</a:t>
            </a:r>
            <a:r>
              <a:rPr lang="en-US" sz="1700" dirty="0"/>
              <a:t> was negligent in its handling of user data, which led to a data breach exposing users’ license plate numbers, email addresses, telephone numbers, passwords, and other mobile app account information. The complaint asserts that </a:t>
            </a:r>
            <a:r>
              <a:rPr lang="en-US" sz="1700" dirty="0" err="1"/>
              <a:t>ParkMobile</a:t>
            </a:r>
            <a:r>
              <a:rPr lang="en-US" sz="1700" dirty="0"/>
              <a:t> failed to prioritize cybersecurity and that the breach could have been prevented had the company implemented “reasonable” security measures.</a:t>
            </a:r>
          </a:p>
          <a:p>
            <a:pPr marL="285750" lvl="0" indent="-285750">
              <a:spcBef>
                <a:spcPts val="0"/>
              </a:spcBef>
              <a:buSzPts val="1400"/>
              <a:buFont typeface="Arial" panose="020B0604020202020204" pitchFamily="34" charset="0"/>
              <a:buChar char="•"/>
            </a:pPr>
            <a:r>
              <a:rPr lang="en-US" sz="1700" dirty="0"/>
              <a:t>Although the court did dismiss some of the plaintiffs’ claims, the court ultimately held that </a:t>
            </a:r>
            <a:r>
              <a:rPr lang="en-US" sz="1700" dirty="0" err="1"/>
              <a:t>ParkMobile</a:t>
            </a:r>
            <a:r>
              <a:rPr lang="en-US" sz="1700" dirty="0"/>
              <a:t> did have a legal duty to protect at least some of the user data that was compromised and it was too early in the proceedings to simply accept ParkMobile’s representation that sensitive information was not exposed.</a:t>
            </a:r>
          </a:p>
        </p:txBody>
      </p:sp>
      <p:sp>
        <p:nvSpPr>
          <p:cNvPr id="106" name="Google Shape;106;p5"/>
          <p:cNvSpPr txBox="1">
            <a:spLocks noGrp="1"/>
          </p:cNvSpPr>
          <p:nvPr>
            <p:ph type="title"/>
          </p:nvPr>
        </p:nvSpPr>
        <p:spPr>
          <a:xfrm>
            <a:off x="515937" y="616938"/>
            <a:ext cx="11160128" cy="931864"/>
          </a:xfrm>
          <a:prstGeom prst="rect">
            <a:avLst/>
          </a:prstGeom>
          <a:noFill/>
          <a:ln>
            <a:noFill/>
          </a:ln>
        </p:spPr>
        <p:txBody>
          <a:bodyPr spcFirstLastPara="1" wrap="square" lIns="45700" tIns="45700" rIns="45700" bIns="45700" anchor="t" anchorCtr="0">
            <a:normAutofit fontScale="90000"/>
          </a:bodyPr>
          <a:lstStyle/>
          <a:p>
            <a:pPr marL="0" lvl="0" indent="0" algn="l" rtl="0">
              <a:lnSpc>
                <a:spcPct val="100000"/>
              </a:lnSpc>
              <a:spcBef>
                <a:spcPts val="0"/>
              </a:spcBef>
              <a:spcAft>
                <a:spcPts val="0"/>
              </a:spcAft>
              <a:buClr>
                <a:srgbClr val="AA182C"/>
              </a:buClr>
              <a:buSzPts val="4000"/>
              <a:buFont typeface="Source Sans Pro"/>
              <a:buNone/>
            </a:pPr>
            <a:r>
              <a:rPr lang="en-US" dirty="0"/>
              <a:t>Putative Class Action Still Proceeding Against Park Mobile LLC Over Data Breach</a:t>
            </a:r>
            <a:endParaRPr sz="3600" i="1" dirty="0">
              <a:sym typeface="Source Sans Pro"/>
            </a:endParaRPr>
          </a:p>
        </p:txBody>
      </p:sp>
      <p:sp>
        <p:nvSpPr>
          <p:cNvPr id="5" name="Google Shape;103;p5"/>
          <p:cNvSpPr txBox="1">
            <a:spLocks noGrp="1"/>
          </p:cNvSpPr>
          <p:nvPr>
            <p:ph type="body" idx="2"/>
          </p:nvPr>
        </p:nvSpPr>
        <p:spPr>
          <a:xfrm>
            <a:off x="515935" y="5023202"/>
            <a:ext cx="11160129" cy="437798"/>
          </a:xfrm>
          <a:prstGeom prst="rect">
            <a:avLst/>
          </a:prstGeom>
          <a:noFill/>
          <a:ln>
            <a:noFill/>
          </a:ln>
        </p:spPr>
        <p:txBody>
          <a:bodyPr spcFirstLastPara="1" wrap="square" lIns="45700" tIns="45700" rIns="45700" bIns="45700" anchor="b" anchorCtr="0">
            <a:noAutofit/>
          </a:bodyPr>
          <a:lstStyle/>
          <a:p>
            <a:pPr marL="0" lvl="0" indent="0">
              <a:spcBef>
                <a:spcPts val="0"/>
              </a:spcBef>
              <a:buSzPts val="1400"/>
            </a:pPr>
            <a:r>
              <a:rPr lang="en-US" sz="900" i="1" dirty="0"/>
              <a:t>Baker v. </a:t>
            </a:r>
            <a:r>
              <a:rPr lang="en-US" sz="900" i="1" dirty="0" err="1"/>
              <a:t>ParkMobile</a:t>
            </a:r>
            <a:r>
              <a:rPr lang="en-US" sz="900" i="1" dirty="0"/>
              <a:t> LLC, </a:t>
            </a:r>
            <a:r>
              <a:rPr lang="en-US" sz="900" dirty="0"/>
              <a:t>Case No. 1:21-cv-02181-AT, N.D. Georgia)</a:t>
            </a:r>
            <a:endParaRPr lang="en-US" sz="900" i="1" dirty="0"/>
          </a:p>
        </p:txBody>
      </p:sp>
    </p:spTree>
    <p:extLst>
      <p:ext uri="{BB962C8B-B14F-4D97-AF65-F5344CB8AC3E}">
        <p14:creationId xmlns:p14="http://schemas.microsoft.com/office/powerpoint/2010/main" val="3183116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5"/>
          <p:cNvSpPr txBox="1">
            <a:spLocks noGrp="1"/>
          </p:cNvSpPr>
          <p:nvPr>
            <p:ph type="body" idx="2"/>
          </p:nvPr>
        </p:nvSpPr>
        <p:spPr>
          <a:xfrm>
            <a:off x="515935" y="1968501"/>
            <a:ext cx="11160129" cy="3377860"/>
          </a:xfrm>
          <a:prstGeom prst="rect">
            <a:avLst/>
          </a:prstGeom>
          <a:noFill/>
          <a:ln>
            <a:noFill/>
          </a:ln>
        </p:spPr>
        <p:txBody>
          <a:bodyPr spcFirstLastPara="1" wrap="square" lIns="45700" tIns="45700" rIns="45700" bIns="45700" anchor="t" anchorCtr="0">
            <a:noAutofit/>
          </a:bodyPr>
          <a:lstStyle/>
          <a:p>
            <a:pPr marL="285750" lvl="0" indent="-285750">
              <a:spcBef>
                <a:spcPts val="0"/>
              </a:spcBef>
              <a:buSzPts val="1400"/>
              <a:buFont typeface="Arial" panose="020B0604020202020204" pitchFamily="34" charset="0"/>
              <a:buChar char="•"/>
            </a:pPr>
            <a:r>
              <a:rPr lang="en-US" sz="1400" dirty="0"/>
              <a:t>On July 26, 2022, the Pennsylvania Attorney General, Josh Shapiro, announced an $8 million agreement with Wawa arising from a December 2019 data breach that compromised approximately 34 million payment cards</a:t>
            </a:r>
          </a:p>
          <a:p>
            <a:pPr marL="285750" lvl="0" indent="-285750">
              <a:spcBef>
                <a:spcPts val="0"/>
              </a:spcBef>
              <a:buSzPts val="1400"/>
              <a:buFont typeface="Arial" panose="020B0604020202020204" pitchFamily="34" charset="0"/>
              <a:buChar char="•"/>
            </a:pPr>
            <a:r>
              <a:rPr lang="en-US" sz="1400" dirty="0"/>
              <a:t>The AG’s investigation concluded that Wawa failed to employ reasonable security measures, which allowed hackers to gain access to Wawa’s network </a:t>
            </a:r>
          </a:p>
          <a:p>
            <a:pPr marL="285750" lvl="0" indent="-285750">
              <a:spcBef>
                <a:spcPts val="0"/>
              </a:spcBef>
              <a:buSzPts val="1400"/>
              <a:buFont typeface="Arial" panose="020B0604020202020204" pitchFamily="34" charset="0"/>
              <a:buChar char="•"/>
            </a:pPr>
            <a:r>
              <a:rPr lang="en-US" sz="1400" dirty="0"/>
              <a:t>The settlement agreement identified and compelled Wawa to implement the following data security practices: </a:t>
            </a:r>
          </a:p>
          <a:p>
            <a:pPr marL="742950" lvl="1" indent="-285750">
              <a:spcBef>
                <a:spcPts val="0"/>
              </a:spcBef>
              <a:buSzPts val="1400"/>
              <a:buFont typeface="Arial" panose="020B0604020202020204" pitchFamily="34" charset="0"/>
              <a:buChar char="•"/>
            </a:pPr>
            <a:r>
              <a:rPr lang="en-US" sz="1400" dirty="0"/>
              <a:t>To maintain a comprehensive information security program designed to protect consumers’ sensitive personal information;</a:t>
            </a:r>
          </a:p>
          <a:p>
            <a:pPr marL="742950" lvl="1" indent="-285750">
              <a:spcBef>
                <a:spcPts val="0"/>
              </a:spcBef>
              <a:buSzPts val="1400"/>
              <a:buFont typeface="Arial" panose="020B0604020202020204" pitchFamily="34" charset="0"/>
              <a:buChar char="•"/>
            </a:pPr>
            <a:r>
              <a:rPr lang="en-US" sz="1400" dirty="0"/>
              <a:t>To provide resources necessary to fully implement the company’s information security program;</a:t>
            </a:r>
          </a:p>
          <a:p>
            <a:pPr marL="742950" lvl="1" indent="-285750">
              <a:spcBef>
                <a:spcPts val="0"/>
              </a:spcBef>
              <a:buSzPts val="1400"/>
              <a:buFont typeface="Arial" panose="020B0604020202020204" pitchFamily="34" charset="0"/>
              <a:buChar char="•"/>
            </a:pPr>
            <a:r>
              <a:rPr lang="en-US" sz="1400" dirty="0"/>
              <a:t>To provide appropriate security awareness and privacy training to all personnel who have key responsibilities for implementation and oversight of the information security program</a:t>
            </a:r>
          </a:p>
          <a:p>
            <a:pPr marL="742950" lvl="1" indent="-285750">
              <a:spcBef>
                <a:spcPts val="0"/>
              </a:spcBef>
              <a:buSzPts val="1400"/>
              <a:buFont typeface="Arial" panose="020B0604020202020204" pitchFamily="34" charset="0"/>
              <a:buChar char="•"/>
            </a:pPr>
            <a:r>
              <a:rPr lang="en-US" sz="1400" dirty="0"/>
              <a:t>To employ specific security safeguards with respect to logging and monitoring, access controls, file integrity monitoring, firewalls, encryption, comprehensive risk assessments, penetration testing, intrusion detection, and vendor account management; and</a:t>
            </a:r>
          </a:p>
          <a:p>
            <a:pPr marL="742950" lvl="1" indent="-285750">
              <a:spcBef>
                <a:spcPts val="0"/>
              </a:spcBef>
              <a:buSzPts val="1400"/>
              <a:buFont typeface="Arial" panose="020B0604020202020204" pitchFamily="34" charset="0"/>
              <a:buChar char="•"/>
            </a:pPr>
            <a:r>
              <a:rPr lang="en-US" sz="1400" dirty="0"/>
              <a:t>Consistent with previous state data breach settlements, Wawa was required to undergo a post-settlement information security assessment which in part will evaluate its implementation of the agreed upon information security program</a:t>
            </a:r>
          </a:p>
          <a:p>
            <a:pPr marL="285750" lvl="0" indent="-285750">
              <a:spcBef>
                <a:spcPts val="0"/>
              </a:spcBef>
              <a:buSzPts val="1400"/>
              <a:buFont typeface="Arial" panose="020B0604020202020204" pitchFamily="34" charset="0"/>
              <a:buChar char="•"/>
            </a:pPr>
            <a:endParaRPr lang="en-US" sz="1400" dirty="0"/>
          </a:p>
          <a:p>
            <a:pPr marL="285750" lvl="0" indent="-285750">
              <a:spcBef>
                <a:spcPts val="0"/>
              </a:spcBef>
              <a:buSzPts val="1400"/>
              <a:buFont typeface="Arial" panose="020B0604020202020204" pitchFamily="34" charset="0"/>
              <a:buChar char="•"/>
            </a:pPr>
            <a:endParaRPr lang="en-US" sz="1400" dirty="0"/>
          </a:p>
        </p:txBody>
      </p:sp>
      <p:sp>
        <p:nvSpPr>
          <p:cNvPr id="106" name="Google Shape;106;p5"/>
          <p:cNvSpPr txBox="1">
            <a:spLocks noGrp="1"/>
          </p:cNvSpPr>
          <p:nvPr>
            <p:ph type="title"/>
          </p:nvPr>
        </p:nvSpPr>
        <p:spPr>
          <a:xfrm>
            <a:off x="515937" y="616938"/>
            <a:ext cx="11160128" cy="931864"/>
          </a:xfrm>
          <a:prstGeom prst="rect">
            <a:avLst/>
          </a:prstGeom>
          <a:noFill/>
          <a:ln>
            <a:noFill/>
          </a:ln>
        </p:spPr>
        <p:txBody>
          <a:bodyPr spcFirstLastPara="1" wrap="square" lIns="45700" tIns="45700" rIns="45700" bIns="45700" anchor="t" anchorCtr="0">
            <a:normAutofit fontScale="90000"/>
          </a:bodyPr>
          <a:lstStyle/>
          <a:p>
            <a:pPr marL="0" lvl="0" indent="0" algn="l" rtl="0">
              <a:lnSpc>
                <a:spcPct val="100000"/>
              </a:lnSpc>
              <a:spcBef>
                <a:spcPts val="0"/>
              </a:spcBef>
              <a:spcAft>
                <a:spcPts val="0"/>
              </a:spcAft>
              <a:buClr>
                <a:srgbClr val="AA182C"/>
              </a:buClr>
              <a:buSzPts val="4000"/>
              <a:buFont typeface="Source Sans Pro"/>
              <a:buNone/>
            </a:pPr>
            <a:r>
              <a:rPr lang="en-US" dirty="0"/>
              <a:t>Pennsylvania AG’s $8 Million Settlement With Wawa Due to Data Breach</a:t>
            </a:r>
            <a:endParaRPr sz="3600" i="1" dirty="0">
              <a:sym typeface="Source Sans Pro"/>
            </a:endParaRPr>
          </a:p>
        </p:txBody>
      </p:sp>
    </p:spTree>
    <p:extLst>
      <p:ext uri="{BB962C8B-B14F-4D97-AF65-F5344CB8AC3E}">
        <p14:creationId xmlns:p14="http://schemas.microsoft.com/office/powerpoint/2010/main" val="2147038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5"/>
          <p:cNvSpPr txBox="1">
            <a:spLocks noGrp="1"/>
          </p:cNvSpPr>
          <p:nvPr>
            <p:ph type="body" idx="2"/>
          </p:nvPr>
        </p:nvSpPr>
        <p:spPr>
          <a:xfrm>
            <a:off x="515935" y="1968501"/>
            <a:ext cx="11160129" cy="3377860"/>
          </a:xfrm>
          <a:prstGeom prst="rect">
            <a:avLst/>
          </a:prstGeom>
          <a:noFill/>
          <a:ln>
            <a:noFill/>
          </a:ln>
        </p:spPr>
        <p:txBody>
          <a:bodyPr spcFirstLastPara="1" wrap="square" lIns="45700" tIns="45700" rIns="45700" bIns="45700" anchor="t" anchorCtr="0">
            <a:noAutofit/>
          </a:bodyPr>
          <a:lstStyle/>
          <a:p>
            <a:pPr marL="285750" lvl="0" indent="-285750">
              <a:spcBef>
                <a:spcPts val="0"/>
              </a:spcBef>
              <a:buSzPts val="1400"/>
              <a:buFont typeface="Arial" panose="020B0604020202020204" pitchFamily="34" charset="0"/>
              <a:buChar char="•"/>
            </a:pPr>
            <a:r>
              <a:rPr lang="en-US" sz="1500" dirty="0"/>
              <a:t>On June 24, 2022, the NYDFS announced a $5 million settlement with Carnival for violations of the Cybersecurity Regulation in connection with four cybersecurity events, including two ransomware events, which resulted in the exposure of customer information, including names, addresses, dates of birth and passport numbers, as well as employees’ names, addresses, phone numbers, Social Security numbers, private health information, and credit card numbers</a:t>
            </a:r>
          </a:p>
          <a:p>
            <a:pPr marL="285750" lvl="0" indent="-285750">
              <a:spcBef>
                <a:spcPts val="0"/>
              </a:spcBef>
              <a:buSzPts val="1400"/>
              <a:buFont typeface="Arial" panose="020B0604020202020204" pitchFamily="34" charset="0"/>
              <a:buChar char="•"/>
            </a:pPr>
            <a:r>
              <a:rPr lang="en-US" sz="1500" dirty="0"/>
              <a:t>Although Carnival had certified compliance with the Cybersecurity Regulation at the time of the incidents, NYDFS found that Carnival’s attestation of compliance was improper </a:t>
            </a:r>
          </a:p>
          <a:p>
            <a:pPr marL="285750" lvl="0" indent="-285750">
              <a:spcBef>
                <a:spcPts val="0"/>
              </a:spcBef>
              <a:buSzPts val="1400"/>
              <a:buFont typeface="Arial" panose="020B0604020202020204" pitchFamily="34" charset="0"/>
              <a:buChar char="•"/>
            </a:pPr>
            <a:r>
              <a:rPr lang="en-US" sz="1500" dirty="0"/>
              <a:t>In its consent order, the NYDFS noted that Carnival had failed to implement basic protocols to prevent data breaches. The NYDF specifically identified that Carnival failed to: </a:t>
            </a:r>
          </a:p>
          <a:p>
            <a:pPr marL="742950" lvl="1" indent="-285750">
              <a:spcBef>
                <a:spcPts val="0"/>
              </a:spcBef>
              <a:buSzPts val="1400"/>
              <a:buFont typeface="Arial" panose="020B0604020202020204" pitchFamily="34" charset="0"/>
              <a:buChar char="•"/>
            </a:pPr>
            <a:r>
              <a:rPr lang="en-US" sz="1500" dirty="0"/>
              <a:t>Report the incident to the NYDFS for ten months, </a:t>
            </a:r>
          </a:p>
          <a:p>
            <a:pPr marL="742950" lvl="1" indent="-285750">
              <a:spcBef>
                <a:spcPts val="0"/>
              </a:spcBef>
              <a:buSzPts val="1400"/>
              <a:buFont typeface="Arial" panose="020B0604020202020204" pitchFamily="34" charset="0"/>
              <a:buChar char="•"/>
            </a:pPr>
            <a:r>
              <a:rPr lang="en-US" sz="1500" dirty="0"/>
              <a:t>Conduct adequate cybersecurity training for its personnel, and </a:t>
            </a:r>
          </a:p>
          <a:p>
            <a:pPr marL="742950" lvl="1" indent="-285750">
              <a:spcBef>
                <a:spcPts val="0"/>
              </a:spcBef>
              <a:buSzPts val="1400"/>
              <a:buFont typeface="Arial" panose="020B0604020202020204" pitchFamily="34" charset="0"/>
              <a:buChar char="•"/>
            </a:pPr>
            <a:r>
              <a:rPr lang="en-US" sz="1500" dirty="0"/>
              <a:t>Implement multi-factor authentication within its internal email policy</a:t>
            </a:r>
          </a:p>
          <a:p>
            <a:pPr marL="285750" lvl="0" indent="-285750">
              <a:spcBef>
                <a:spcPts val="0"/>
              </a:spcBef>
              <a:buSzPts val="1400"/>
              <a:buFont typeface="Arial" panose="020B0604020202020204" pitchFamily="34" charset="0"/>
              <a:buChar char="•"/>
            </a:pPr>
            <a:r>
              <a:rPr lang="en-US" sz="1500" dirty="0"/>
              <a:t>In addition to the monetary penalty of $5 million, NYDFS also accepted Carnival’s surrender of its insurance producer license, thus prohibiting Carnival from selling insurance in New York</a:t>
            </a:r>
          </a:p>
        </p:txBody>
      </p:sp>
      <p:sp>
        <p:nvSpPr>
          <p:cNvPr id="106" name="Google Shape;106;p5"/>
          <p:cNvSpPr txBox="1">
            <a:spLocks noGrp="1"/>
          </p:cNvSpPr>
          <p:nvPr>
            <p:ph type="title"/>
          </p:nvPr>
        </p:nvSpPr>
        <p:spPr>
          <a:xfrm>
            <a:off x="515937" y="616938"/>
            <a:ext cx="11160128" cy="931864"/>
          </a:xfrm>
          <a:prstGeom prst="rect">
            <a:avLst/>
          </a:prstGeom>
          <a:noFill/>
          <a:ln>
            <a:noFill/>
          </a:ln>
        </p:spPr>
        <p:txBody>
          <a:bodyPr spcFirstLastPara="1" wrap="square" lIns="45700" tIns="45700" rIns="45700" bIns="45700" anchor="t" anchorCtr="0">
            <a:normAutofit fontScale="90000"/>
          </a:bodyPr>
          <a:lstStyle/>
          <a:p>
            <a:pPr marL="0" lvl="0" indent="0" algn="l" rtl="0">
              <a:lnSpc>
                <a:spcPct val="100000"/>
              </a:lnSpc>
              <a:spcBef>
                <a:spcPts val="0"/>
              </a:spcBef>
              <a:spcAft>
                <a:spcPts val="0"/>
              </a:spcAft>
              <a:buClr>
                <a:srgbClr val="AA182C"/>
              </a:buClr>
              <a:buSzPts val="4000"/>
              <a:buFont typeface="Source Sans Pro"/>
              <a:buNone/>
            </a:pPr>
            <a:r>
              <a:rPr lang="en-US" dirty="0"/>
              <a:t>$5 Million Settlement Between NYDFS and Carnival Corp. Related to Cybersecurity Events</a:t>
            </a:r>
            <a:endParaRPr sz="3600" i="1" dirty="0">
              <a:sym typeface="Source Sans Pro"/>
            </a:endParaRPr>
          </a:p>
        </p:txBody>
      </p:sp>
    </p:spTree>
    <p:extLst>
      <p:ext uri="{BB962C8B-B14F-4D97-AF65-F5344CB8AC3E}">
        <p14:creationId xmlns:p14="http://schemas.microsoft.com/office/powerpoint/2010/main" val="996370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5"/>
          <p:cNvSpPr txBox="1">
            <a:spLocks noGrp="1"/>
          </p:cNvSpPr>
          <p:nvPr>
            <p:ph type="body" idx="2"/>
          </p:nvPr>
        </p:nvSpPr>
        <p:spPr>
          <a:xfrm>
            <a:off x="515935" y="1968501"/>
            <a:ext cx="11160129" cy="3377860"/>
          </a:xfrm>
          <a:prstGeom prst="rect">
            <a:avLst/>
          </a:prstGeom>
          <a:noFill/>
          <a:ln>
            <a:noFill/>
          </a:ln>
        </p:spPr>
        <p:txBody>
          <a:bodyPr spcFirstLastPara="1" wrap="square" lIns="45700" tIns="45700" rIns="45700" bIns="45700" anchor="t" anchorCtr="0">
            <a:noAutofit/>
          </a:bodyPr>
          <a:lstStyle/>
          <a:p>
            <a:pPr marL="285750" lvl="0" indent="-285750">
              <a:spcBef>
                <a:spcPts val="0"/>
              </a:spcBef>
              <a:buSzPts val="1400"/>
              <a:buFont typeface="Arial" panose="020B0604020202020204" pitchFamily="34" charset="0"/>
              <a:buChar char="•"/>
            </a:pPr>
            <a:r>
              <a:rPr lang="en-US" sz="1800" dirty="0"/>
              <a:t>In August 2021, T-Mobile announced that it was investigating a potential breach in data security. Later that year, they disclosed in an SEC filing that around 76.6 million people’s names, birthdates, SSNs, ID information, and addresses were compromised.</a:t>
            </a:r>
          </a:p>
          <a:p>
            <a:pPr marL="285750" lvl="0" indent="-285750">
              <a:spcBef>
                <a:spcPts val="0"/>
              </a:spcBef>
              <a:buSzPts val="1400"/>
              <a:buFont typeface="Arial" panose="020B0604020202020204" pitchFamily="34" charset="0"/>
              <a:buChar char="•"/>
            </a:pPr>
            <a:r>
              <a:rPr lang="en-US" sz="1800" dirty="0"/>
              <a:t>Over 40 class actions were filed and ultimately consolidated in federal court in the Western District of Missouri. Some consumers had been notified by third-party monitoring companies that their personal information was available on the dark web.</a:t>
            </a:r>
          </a:p>
          <a:p>
            <a:pPr marL="285750" lvl="0" indent="-285750">
              <a:spcBef>
                <a:spcPts val="0"/>
              </a:spcBef>
              <a:buSzPts val="1400"/>
              <a:buFont typeface="Arial" panose="020B0604020202020204" pitchFamily="34" charset="0"/>
              <a:buChar char="•"/>
            </a:pPr>
            <a:r>
              <a:rPr lang="en-US" sz="1800" dirty="0"/>
              <a:t>In July 2022, T-Mobile agreed to pay </a:t>
            </a:r>
            <a:r>
              <a:rPr lang="en-US" sz="1800" b="1" dirty="0"/>
              <a:t>$350 million</a:t>
            </a:r>
            <a:r>
              <a:rPr lang="en-US" sz="1800" dirty="0"/>
              <a:t> toward a settlement fund to end multiple class action lawsuits, as well as spend an </a:t>
            </a:r>
            <a:r>
              <a:rPr lang="en-US" sz="1800" b="1" dirty="0"/>
              <a:t>additional $150 million </a:t>
            </a:r>
            <a:r>
              <a:rPr lang="en-US" sz="1800" dirty="0"/>
              <a:t>on cybersecurity through the end of 2023.</a:t>
            </a:r>
          </a:p>
        </p:txBody>
      </p:sp>
      <p:sp>
        <p:nvSpPr>
          <p:cNvPr id="106" name="Google Shape;106;p5"/>
          <p:cNvSpPr txBox="1">
            <a:spLocks noGrp="1"/>
          </p:cNvSpPr>
          <p:nvPr>
            <p:ph type="title"/>
          </p:nvPr>
        </p:nvSpPr>
        <p:spPr>
          <a:xfrm>
            <a:off x="515937" y="616938"/>
            <a:ext cx="11160128" cy="931864"/>
          </a:xfrm>
          <a:prstGeom prst="rect">
            <a:avLst/>
          </a:prstGeom>
          <a:noFill/>
          <a:ln>
            <a:noFill/>
          </a:ln>
        </p:spPr>
        <p:txBody>
          <a:bodyPr spcFirstLastPara="1" wrap="square" lIns="45700" tIns="45700" rIns="45700" bIns="45700" anchor="t" anchorCtr="0">
            <a:normAutofit fontScale="90000"/>
          </a:bodyPr>
          <a:lstStyle/>
          <a:p>
            <a:pPr marL="0" lvl="0" indent="0" algn="l" rtl="0">
              <a:lnSpc>
                <a:spcPct val="100000"/>
              </a:lnSpc>
              <a:spcBef>
                <a:spcPts val="0"/>
              </a:spcBef>
              <a:spcAft>
                <a:spcPts val="0"/>
              </a:spcAft>
              <a:buClr>
                <a:srgbClr val="AA182C"/>
              </a:buClr>
              <a:buSzPts val="4000"/>
              <a:buFont typeface="Source Sans Pro"/>
              <a:buNone/>
            </a:pPr>
            <a:r>
              <a:rPr lang="en-US" dirty="0"/>
              <a:t>$500 Million Settlement Reached in T-Mobile Case</a:t>
            </a:r>
            <a:endParaRPr sz="3600" i="1" dirty="0">
              <a:sym typeface="Source Sans Pro"/>
            </a:endParaRPr>
          </a:p>
        </p:txBody>
      </p:sp>
      <p:sp>
        <p:nvSpPr>
          <p:cNvPr id="5" name="Google Shape;103;p5"/>
          <p:cNvSpPr txBox="1">
            <a:spLocks noGrp="1"/>
          </p:cNvSpPr>
          <p:nvPr>
            <p:ph type="body" idx="2"/>
          </p:nvPr>
        </p:nvSpPr>
        <p:spPr>
          <a:xfrm>
            <a:off x="515935" y="5023202"/>
            <a:ext cx="11160129" cy="437798"/>
          </a:xfrm>
          <a:prstGeom prst="rect">
            <a:avLst/>
          </a:prstGeom>
          <a:noFill/>
          <a:ln>
            <a:noFill/>
          </a:ln>
        </p:spPr>
        <p:txBody>
          <a:bodyPr spcFirstLastPara="1" wrap="square" lIns="45700" tIns="45700" rIns="45700" bIns="45700" anchor="b" anchorCtr="0">
            <a:noAutofit/>
          </a:bodyPr>
          <a:lstStyle/>
          <a:p>
            <a:pPr marL="0" lvl="0" indent="0">
              <a:spcBef>
                <a:spcPts val="0"/>
              </a:spcBef>
              <a:buSzPts val="1400"/>
            </a:pPr>
            <a:r>
              <a:rPr lang="en-US" sz="900" i="1" dirty="0"/>
              <a:t>In re T-Mobile Customer Data Security Breach Litigation, </a:t>
            </a:r>
            <a:r>
              <a:rPr lang="en-US" sz="900" dirty="0"/>
              <a:t>Case No. 4:21-md-03019 (W.D. Missouri)</a:t>
            </a:r>
            <a:endParaRPr lang="en-US" sz="900" i="1" dirty="0"/>
          </a:p>
        </p:txBody>
      </p:sp>
    </p:spTree>
    <p:extLst>
      <p:ext uri="{BB962C8B-B14F-4D97-AF65-F5344CB8AC3E}">
        <p14:creationId xmlns:p14="http://schemas.microsoft.com/office/powerpoint/2010/main" val="11828299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515937" y="1489914"/>
            <a:ext cx="11160128" cy="3878171"/>
          </a:xfrm>
          <a:prstGeom prst="rect">
            <a:avLst/>
          </a:prstGeom>
          <a:noFill/>
          <a:ln>
            <a:noFill/>
          </a:ln>
        </p:spPr>
        <p:txBody>
          <a:bodyPr spcFirstLastPara="1" wrap="square" lIns="45700" tIns="45700" rIns="45700" bIns="45700" anchor="ctr" anchorCtr="0">
            <a:normAutofit/>
          </a:bodyPr>
          <a:lstStyle/>
          <a:p>
            <a:pPr marL="0" lvl="0" indent="0" algn="l" rtl="0">
              <a:lnSpc>
                <a:spcPct val="100000"/>
              </a:lnSpc>
              <a:spcBef>
                <a:spcPts val="0"/>
              </a:spcBef>
              <a:spcAft>
                <a:spcPts val="0"/>
              </a:spcAft>
              <a:buClr>
                <a:srgbClr val="FFFFFF"/>
              </a:buClr>
              <a:buSzPts val="4000"/>
              <a:buFont typeface="Century Gothic"/>
              <a:buNone/>
            </a:pPr>
            <a:r>
              <a:rPr lang="en-US" dirty="0"/>
              <a:t>Thank You!</a:t>
            </a:r>
            <a:br>
              <a:rPr lang="en-US" dirty="0"/>
            </a:br>
            <a:r>
              <a:rPr lang="en-US" dirty="0"/>
              <a:t>Questions?</a:t>
            </a:r>
            <a:endParaRPr b="0" dirty="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D20D-832F-43AF-8C64-960DE82A23E0}"/>
              </a:ext>
            </a:extLst>
          </p:cNvPr>
          <p:cNvSpPr>
            <a:spLocks noGrp="1"/>
          </p:cNvSpPr>
          <p:nvPr>
            <p:ph type="title"/>
          </p:nvPr>
        </p:nvSpPr>
        <p:spPr/>
        <p:txBody>
          <a:bodyPr/>
          <a:lstStyle/>
          <a:p>
            <a:r>
              <a:rPr lang="en-US" dirty="0"/>
              <a:t>Cybersecurity Snapshot</a:t>
            </a:r>
          </a:p>
        </p:txBody>
      </p:sp>
      <p:sp>
        <p:nvSpPr>
          <p:cNvPr id="4" name="Slide Number Placeholder 3">
            <a:extLst>
              <a:ext uri="{FF2B5EF4-FFF2-40B4-BE49-F238E27FC236}">
                <a16:creationId xmlns:a16="http://schemas.microsoft.com/office/drawing/2014/main" id="{87309C96-218F-4EBD-A247-F2DFEBEFFD0F}"/>
              </a:ext>
            </a:extLst>
          </p:cNvPr>
          <p:cNvSpPr>
            <a:spLocks noGrp="1"/>
          </p:cNvSpPr>
          <p:nvPr>
            <p:ph type="sldNum" sz="quarter" idx="4"/>
          </p:nvPr>
        </p:nvSpPr>
        <p:spPr/>
        <p:txBody>
          <a:bodyPr/>
          <a:lstStyle/>
          <a:p>
            <a:pPr defTabSz="403433">
              <a:buClrTx/>
              <a:buSzTx/>
              <a:defRPr/>
            </a:pPr>
            <a:fld id="{495CDFE8-06BB-8C4A-81DE-67EF32F50FC9}" type="slidenum">
              <a:rPr lang="en-US" kern="1200">
                <a:ea typeface="+mn-ea"/>
              </a:rPr>
              <a:pPr defTabSz="403433">
                <a:buClrTx/>
                <a:buSzTx/>
                <a:defRPr/>
              </a:pPr>
              <a:t>5</a:t>
            </a:fld>
            <a:endParaRPr lang="en-US" kern="1200">
              <a:ea typeface="+mn-ea"/>
            </a:endParaRPr>
          </a:p>
        </p:txBody>
      </p:sp>
      <p:sp>
        <p:nvSpPr>
          <p:cNvPr id="6" name="Text Placeholder 5">
            <a:extLst>
              <a:ext uri="{FF2B5EF4-FFF2-40B4-BE49-F238E27FC236}">
                <a16:creationId xmlns:a16="http://schemas.microsoft.com/office/drawing/2014/main" id="{99199297-E838-46F9-91E1-526344D1535B}"/>
              </a:ext>
            </a:extLst>
          </p:cNvPr>
          <p:cNvSpPr>
            <a:spLocks noGrp="1"/>
          </p:cNvSpPr>
          <p:nvPr>
            <p:ph type="body" sz="quarter" idx="4294967295"/>
          </p:nvPr>
        </p:nvSpPr>
        <p:spPr>
          <a:xfrm>
            <a:off x="806916" y="3092331"/>
            <a:ext cx="2922734" cy="2546537"/>
          </a:xfrm>
        </p:spPr>
        <p:txBody>
          <a:bodyPr/>
          <a:lstStyle/>
          <a:p>
            <a:pPr marL="0" indent="0"/>
            <a:r>
              <a:rPr lang="en-US" sz="1600" b="1" dirty="0"/>
              <a:t>Vulnerabilities</a:t>
            </a:r>
          </a:p>
          <a:p>
            <a:pPr marL="0" indent="0"/>
            <a:r>
              <a:rPr lang="en-US" sz="1400" dirty="0"/>
              <a:t>Software vulnerabilities are becoming an increasing root cause of cybersecurity incidents. Attackers can exploit vulnerabilities in programs used by organizations to gain access to their environment and carry out the attack.</a:t>
            </a:r>
          </a:p>
          <a:p>
            <a:pPr marL="0" indent="0"/>
            <a:endParaRPr lang="en-US" sz="1412" dirty="0"/>
          </a:p>
          <a:p>
            <a:pPr marL="0" indent="0"/>
            <a:endParaRPr lang="en-US" sz="1412" b="1" dirty="0"/>
          </a:p>
        </p:txBody>
      </p:sp>
      <p:sp>
        <p:nvSpPr>
          <p:cNvPr id="7" name="Text Placeholder 6">
            <a:extLst>
              <a:ext uri="{FF2B5EF4-FFF2-40B4-BE49-F238E27FC236}">
                <a16:creationId xmlns:a16="http://schemas.microsoft.com/office/drawing/2014/main" id="{034E90DB-5DF7-4EE3-880A-8C0CB5ECB94A}"/>
              </a:ext>
            </a:extLst>
          </p:cNvPr>
          <p:cNvSpPr>
            <a:spLocks noGrp="1"/>
          </p:cNvSpPr>
          <p:nvPr>
            <p:ph type="body" sz="quarter" idx="4294967295"/>
          </p:nvPr>
        </p:nvSpPr>
        <p:spPr>
          <a:xfrm>
            <a:off x="8462350" y="3016117"/>
            <a:ext cx="2922734" cy="2228569"/>
          </a:xfrm>
        </p:spPr>
        <p:txBody>
          <a:bodyPr/>
          <a:lstStyle/>
          <a:p>
            <a:pPr marL="0" indent="0"/>
            <a:r>
              <a:rPr lang="en-US" sz="1600" b="1" dirty="0"/>
              <a:t>Ransoms</a:t>
            </a:r>
          </a:p>
          <a:p>
            <a:pPr marL="0" indent="0"/>
            <a:r>
              <a:rPr lang="en-US" sz="1400" dirty="0"/>
              <a:t>Ransomware attacks continue to be highly prevalent, representing over half of the observed incidents. A majority of organizations have chosen to pay ransoms in the past year.</a:t>
            </a:r>
          </a:p>
          <a:p>
            <a:pPr marL="0" indent="0"/>
            <a:endParaRPr lang="en-US" sz="1412" dirty="0"/>
          </a:p>
        </p:txBody>
      </p:sp>
      <p:sp>
        <p:nvSpPr>
          <p:cNvPr id="18" name="Text Placeholder 6">
            <a:extLst>
              <a:ext uri="{FF2B5EF4-FFF2-40B4-BE49-F238E27FC236}">
                <a16:creationId xmlns:a16="http://schemas.microsoft.com/office/drawing/2014/main" id="{07A12B31-D9F6-47FA-9E27-D349E4DB9E50}"/>
              </a:ext>
            </a:extLst>
          </p:cNvPr>
          <p:cNvSpPr txBox="1">
            <a:spLocks/>
          </p:cNvSpPr>
          <p:nvPr/>
        </p:nvSpPr>
        <p:spPr>
          <a:xfrm>
            <a:off x="4634633" y="3092331"/>
            <a:ext cx="2922734" cy="2228624"/>
          </a:xfrm>
          <a:prstGeom prst="rect">
            <a:avLst/>
          </a:prstGeom>
        </p:spPr>
        <p:txBody>
          <a:bodyPr vert="horz" lIns="0" tIns="0" rIns="0" bIns="0" rtlCol="0">
            <a:noAutofit/>
          </a:bodyPr>
          <a:lstStyle>
            <a:lvl1pPr marL="182877" indent="-182877" algn="l" defTabSz="1005821" rtl="0" eaLnBrk="1" latinLnBrk="0" hangingPunct="1">
              <a:lnSpc>
                <a:spcPct val="110000"/>
              </a:lnSpc>
              <a:spcBef>
                <a:spcPts val="450"/>
              </a:spcBef>
              <a:spcAft>
                <a:spcPts val="450"/>
              </a:spcAft>
              <a:buClr>
                <a:schemeClr val="accent2"/>
              </a:buClr>
              <a:buFont typeface="System Font Regular"/>
              <a:buChar char="■"/>
              <a:tabLst/>
              <a:defRPr sz="1400" b="0" kern="1200">
                <a:solidFill>
                  <a:schemeClr val="tx1"/>
                </a:solidFill>
                <a:latin typeface="Calibri" panose="020F0502020204030204" pitchFamily="34" charset="0"/>
                <a:ea typeface="+mn-ea"/>
                <a:cs typeface="Calibri" panose="020F0502020204030204" pitchFamily="34" charset="0"/>
              </a:defRPr>
            </a:lvl1pPr>
            <a:lvl2pPr marL="402328" indent="-219452" algn="l" defTabSz="1005821" rtl="0" eaLnBrk="1" latinLnBrk="0" hangingPunct="1">
              <a:lnSpc>
                <a:spcPct val="110000"/>
              </a:lnSpc>
              <a:spcBef>
                <a:spcPts val="0"/>
              </a:spcBef>
              <a:spcAft>
                <a:spcPts val="450"/>
              </a:spcAft>
              <a:buClr>
                <a:schemeClr val="accent2"/>
              </a:buClr>
              <a:buFont typeface="System Font Regular"/>
              <a:buChar char="—"/>
              <a:tabLst/>
              <a:defRPr sz="1400" kern="1200">
                <a:solidFill>
                  <a:schemeClr val="tx1"/>
                </a:solidFill>
                <a:latin typeface="Calibri" panose="020F0502020204030204" pitchFamily="34" charset="0"/>
                <a:ea typeface="+mn-ea"/>
                <a:cs typeface="Calibri" panose="020F0502020204030204" pitchFamily="34" charset="0"/>
              </a:defRPr>
            </a:lvl2pPr>
            <a:lvl3pPr marL="576061" indent="-173733" algn="l" defTabSz="1005821" rtl="0" eaLnBrk="1" latinLnBrk="0" hangingPunct="1">
              <a:lnSpc>
                <a:spcPct val="110000"/>
              </a:lnSpc>
              <a:spcBef>
                <a:spcPts val="0"/>
              </a:spcBef>
              <a:spcAft>
                <a:spcPts val="450"/>
              </a:spcAft>
              <a:buClr>
                <a:schemeClr val="accent2"/>
              </a:buClr>
              <a:buFont typeface="System Font Regular"/>
              <a:buChar char="○"/>
              <a:tabLst/>
              <a:defRPr sz="1400" kern="1200">
                <a:solidFill>
                  <a:schemeClr val="tx1"/>
                </a:solidFill>
                <a:latin typeface="Calibri" panose="020F0502020204030204" pitchFamily="34" charset="0"/>
                <a:ea typeface="+mn-ea"/>
                <a:cs typeface="Calibri" panose="020F0502020204030204" pitchFamily="34" charset="0"/>
              </a:defRPr>
            </a:lvl3pPr>
            <a:lvl4pPr marL="749793" indent="-173733" algn="l" defTabSz="1005821" rtl="0" eaLnBrk="1" latinLnBrk="0" hangingPunct="1">
              <a:lnSpc>
                <a:spcPct val="110000"/>
              </a:lnSpc>
              <a:spcBef>
                <a:spcPts val="0"/>
              </a:spcBef>
              <a:spcAft>
                <a:spcPts val="450"/>
              </a:spcAft>
              <a:buClr>
                <a:schemeClr val="accent2"/>
              </a:buClr>
              <a:buFont typeface="System Font Regular"/>
              <a:buChar char="○"/>
              <a:tabLst/>
              <a:defRPr sz="1400" kern="1200">
                <a:solidFill>
                  <a:schemeClr val="tx1"/>
                </a:solidFill>
                <a:latin typeface="Calibri" panose="020F0502020204030204" pitchFamily="34" charset="0"/>
                <a:ea typeface="+mn-ea"/>
                <a:cs typeface="Calibri" panose="020F0502020204030204" pitchFamily="34" charset="0"/>
              </a:defRPr>
            </a:lvl4pPr>
            <a:lvl5pPr marL="923526" indent="-173733" algn="l" defTabSz="1005821" rtl="0" eaLnBrk="1" latinLnBrk="0" hangingPunct="1">
              <a:lnSpc>
                <a:spcPct val="110000"/>
              </a:lnSpc>
              <a:spcBef>
                <a:spcPts val="0"/>
              </a:spcBef>
              <a:spcAft>
                <a:spcPts val="450"/>
              </a:spcAft>
              <a:buClr>
                <a:schemeClr val="accent2"/>
              </a:buClr>
              <a:buFont typeface="System Font Regular"/>
              <a:buChar char="○"/>
              <a:tabLst/>
              <a:defRPr sz="1400" kern="1200">
                <a:solidFill>
                  <a:schemeClr val="tx1"/>
                </a:solidFill>
                <a:latin typeface="Calibri" panose="020F0502020204030204" pitchFamily="34" charset="0"/>
                <a:ea typeface="+mn-ea"/>
                <a:cs typeface="Calibri" panose="020F0502020204030204" pitchFamily="34" charset="0"/>
              </a:defRPr>
            </a:lvl5pPr>
            <a:lvl6pPr marL="801673" marR="0" indent="-139697" algn="l" defTabSz="1005821" rtl="0" eaLnBrk="1" fontAlgn="auto" latinLnBrk="0" hangingPunct="1">
              <a:lnSpc>
                <a:spcPct val="110000"/>
              </a:lnSpc>
              <a:spcBef>
                <a:spcPts val="550"/>
              </a:spcBef>
              <a:spcAft>
                <a:spcPts val="0"/>
              </a:spcAft>
              <a:buClrTx/>
              <a:buSzTx/>
              <a:buFont typeface="System Font Regular"/>
              <a:buChar char="–"/>
              <a:tabLst/>
              <a:defRPr sz="1200" kern="1200">
                <a:solidFill>
                  <a:schemeClr val="tx2"/>
                </a:solidFill>
                <a:latin typeface="+mn-lt"/>
                <a:ea typeface="+mn-ea"/>
                <a:cs typeface="+mn-cs"/>
              </a:defRPr>
            </a:lvl6pPr>
            <a:lvl7pPr marL="1035030" indent="-171447" algn="l" defTabSz="1005821" rtl="0" eaLnBrk="1" latinLnBrk="0" hangingPunct="1">
              <a:lnSpc>
                <a:spcPct val="110000"/>
              </a:lnSpc>
              <a:spcBef>
                <a:spcPts val="550"/>
              </a:spcBef>
              <a:buFont typeface="System Font Regular"/>
              <a:buChar char="–"/>
              <a:tabLst/>
              <a:defRPr sz="1200" kern="1200">
                <a:solidFill>
                  <a:schemeClr val="tx2"/>
                </a:solidFill>
                <a:latin typeface="+mn-lt"/>
                <a:ea typeface="+mn-ea"/>
                <a:cs typeface="+mn-cs"/>
              </a:defRPr>
            </a:lvl7pPr>
            <a:lvl8pPr marL="3771828" indent="-251455" algn="l" defTabSz="1005821"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738" indent="-251455" algn="l" defTabSz="1005821"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defTabSz="887536">
              <a:lnSpc>
                <a:spcPct val="100000"/>
              </a:lnSpc>
              <a:spcBef>
                <a:spcPts val="0"/>
              </a:spcBef>
              <a:spcAft>
                <a:spcPts val="397"/>
              </a:spcAft>
              <a:buClr>
                <a:srgbClr val="0067B1"/>
              </a:buClr>
              <a:buNone/>
              <a:defRPr/>
            </a:pPr>
            <a:r>
              <a:rPr lang="en-US" sz="1600" b="1" dirty="0">
                <a:solidFill>
                  <a:schemeClr val="accent2"/>
                </a:solidFill>
                <a:latin typeface="Century Gothic" panose="020B0502020202020204" pitchFamily="34" charset="0"/>
                <a:sym typeface="Century Gothic"/>
              </a:rPr>
              <a:t>Exfiltration</a:t>
            </a:r>
          </a:p>
          <a:p>
            <a:pPr marL="0" indent="0" defTabSz="887536">
              <a:lnSpc>
                <a:spcPct val="100000"/>
              </a:lnSpc>
              <a:spcBef>
                <a:spcPts val="0"/>
              </a:spcBef>
              <a:spcAft>
                <a:spcPts val="397"/>
              </a:spcAft>
              <a:buClr>
                <a:srgbClr val="0067B1"/>
              </a:buClr>
              <a:buNone/>
              <a:defRPr/>
            </a:pPr>
            <a:r>
              <a:rPr lang="en-US" dirty="0">
                <a:solidFill>
                  <a:schemeClr val="accent2"/>
                </a:solidFill>
                <a:latin typeface="Century Gothic" panose="020B0502020202020204" pitchFamily="34" charset="0"/>
              </a:rPr>
              <a:t>Cybersecurity incidents where the attacker was able to exfiltrate data are on the rise, meaning attackers can remove data from the organization’s environment and store it on a computer system that it controls. </a:t>
            </a:r>
          </a:p>
          <a:p>
            <a:pPr marL="0" indent="0" defTabSz="887536">
              <a:lnSpc>
                <a:spcPct val="100000"/>
              </a:lnSpc>
              <a:spcBef>
                <a:spcPts val="0"/>
              </a:spcBef>
              <a:spcAft>
                <a:spcPts val="397"/>
              </a:spcAft>
              <a:buClr>
                <a:srgbClr val="0067B1"/>
              </a:buClr>
              <a:buNone/>
              <a:defRPr/>
            </a:pPr>
            <a:endParaRPr lang="en-US" sz="1412" dirty="0">
              <a:solidFill>
                <a:srgbClr val="000000"/>
              </a:solidFill>
            </a:endParaRPr>
          </a:p>
          <a:p>
            <a:pPr marL="0" indent="0" defTabSz="887536">
              <a:lnSpc>
                <a:spcPct val="100000"/>
              </a:lnSpc>
              <a:spcBef>
                <a:spcPts val="0"/>
              </a:spcBef>
              <a:spcAft>
                <a:spcPts val="397"/>
              </a:spcAft>
              <a:buClr>
                <a:srgbClr val="0067B1"/>
              </a:buClr>
              <a:buNone/>
              <a:defRPr/>
            </a:pPr>
            <a:endParaRPr lang="en-US" sz="1412" dirty="0">
              <a:solidFill>
                <a:srgbClr val="000000"/>
              </a:solidFill>
            </a:endParaRPr>
          </a:p>
        </p:txBody>
      </p:sp>
      <p:sp>
        <p:nvSpPr>
          <p:cNvPr id="19" name="Text Placeholder 2"/>
          <p:cNvSpPr>
            <a:spLocks noGrp="1"/>
          </p:cNvSpPr>
          <p:nvPr>
            <p:ph type="body" idx="4294967295"/>
          </p:nvPr>
        </p:nvSpPr>
        <p:spPr>
          <a:xfrm>
            <a:off x="117476" y="1288340"/>
            <a:ext cx="10712450" cy="914399"/>
          </a:xfrm>
          <a:prstGeom prst="rect">
            <a:avLst/>
          </a:prstGeom>
        </p:spPr>
        <p:txBody>
          <a:bodyPr>
            <a:noAutofit/>
          </a:bodyPr>
          <a:lstStyle/>
          <a:p>
            <a:r>
              <a:rPr lang="en-US" sz="2000" b="1" dirty="0">
                <a:solidFill>
                  <a:schemeClr val="accent2"/>
                </a:solidFill>
                <a:latin typeface="Century Gothic" panose="020B0502020202020204" pitchFamily="34" charset="0"/>
              </a:rPr>
              <a:t>	</a:t>
            </a:r>
            <a:r>
              <a:rPr lang="en-US" sz="1800" b="1" dirty="0">
                <a:solidFill>
                  <a:schemeClr val="accent2"/>
                </a:solidFill>
                <a:latin typeface="Century Gothic" panose="020B0502020202020204" pitchFamily="34" charset="0"/>
              </a:rPr>
              <a:t>Cybersecurity risks are always evolving, but the past year has shown trends in vulnerabilities, exfiltration, and ransoms.</a:t>
            </a:r>
            <a:endParaRPr lang="en-US" sz="2000" b="1" dirty="0">
              <a:solidFill>
                <a:schemeClr val="accent2"/>
              </a:solidFill>
              <a:latin typeface="Century Gothic" panose="020B0502020202020204" pitchFamily="34" charset="0"/>
            </a:endParaRPr>
          </a:p>
        </p:txBody>
      </p:sp>
      <p:pic>
        <p:nvPicPr>
          <p:cNvPr id="9" name="Graphic 8" descr="Transfer outline">
            <a:extLst>
              <a:ext uri="{FF2B5EF4-FFF2-40B4-BE49-F238E27FC236}">
                <a16:creationId xmlns:a16="http://schemas.microsoft.com/office/drawing/2014/main" id="{9B22DE64-21FA-4390-ABBE-E21E26869A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34633" y="2353199"/>
            <a:ext cx="739132" cy="739132"/>
          </a:xfrm>
          <a:prstGeom prst="rect">
            <a:avLst/>
          </a:prstGeom>
        </p:spPr>
      </p:pic>
      <p:pic>
        <p:nvPicPr>
          <p:cNvPr id="11" name="Graphic 10" descr="Transfer1 outline">
            <a:extLst>
              <a:ext uri="{FF2B5EF4-FFF2-40B4-BE49-F238E27FC236}">
                <a16:creationId xmlns:a16="http://schemas.microsoft.com/office/drawing/2014/main" id="{C4AF59E3-0E30-45AA-857D-9C103B459B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98388" y="2410816"/>
            <a:ext cx="739132" cy="739132"/>
          </a:xfrm>
          <a:prstGeom prst="rect">
            <a:avLst/>
          </a:prstGeom>
        </p:spPr>
      </p:pic>
      <p:pic>
        <p:nvPicPr>
          <p:cNvPr id="13" name="Graphic 12" descr="Door Open outline">
            <a:extLst>
              <a:ext uri="{FF2B5EF4-FFF2-40B4-BE49-F238E27FC236}">
                <a16:creationId xmlns:a16="http://schemas.microsoft.com/office/drawing/2014/main" id="{4CAC0587-E694-4C4B-8CD9-B3AD254652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6917" y="2409431"/>
            <a:ext cx="739131" cy="739131"/>
          </a:xfrm>
          <a:prstGeom prst="rect">
            <a:avLst/>
          </a:prstGeom>
        </p:spPr>
      </p:pic>
    </p:spTree>
    <p:extLst>
      <p:ext uri="{BB962C8B-B14F-4D97-AF65-F5344CB8AC3E}">
        <p14:creationId xmlns:p14="http://schemas.microsoft.com/office/powerpoint/2010/main" val="15711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BA4639B-EE99-4E34-A2B3-3403977F0C0A}"/>
              </a:ext>
            </a:extLst>
          </p:cNvPr>
          <p:cNvSpPr>
            <a:spLocks noGrp="1"/>
          </p:cNvSpPr>
          <p:nvPr>
            <p:ph type="title"/>
          </p:nvPr>
        </p:nvSpPr>
        <p:spPr/>
        <p:txBody>
          <a:bodyPr/>
          <a:lstStyle/>
          <a:p>
            <a:r>
              <a:rPr lang="en-US" dirty="0"/>
              <a:t>By the Numbers</a:t>
            </a:r>
          </a:p>
        </p:txBody>
      </p:sp>
      <p:sp>
        <p:nvSpPr>
          <p:cNvPr id="4" name="Slide Number Placeholder 3">
            <a:extLst>
              <a:ext uri="{FF2B5EF4-FFF2-40B4-BE49-F238E27FC236}">
                <a16:creationId xmlns:a16="http://schemas.microsoft.com/office/drawing/2014/main" id="{5DAC0B71-E7F7-47AF-8C7A-37830C6CE539}"/>
              </a:ext>
            </a:extLst>
          </p:cNvPr>
          <p:cNvSpPr>
            <a:spLocks noGrp="1"/>
          </p:cNvSpPr>
          <p:nvPr>
            <p:ph type="sldNum" sz="quarter" idx="4"/>
          </p:nvPr>
        </p:nvSpPr>
        <p:spPr/>
        <p:txBody>
          <a:bodyPr/>
          <a:lstStyle/>
          <a:p>
            <a:pPr defTabSz="403433">
              <a:buClrTx/>
              <a:buSzTx/>
              <a:defRPr/>
            </a:pPr>
            <a:fld id="{495CDFE8-06BB-8C4A-81DE-67EF32F50FC9}" type="slidenum">
              <a:rPr lang="en-US" kern="1200">
                <a:ea typeface="+mn-ea"/>
              </a:rPr>
              <a:pPr defTabSz="403433">
                <a:buClrTx/>
                <a:buSzTx/>
                <a:defRPr/>
              </a:pPr>
              <a:t>6</a:t>
            </a:fld>
            <a:endParaRPr lang="en-US" kern="1200">
              <a:ea typeface="+mn-ea"/>
            </a:endParaRPr>
          </a:p>
        </p:txBody>
      </p:sp>
      <p:sp>
        <p:nvSpPr>
          <p:cNvPr id="73" name="TextBox 72">
            <a:extLst>
              <a:ext uri="{FF2B5EF4-FFF2-40B4-BE49-F238E27FC236}">
                <a16:creationId xmlns:a16="http://schemas.microsoft.com/office/drawing/2014/main" id="{EA4E5B38-7D29-48FC-A3BA-EF485A442CD7}"/>
              </a:ext>
            </a:extLst>
          </p:cNvPr>
          <p:cNvSpPr txBox="1"/>
          <p:nvPr/>
        </p:nvSpPr>
        <p:spPr>
          <a:xfrm>
            <a:off x="8230377" y="5316827"/>
            <a:ext cx="3961623" cy="215444"/>
          </a:xfrm>
          <a:prstGeom prst="rect">
            <a:avLst/>
          </a:prstGeom>
          <a:noFill/>
        </p:spPr>
        <p:txBody>
          <a:bodyPr wrap="square" rtlCol="0">
            <a:spAutoFit/>
          </a:bodyPr>
          <a:lstStyle/>
          <a:p>
            <a:pPr algn="r" defTabSz="914341"/>
            <a:r>
              <a:rPr lang="en-US" sz="800" dirty="0">
                <a:latin typeface="Noto Sans Light"/>
              </a:rPr>
              <a:t>Source: IBM Security Cost of a Data Breach Report 2022</a:t>
            </a:r>
          </a:p>
        </p:txBody>
      </p:sp>
      <p:graphicFrame>
        <p:nvGraphicFramePr>
          <p:cNvPr id="2" name="Table 1"/>
          <p:cNvGraphicFramePr>
            <a:graphicFrameLocks noGrp="1"/>
          </p:cNvGraphicFramePr>
          <p:nvPr>
            <p:extLst>
              <p:ext uri="{D42A27DB-BD31-4B8C-83A1-F6EECF244321}">
                <p14:modId xmlns:p14="http://schemas.microsoft.com/office/powerpoint/2010/main" val="1597226436"/>
              </p:ext>
            </p:extLst>
          </p:nvPr>
        </p:nvGraphicFramePr>
        <p:xfrm>
          <a:off x="1410879" y="2280802"/>
          <a:ext cx="9370242" cy="2865120"/>
        </p:xfrm>
        <a:graphic>
          <a:graphicData uri="http://schemas.openxmlformats.org/drawingml/2006/table">
            <a:tbl>
              <a:tblPr firstRow="1" bandRow="1">
                <a:tableStyleId>{5C22544A-7EE6-4342-B048-85BDC9FD1C3A}</a:tableStyleId>
              </a:tblPr>
              <a:tblGrid>
                <a:gridCol w="4356031">
                  <a:extLst>
                    <a:ext uri="{9D8B030D-6E8A-4147-A177-3AD203B41FA5}">
                      <a16:colId xmlns:a16="http://schemas.microsoft.com/office/drawing/2014/main" val="9891550"/>
                    </a:ext>
                  </a:extLst>
                </a:gridCol>
                <a:gridCol w="300809">
                  <a:extLst>
                    <a:ext uri="{9D8B030D-6E8A-4147-A177-3AD203B41FA5}">
                      <a16:colId xmlns:a16="http://schemas.microsoft.com/office/drawing/2014/main" val="1635758912"/>
                    </a:ext>
                  </a:extLst>
                </a:gridCol>
                <a:gridCol w="4713402">
                  <a:extLst>
                    <a:ext uri="{9D8B030D-6E8A-4147-A177-3AD203B41FA5}">
                      <a16:colId xmlns:a16="http://schemas.microsoft.com/office/drawing/2014/main" val="2618886529"/>
                    </a:ext>
                  </a:extLst>
                </a:gridCol>
              </a:tblGrid>
              <a:tr h="370840">
                <a:tc>
                  <a:txBody>
                    <a:bodyPr/>
                    <a:lstStyle/>
                    <a:p>
                      <a:r>
                        <a:rPr lang="en-US" sz="1800" b="1" i="0" u="none" strike="noStrike" cap="none" dirty="0">
                          <a:solidFill>
                            <a:srgbClr val="AA182C"/>
                          </a:solidFill>
                          <a:latin typeface="Century Gothic"/>
                          <a:sym typeface="Century Gothic"/>
                        </a:rPr>
                        <a:t>$4.35 million:</a:t>
                      </a:r>
                      <a:r>
                        <a:rPr lang="en-US" sz="1800" b="0" dirty="0">
                          <a:solidFill>
                            <a:schemeClr val="tx1"/>
                          </a:solidFill>
                          <a:latin typeface="Century Gothic" panose="020B0502020202020204" pitchFamily="34" charset="0"/>
                        </a:rPr>
                        <a:t> </a:t>
                      </a:r>
                      <a:r>
                        <a:rPr lang="en-US" sz="1400" b="0" dirty="0">
                          <a:solidFill>
                            <a:schemeClr val="accent2"/>
                          </a:solidFill>
                          <a:latin typeface="Century Gothic" panose="020B0502020202020204" pitchFamily="34" charset="0"/>
                        </a:rPr>
                        <a:t>Average total</a:t>
                      </a:r>
                      <a:r>
                        <a:rPr lang="en-US" sz="1400" b="0" baseline="0" dirty="0">
                          <a:solidFill>
                            <a:schemeClr val="accent2"/>
                          </a:solidFill>
                          <a:latin typeface="Century Gothic" panose="020B0502020202020204" pitchFamily="34" charset="0"/>
                        </a:rPr>
                        <a:t> cost of a data breach</a:t>
                      </a:r>
                    </a:p>
                    <a:p>
                      <a:endParaRPr lang="en-US" sz="1200" b="0" dirty="0">
                        <a:solidFill>
                          <a:schemeClr val="accent2"/>
                        </a:solidFill>
                        <a:latin typeface="Century Gothic" panose="020B0502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600" dirty="0">
                        <a:solidFill>
                          <a:schemeClr val="tx1"/>
                        </a:solidFill>
                        <a:latin typeface="Century Gothic" panose="020B0502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800" b="1" i="0" u="none" strike="noStrike" cap="none" dirty="0">
                          <a:solidFill>
                            <a:srgbClr val="AA182C"/>
                          </a:solidFill>
                          <a:latin typeface="Century Gothic"/>
                          <a:ea typeface="+mn-ea"/>
                          <a:cs typeface="+mn-cs"/>
                          <a:sym typeface="Arial"/>
                        </a:rPr>
                        <a:t>45%: </a:t>
                      </a:r>
                      <a:r>
                        <a:rPr lang="en-US" sz="1400" b="0" dirty="0">
                          <a:solidFill>
                            <a:schemeClr val="accent2"/>
                          </a:solidFill>
                          <a:latin typeface="Century Gothic" panose="020B0502020202020204" pitchFamily="34" charset="0"/>
                        </a:rPr>
                        <a:t>Percentage of breaches that were cloud-based</a:t>
                      </a:r>
                      <a:r>
                        <a:rPr lang="en-US" sz="1400" b="0" baseline="0" dirty="0">
                          <a:solidFill>
                            <a:schemeClr val="accent2"/>
                          </a:solidFill>
                          <a:latin typeface="Century Gothic" panose="020B0502020202020204" pitchFamily="34" charset="0"/>
                        </a:rPr>
                        <a:t> from the organizations surveyed</a:t>
                      </a:r>
                      <a:endParaRPr lang="en-US" sz="1600" b="0" dirty="0">
                        <a:solidFill>
                          <a:schemeClr val="accent2"/>
                        </a:solidFill>
                        <a:latin typeface="Century Gothic" panose="020B0502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23231393"/>
                  </a:ext>
                </a:extLst>
              </a:tr>
              <a:tr h="157970">
                <a:tc>
                  <a:txBody>
                    <a:bodyPr/>
                    <a:lstStyle/>
                    <a:p>
                      <a:r>
                        <a:rPr lang="en-US" sz="1800" b="1" i="0" u="none" strike="noStrike" cap="none" dirty="0">
                          <a:solidFill>
                            <a:srgbClr val="AA182C"/>
                          </a:solidFill>
                          <a:latin typeface="Century Gothic"/>
                          <a:ea typeface="+mn-ea"/>
                          <a:cs typeface="+mn-cs"/>
                          <a:sym typeface="Arial"/>
                        </a:rPr>
                        <a:t>277 days: </a:t>
                      </a:r>
                      <a:r>
                        <a:rPr lang="en-US" sz="1400" dirty="0">
                          <a:solidFill>
                            <a:schemeClr val="accent2"/>
                          </a:solidFill>
                          <a:latin typeface="Century Gothic" panose="020B0502020202020204" pitchFamily="34" charset="0"/>
                        </a:rPr>
                        <a:t>Average time it</a:t>
                      </a:r>
                      <a:r>
                        <a:rPr lang="en-US" sz="1400" baseline="0" dirty="0">
                          <a:solidFill>
                            <a:schemeClr val="accent2"/>
                          </a:solidFill>
                          <a:latin typeface="Century Gothic" panose="020B0502020202020204" pitchFamily="34" charset="0"/>
                        </a:rPr>
                        <a:t> takes to identify and contain a breach</a:t>
                      </a:r>
                    </a:p>
                    <a:p>
                      <a:endParaRPr lang="en-US" sz="1200" dirty="0">
                        <a:solidFill>
                          <a:schemeClr val="accent2"/>
                        </a:solidFill>
                        <a:latin typeface="Century Gothic" panose="020B0502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600" dirty="0">
                        <a:solidFill>
                          <a:schemeClr val="tx1"/>
                        </a:solidFill>
                        <a:latin typeface="Century Gothic" panose="020B0502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800" b="1" i="0" u="none" strike="noStrike" cap="none" dirty="0">
                          <a:solidFill>
                            <a:srgbClr val="AA182C"/>
                          </a:solidFill>
                          <a:latin typeface="Century Gothic"/>
                          <a:ea typeface="+mn-ea"/>
                          <a:cs typeface="+mn-cs"/>
                          <a:sym typeface="Arial"/>
                        </a:rPr>
                        <a:t>$4.54 million:</a:t>
                      </a:r>
                      <a:r>
                        <a:rPr lang="en-US" sz="1600" baseline="0" dirty="0">
                          <a:solidFill>
                            <a:srgbClr val="AA182C"/>
                          </a:solidFill>
                          <a:latin typeface="Century Gothic" panose="020B0502020202020204" pitchFamily="34" charset="0"/>
                        </a:rPr>
                        <a:t> </a:t>
                      </a:r>
                      <a:r>
                        <a:rPr lang="en-US" sz="1400" baseline="0" dirty="0">
                          <a:solidFill>
                            <a:schemeClr val="accent2"/>
                          </a:solidFill>
                          <a:latin typeface="Century Gothic" panose="020B0502020202020204" pitchFamily="34" charset="0"/>
                        </a:rPr>
                        <a:t>Average cost of a ransomware attack, not including the ransom itself</a:t>
                      </a:r>
                      <a:endParaRPr lang="en-US" sz="1600" dirty="0">
                        <a:solidFill>
                          <a:schemeClr val="accent2"/>
                        </a:solidFill>
                        <a:latin typeface="Century Gothic" panose="020B0502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1028512"/>
                  </a:ext>
                </a:extLst>
              </a:tr>
              <a:tr h="370840">
                <a:tc>
                  <a:txBody>
                    <a:bodyPr/>
                    <a:lstStyle/>
                    <a:p>
                      <a:r>
                        <a:rPr lang="en-US" sz="1800" b="1" i="0" u="none" strike="noStrike" cap="none" dirty="0">
                          <a:solidFill>
                            <a:srgbClr val="AA182C"/>
                          </a:solidFill>
                          <a:latin typeface="Century Gothic"/>
                          <a:ea typeface="+mn-ea"/>
                          <a:cs typeface="+mn-cs"/>
                          <a:sym typeface="Arial"/>
                        </a:rPr>
                        <a:t>$50 million: </a:t>
                      </a:r>
                      <a:r>
                        <a:rPr lang="en-US" sz="1400" dirty="0">
                          <a:solidFill>
                            <a:schemeClr val="accent2"/>
                          </a:solidFill>
                          <a:latin typeface="Century Gothic" panose="020B0502020202020204" pitchFamily="34" charset="0"/>
                        </a:rPr>
                        <a:t>Average total cost of a mega breach of more than 1 million records</a:t>
                      </a:r>
                    </a:p>
                    <a:p>
                      <a:endParaRPr lang="en-US" sz="1200" dirty="0">
                        <a:solidFill>
                          <a:schemeClr val="accent2"/>
                        </a:solidFill>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dirty="0">
                        <a:solidFill>
                          <a:schemeClr val="tx1"/>
                        </a:solidFill>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1" i="0" u="none" strike="noStrike" cap="none" dirty="0">
                          <a:solidFill>
                            <a:srgbClr val="AA182C"/>
                          </a:solidFill>
                          <a:latin typeface="Century Gothic"/>
                          <a:ea typeface="+mn-ea"/>
                          <a:cs typeface="+mn-cs"/>
                          <a:sym typeface="Arial"/>
                        </a:rPr>
                        <a:t>19%: </a:t>
                      </a:r>
                      <a:r>
                        <a:rPr lang="en-US" sz="1400" baseline="0" dirty="0">
                          <a:solidFill>
                            <a:schemeClr val="accent2"/>
                          </a:solidFill>
                          <a:latin typeface="Century Gothic" panose="020B0502020202020204" pitchFamily="34" charset="0"/>
                        </a:rPr>
                        <a:t>Percentage of breaches that occurred because of a compromise at a business partner</a:t>
                      </a:r>
                      <a:endParaRPr lang="en-US" sz="1600" dirty="0">
                        <a:solidFill>
                          <a:schemeClr val="accent2"/>
                        </a:solidFill>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0595800"/>
                  </a:ext>
                </a:extLst>
              </a:tr>
              <a:tr h="370840">
                <a:tc>
                  <a:txBody>
                    <a:bodyPr/>
                    <a:lstStyle/>
                    <a:p>
                      <a:r>
                        <a:rPr lang="en-US" sz="1800" b="1" i="0" u="none" strike="noStrike" cap="none" dirty="0">
                          <a:solidFill>
                            <a:srgbClr val="AA182C"/>
                          </a:solidFill>
                          <a:latin typeface="Century Gothic"/>
                          <a:ea typeface="+mn-ea"/>
                          <a:cs typeface="+mn-cs"/>
                          <a:sym typeface="Arial"/>
                        </a:rPr>
                        <a:t>$4.91 million:</a:t>
                      </a:r>
                      <a:r>
                        <a:rPr lang="en-US" sz="1800" b="1" baseline="0" dirty="0">
                          <a:solidFill>
                            <a:srgbClr val="AA182C"/>
                          </a:solidFill>
                          <a:latin typeface="Century Gothic" panose="020B0502020202020204" pitchFamily="34" charset="0"/>
                        </a:rPr>
                        <a:t> </a:t>
                      </a:r>
                      <a:r>
                        <a:rPr lang="en-US" sz="1400" baseline="0" dirty="0">
                          <a:solidFill>
                            <a:schemeClr val="accent2"/>
                          </a:solidFill>
                          <a:latin typeface="Century Gothic" panose="020B0502020202020204" pitchFamily="34" charset="0"/>
                        </a:rPr>
                        <a:t>Average cost of a data breach with a phishing initial attack vector</a:t>
                      </a:r>
                      <a:endParaRPr lang="en-US" sz="1600" dirty="0">
                        <a:solidFill>
                          <a:schemeClr val="accent2"/>
                        </a:solidFill>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dirty="0">
                        <a:solidFill>
                          <a:schemeClr val="tx1"/>
                        </a:solidFill>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1" i="0" u="none" strike="noStrike" cap="none" dirty="0">
                          <a:solidFill>
                            <a:srgbClr val="AA182C"/>
                          </a:solidFill>
                          <a:latin typeface="Century Gothic"/>
                          <a:ea typeface="+mn-ea"/>
                          <a:cs typeface="+mn-cs"/>
                          <a:sym typeface="Arial"/>
                        </a:rPr>
                        <a:t>25,575: </a:t>
                      </a:r>
                      <a:r>
                        <a:rPr lang="en-US" sz="1400" dirty="0">
                          <a:solidFill>
                            <a:schemeClr val="accent2"/>
                          </a:solidFill>
                          <a:latin typeface="Century Gothic" panose="020B0502020202020204" pitchFamily="34" charset="0"/>
                        </a:rPr>
                        <a:t>Average size of a U.S. data breach</a:t>
                      </a:r>
                      <a:r>
                        <a:rPr lang="en-US" sz="1400" baseline="0" dirty="0">
                          <a:solidFill>
                            <a:schemeClr val="accent2"/>
                          </a:solidFill>
                          <a:latin typeface="Century Gothic" panose="020B0502020202020204" pitchFamily="34" charset="0"/>
                        </a:rPr>
                        <a:t> in terms of records</a:t>
                      </a:r>
                      <a:endParaRPr lang="en-US" sz="1600" dirty="0">
                        <a:solidFill>
                          <a:schemeClr val="accent2"/>
                        </a:solidFill>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6676456"/>
                  </a:ext>
                </a:extLst>
              </a:tr>
            </a:tbl>
          </a:graphicData>
        </a:graphic>
      </p:graphicFrame>
      <p:sp>
        <p:nvSpPr>
          <p:cNvPr id="14" name="Text Placeholder 2"/>
          <p:cNvSpPr>
            <a:spLocks noGrp="1"/>
          </p:cNvSpPr>
          <p:nvPr>
            <p:ph type="body" idx="4294967295"/>
          </p:nvPr>
        </p:nvSpPr>
        <p:spPr>
          <a:xfrm>
            <a:off x="354992" y="1256674"/>
            <a:ext cx="10426129" cy="405492"/>
          </a:xfrm>
          <a:prstGeom prst="rect">
            <a:avLst/>
          </a:prstGeom>
        </p:spPr>
        <p:txBody>
          <a:bodyPr>
            <a:noAutofit/>
          </a:bodyPr>
          <a:lstStyle/>
          <a:p>
            <a:pPr marL="227013" indent="1588"/>
            <a:r>
              <a:rPr lang="en-US" sz="1800" b="1" dirty="0">
                <a:solidFill>
                  <a:schemeClr val="accent2"/>
                </a:solidFill>
                <a:latin typeface="Century Gothic" panose="020B0502020202020204" pitchFamily="34" charset="0"/>
              </a:rPr>
              <a:t>Cyber threats are increasingly costly for organizations, presenting significant coverage issues and potential legal liabilities.</a:t>
            </a:r>
          </a:p>
        </p:txBody>
      </p:sp>
    </p:spTree>
    <p:extLst>
      <p:ext uri="{BB962C8B-B14F-4D97-AF65-F5344CB8AC3E}">
        <p14:creationId xmlns:p14="http://schemas.microsoft.com/office/powerpoint/2010/main" val="1950225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D20D-832F-43AF-8C64-960DE82A23E0}"/>
              </a:ext>
            </a:extLst>
          </p:cNvPr>
          <p:cNvSpPr>
            <a:spLocks noGrp="1"/>
          </p:cNvSpPr>
          <p:nvPr>
            <p:ph type="title"/>
          </p:nvPr>
        </p:nvSpPr>
        <p:spPr/>
        <p:txBody>
          <a:bodyPr/>
          <a:lstStyle/>
          <a:p>
            <a:r>
              <a:rPr lang="en-US" dirty="0"/>
              <a:t>Critical Privacy and Security Issues to Watch</a:t>
            </a:r>
          </a:p>
        </p:txBody>
      </p:sp>
      <p:sp>
        <p:nvSpPr>
          <p:cNvPr id="4" name="Slide Number Placeholder 3">
            <a:extLst>
              <a:ext uri="{FF2B5EF4-FFF2-40B4-BE49-F238E27FC236}">
                <a16:creationId xmlns:a16="http://schemas.microsoft.com/office/drawing/2014/main" id="{87309C96-218F-4EBD-A247-F2DFEBEFFD0F}"/>
              </a:ext>
            </a:extLst>
          </p:cNvPr>
          <p:cNvSpPr>
            <a:spLocks noGrp="1"/>
          </p:cNvSpPr>
          <p:nvPr>
            <p:ph type="sldNum" sz="quarter" idx="4"/>
          </p:nvPr>
        </p:nvSpPr>
        <p:spPr/>
        <p:txBody>
          <a:bodyPr/>
          <a:lstStyle/>
          <a:p>
            <a:pPr defTabSz="403433">
              <a:buClrTx/>
              <a:buSzTx/>
              <a:defRPr/>
            </a:pPr>
            <a:fld id="{495CDFE8-06BB-8C4A-81DE-67EF32F50FC9}" type="slidenum">
              <a:rPr lang="en-US" kern="1200">
                <a:ea typeface="+mn-ea"/>
              </a:rPr>
              <a:pPr defTabSz="403433">
                <a:buClrTx/>
                <a:buSzTx/>
                <a:defRPr/>
              </a:pPr>
              <a:t>7</a:t>
            </a:fld>
            <a:endParaRPr lang="en-US" kern="1200">
              <a:ea typeface="+mn-ea"/>
            </a:endParaRPr>
          </a:p>
        </p:txBody>
      </p:sp>
      <p:sp>
        <p:nvSpPr>
          <p:cNvPr id="6" name="Text Placeholder 5">
            <a:extLst>
              <a:ext uri="{FF2B5EF4-FFF2-40B4-BE49-F238E27FC236}">
                <a16:creationId xmlns:a16="http://schemas.microsoft.com/office/drawing/2014/main" id="{99199297-E838-46F9-91E1-526344D1535B}"/>
              </a:ext>
            </a:extLst>
          </p:cNvPr>
          <p:cNvSpPr>
            <a:spLocks noGrp="1"/>
          </p:cNvSpPr>
          <p:nvPr>
            <p:ph type="body" sz="quarter" idx="4294967295"/>
          </p:nvPr>
        </p:nvSpPr>
        <p:spPr>
          <a:xfrm>
            <a:off x="806916" y="3092331"/>
            <a:ext cx="2922734" cy="2546537"/>
          </a:xfrm>
        </p:spPr>
        <p:txBody>
          <a:bodyPr>
            <a:normAutofit/>
          </a:bodyPr>
          <a:lstStyle/>
          <a:p>
            <a:pPr marL="0" marR="0" lvl="0" indent="0" defTabSz="1005821" rtl="0" eaLnBrk="1" fontAlgn="auto" latinLnBrk="0" hangingPunct="1">
              <a:lnSpc>
                <a:spcPct val="100000"/>
              </a:lnSpc>
              <a:spcBef>
                <a:spcPts val="0"/>
              </a:spcBef>
              <a:spcAft>
                <a:spcPts val="0"/>
              </a:spcAft>
              <a:buClrTx/>
              <a:buSzTx/>
              <a:buFontTx/>
              <a:buNone/>
              <a:tabLst/>
              <a:defRPr/>
            </a:pPr>
            <a:r>
              <a:rPr lang="en-US" sz="1600" b="1" i="0" u="none" strike="noStrike" cap="none" dirty="0">
                <a:solidFill>
                  <a:schemeClr val="accent2"/>
                </a:solidFill>
                <a:latin typeface="Century Gothic"/>
                <a:cs typeface="Calibri" panose="020F0502020204030204" pitchFamily="34" charset="0"/>
                <a:sym typeface="Century Gothic"/>
              </a:rPr>
              <a:t>Increased Financial Impact of Ransomware Attacks</a:t>
            </a:r>
          </a:p>
          <a:p>
            <a:pPr marL="0" indent="0"/>
            <a:r>
              <a:rPr lang="en-US" sz="1400" dirty="0"/>
              <a:t>Cyber attacks are larger and more frequent than ever. Financial impact also stems from loss of business, reputational hits, remediation costs, and potential litigation.</a:t>
            </a:r>
          </a:p>
          <a:p>
            <a:pPr marL="0" indent="0"/>
            <a:endParaRPr lang="en-US" sz="1412" dirty="0"/>
          </a:p>
          <a:p>
            <a:pPr marL="0" indent="0"/>
            <a:endParaRPr lang="en-US" sz="1412" b="1" dirty="0"/>
          </a:p>
        </p:txBody>
      </p:sp>
      <p:sp>
        <p:nvSpPr>
          <p:cNvPr id="7" name="Text Placeholder 6">
            <a:extLst>
              <a:ext uri="{FF2B5EF4-FFF2-40B4-BE49-F238E27FC236}">
                <a16:creationId xmlns:a16="http://schemas.microsoft.com/office/drawing/2014/main" id="{034E90DB-5DF7-4EE3-880A-8C0CB5ECB94A}"/>
              </a:ext>
            </a:extLst>
          </p:cNvPr>
          <p:cNvSpPr>
            <a:spLocks noGrp="1"/>
          </p:cNvSpPr>
          <p:nvPr>
            <p:ph type="body" sz="quarter" idx="4294967295"/>
          </p:nvPr>
        </p:nvSpPr>
        <p:spPr>
          <a:xfrm>
            <a:off x="8462350" y="3016117"/>
            <a:ext cx="2922734" cy="2228569"/>
          </a:xfrm>
        </p:spPr>
        <p:txBody>
          <a:bodyPr/>
          <a:lstStyle/>
          <a:p>
            <a:pPr marL="0" indent="0">
              <a:spcBef>
                <a:spcPts val="0"/>
              </a:spcBef>
            </a:pPr>
            <a:r>
              <a:rPr lang="en-US" sz="1600" b="1" dirty="0"/>
              <a:t>Increased Mobile Device Use for Work Heightens Phishing Risk</a:t>
            </a:r>
          </a:p>
          <a:p>
            <a:pPr marL="0" indent="0"/>
            <a:r>
              <a:rPr lang="en-US" sz="1400" dirty="0"/>
              <a:t>It is much harder to preview suspicious links on a phone than a computer, so more employees are falling victim to these attacks.</a:t>
            </a:r>
          </a:p>
          <a:p>
            <a:pPr marL="0" indent="0"/>
            <a:endParaRPr lang="en-US" sz="1412" dirty="0"/>
          </a:p>
        </p:txBody>
      </p:sp>
      <p:sp>
        <p:nvSpPr>
          <p:cNvPr id="18" name="Text Placeholder 6">
            <a:extLst>
              <a:ext uri="{FF2B5EF4-FFF2-40B4-BE49-F238E27FC236}">
                <a16:creationId xmlns:a16="http://schemas.microsoft.com/office/drawing/2014/main" id="{07A12B31-D9F6-47FA-9E27-D349E4DB9E50}"/>
              </a:ext>
            </a:extLst>
          </p:cNvPr>
          <p:cNvSpPr txBox="1">
            <a:spLocks/>
          </p:cNvSpPr>
          <p:nvPr/>
        </p:nvSpPr>
        <p:spPr>
          <a:xfrm>
            <a:off x="4634633" y="3092331"/>
            <a:ext cx="2922734" cy="2228624"/>
          </a:xfrm>
          <a:prstGeom prst="rect">
            <a:avLst/>
          </a:prstGeom>
        </p:spPr>
        <p:txBody>
          <a:bodyPr vert="horz" lIns="0" tIns="0" rIns="0" bIns="0" rtlCol="0">
            <a:noAutofit/>
          </a:bodyPr>
          <a:lstStyle>
            <a:lvl1pPr marL="182877" indent="-182877" algn="l" defTabSz="1005821" rtl="0" eaLnBrk="1" latinLnBrk="0" hangingPunct="1">
              <a:lnSpc>
                <a:spcPct val="110000"/>
              </a:lnSpc>
              <a:spcBef>
                <a:spcPts val="450"/>
              </a:spcBef>
              <a:spcAft>
                <a:spcPts val="450"/>
              </a:spcAft>
              <a:buClr>
                <a:schemeClr val="accent2"/>
              </a:buClr>
              <a:buFont typeface="System Font Regular"/>
              <a:buChar char="■"/>
              <a:tabLst/>
              <a:defRPr sz="1400" b="0" kern="1200">
                <a:solidFill>
                  <a:schemeClr val="tx1"/>
                </a:solidFill>
                <a:latin typeface="Calibri" panose="020F0502020204030204" pitchFamily="34" charset="0"/>
                <a:ea typeface="+mn-ea"/>
                <a:cs typeface="Calibri" panose="020F0502020204030204" pitchFamily="34" charset="0"/>
              </a:defRPr>
            </a:lvl1pPr>
            <a:lvl2pPr marL="402328" indent="-219452" algn="l" defTabSz="1005821" rtl="0" eaLnBrk="1" latinLnBrk="0" hangingPunct="1">
              <a:lnSpc>
                <a:spcPct val="110000"/>
              </a:lnSpc>
              <a:spcBef>
                <a:spcPts val="0"/>
              </a:spcBef>
              <a:spcAft>
                <a:spcPts val="450"/>
              </a:spcAft>
              <a:buClr>
                <a:schemeClr val="accent2"/>
              </a:buClr>
              <a:buFont typeface="System Font Regular"/>
              <a:buChar char="—"/>
              <a:tabLst/>
              <a:defRPr sz="1400" kern="1200">
                <a:solidFill>
                  <a:schemeClr val="tx1"/>
                </a:solidFill>
                <a:latin typeface="Calibri" panose="020F0502020204030204" pitchFamily="34" charset="0"/>
                <a:ea typeface="+mn-ea"/>
                <a:cs typeface="Calibri" panose="020F0502020204030204" pitchFamily="34" charset="0"/>
              </a:defRPr>
            </a:lvl2pPr>
            <a:lvl3pPr marL="576061" indent="-173733" algn="l" defTabSz="1005821" rtl="0" eaLnBrk="1" latinLnBrk="0" hangingPunct="1">
              <a:lnSpc>
                <a:spcPct val="110000"/>
              </a:lnSpc>
              <a:spcBef>
                <a:spcPts val="0"/>
              </a:spcBef>
              <a:spcAft>
                <a:spcPts val="450"/>
              </a:spcAft>
              <a:buClr>
                <a:schemeClr val="accent2"/>
              </a:buClr>
              <a:buFont typeface="System Font Regular"/>
              <a:buChar char="○"/>
              <a:tabLst/>
              <a:defRPr sz="1400" kern="1200">
                <a:solidFill>
                  <a:schemeClr val="tx1"/>
                </a:solidFill>
                <a:latin typeface="Calibri" panose="020F0502020204030204" pitchFamily="34" charset="0"/>
                <a:ea typeface="+mn-ea"/>
                <a:cs typeface="Calibri" panose="020F0502020204030204" pitchFamily="34" charset="0"/>
              </a:defRPr>
            </a:lvl3pPr>
            <a:lvl4pPr marL="749793" indent="-173733" algn="l" defTabSz="1005821" rtl="0" eaLnBrk="1" latinLnBrk="0" hangingPunct="1">
              <a:lnSpc>
                <a:spcPct val="110000"/>
              </a:lnSpc>
              <a:spcBef>
                <a:spcPts val="0"/>
              </a:spcBef>
              <a:spcAft>
                <a:spcPts val="450"/>
              </a:spcAft>
              <a:buClr>
                <a:schemeClr val="accent2"/>
              </a:buClr>
              <a:buFont typeface="System Font Regular"/>
              <a:buChar char="○"/>
              <a:tabLst/>
              <a:defRPr sz="1400" kern="1200">
                <a:solidFill>
                  <a:schemeClr val="tx1"/>
                </a:solidFill>
                <a:latin typeface="Calibri" panose="020F0502020204030204" pitchFamily="34" charset="0"/>
                <a:ea typeface="+mn-ea"/>
                <a:cs typeface="Calibri" panose="020F0502020204030204" pitchFamily="34" charset="0"/>
              </a:defRPr>
            </a:lvl4pPr>
            <a:lvl5pPr marL="923526" indent="-173733" algn="l" defTabSz="1005821" rtl="0" eaLnBrk="1" latinLnBrk="0" hangingPunct="1">
              <a:lnSpc>
                <a:spcPct val="110000"/>
              </a:lnSpc>
              <a:spcBef>
                <a:spcPts val="0"/>
              </a:spcBef>
              <a:spcAft>
                <a:spcPts val="450"/>
              </a:spcAft>
              <a:buClr>
                <a:schemeClr val="accent2"/>
              </a:buClr>
              <a:buFont typeface="System Font Regular"/>
              <a:buChar char="○"/>
              <a:tabLst/>
              <a:defRPr sz="1400" kern="1200">
                <a:solidFill>
                  <a:schemeClr val="tx1"/>
                </a:solidFill>
                <a:latin typeface="Calibri" panose="020F0502020204030204" pitchFamily="34" charset="0"/>
                <a:ea typeface="+mn-ea"/>
                <a:cs typeface="Calibri" panose="020F0502020204030204" pitchFamily="34" charset="0"/>
              </a:defRPr>
            </a:lvl5pPr>
            <a:lvl6pPr marL="801673" marR="0" indent="-139697" algn="l" defTabSz="1005821" rtl="0" eaLnBrk="1" fontAlgn="auto" latinLnBrk="0" hangingPunct="1">
              <a:lnSpc>
                <a:spcPct val="110000"/>
              </a:lnSpc>
              <a:spcBef>
                <a:spcPts val="550"/>
              </a:spcBef>
              <a:spcAft>
                <a:spcPts val="0"/>
              </a:spcAft>
              <a:buClrTx/>
              <a:buSzTx/>
              <a:buFont typeface="System Font Regular"/>
              <a:buChar char="–"/>
              <a:tabLst/>
              <a:defRPr sz="1200" kern="1200">
                <a:solidFill>
                  <a:schemeClr val="tx2"/>
                </a:solidFill>
                <a:latin typeface="+mn-lt"/>
                <a:ea typeface="+mn-ea"/>
                <a:cs typeface="+mn-cs"/>
              </a:defRPr>
            </a:lvl6pPr>
            <a:lvl7pPr marL="1035030" indent="-171447" algn="l" defTabSz="1005821" rtl="0" eaLnBrk="1" latinLnBrk="0" hangingPunct="1">
              <a:lnSpc>
                <a:spcPct val="110000"/>
              </a:lnSpc>
              <a:spcBef>
                <a:spcPts val="550"/>
              </a:spcBef>
              <a:buFont typeface="System Font Regular"/>
              <a:buChar char="–"/>
              <a:tabLst/>
              <a:defRPr sz="1200" kern="1200">
                <a:solidFill>
                  <a:schemeClr val="tx2"/>
                </a:solidFill>
                <a:latin typeface="+mn-lt"/>
                <a:ea typeface="+mn-ea"/>
                <a:cs typeface="+mn-cs"/>
              </a:defRPr>
            </a:lvl7pPr>
            <a:lvl8pPr marL="3771828" indent="-251455" algn="l" defTabSz="1005821"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738" indent="-251455" algn="l" defTabSz="1005821"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defTabSz="887536">
              <a:lnSpc>
                <a:spcPct val="100000"/>
              </a:lnSpc>
              <a:spcBef>
                <a:spcPts val="0"/>
              </a:spcBef>
              <a:spcAft>
                <a:spcPts val="397"/>
              </a:spcAft>
              <a:buClr>
                <a:srgbClr val="0067B1"/>
              </a:buClr>
              <a:buNone/>
              <a:defRPr/>
            </a:pPr>
            <a:r>
              <a:rPr lang="en-US" sz="1600" b="1" dirty="0">
                <a:solidFill>
                  <a:schemeClr val="accent2"/>
                </a:solidFill>
                <a:latin typeface="Century Gothic" panose="020B0502020202020204" pitchFamily="34" charset="0"/>
                <a:sym typeface="Century Gothic"/>
              </a:rPr>
              <a:t>Upticks in M&amp;A Leave Customer Data Vulnerable</a:t>
            </a:r>
          </a:p>
          <a:p>
            <a:pPr marL="0" indent="0" defTabSz="887536">
              <a:lnSpc>
                <a:spcPct val="100000"/>
              </a:lnSpc>
              <a:spcBef>
                <a:spcPts val="0"/>
              </a:spcBef>
              <a:spcAft>
                <a:spcPts val="397"/>
              </a:spcAft>
              <a:buClr>
                <a:srgbClr val="0067B1"/>
              </a:buClr>
              <a:buNone/>
              <a:defRPr/>
            </a:pPr>
            <a:r>
              <a:rPr lang="en-US" dirty="0">
                <a:solidFill>
                  <a:schemeClr val="accent2"/>
                </a:solidFill>
                <a:latin typeface="Century Gothic" panose="020B0502020202020204" pitchFamily="34" charset="0"/>
              </a:rPr>
              <a:t>Organizations may not be aware of unprotected data or gaps in security systems from other parties involved.</a:t>
            </a:r>
          </a:p>
          <a:p>
            <a:pPr marL="0" indent="0" defTabSz="887536">
              <a:lnSpc>
                <a:spcPct val="100000"/>
              </a:lnSpc>
              <a:spcBef>
                <a:spcPts val="0"/>
              </a:spcBef>
              <a:spcAft>
                <a:spcPts val="397"/>
              </a:spcAft>
              <a:buClr>
                <a:srgbClr val="0067B1"/>
              </a:buClr>
              <a:buNone/>
              <a:defRPr/>
            </a:pPr>
            <a:endParaRPr lang="en-US" sz="1412" dirty="0">
              <a:solidFill>
                <a:srgbClr val="000000"/>
              </a:solidFill>
            </a:endParaRPr>
          </a:p>
          <a:p>
            <a:pPr marL="0" indent="0" defTabSz="887536">
              <a:lnSpc>
                <a:spcPct val="100000"/>
              </a:lnSpc>
              <a:spcBef>
                <a:spcPts val="0"/>
              </a:spcBef>
              <a:spcAft>
                <a:spcPts val="397"/>
              </a:spcAft>
              <a:buClr>
                <a:srgbClr val="0067B1"/>
              </a:buClr>
              <a:buNone/>
              <a:defRPr/>
            </a:pPr>
            <a:endParaRPr lang="en-US" sz="1412" dirty="0">
              <a:solidFill>
                <a:srgbClr val="000000"/>
              </a:solidFill>
            </a:endParaRPr>
          </a:p>
        </p:txBody>
      </p:sp>
      <p:sp>
        <p:nvSpPr>
          <p:cNvPr id="19" name="Text Placeholder 2"/>
          <p:cNvSpPr>
            <a:spLocks noGrp="1"/>
          </p:cNvSpPr>
          <p:nvPr>
            <p:ph type="body" idx="4294967295"/>
          </p:nvPr>
        </p:nvSpPr>
        <p:spPr>
          <a:xfrm>
            <a:off x="97724" y="1191409"/>
            <a:ext cx="10712450" cy="914399"/>
          </a:xfrm>
          <a:prstGeom prst="rect">
            <a:avLst/>
          </a:prstGeom>
        </p:spPr>
        <p:txBody>
          <a:bodyPr>
            <a:noAutofit/>
          </a:bodyPr>
          <a:lstStyle/>
          <a:p>
            <a:r>
              <a:rPr lang="en-US" sz="2000" b="1" dirty="0">
                <a:solidFill>
                  <a:schemeClr val="accent2"/>
                </a:solidFill>
                <a:latin typeface="Century Gothic" panose="020B0502020202020204" pitchFamily="34" charset="0"/>
              </a:rPr>
              <a:t>	</a:t>
            </a:r>
            <a:r>
              <a:rPr lang="en-US" sz="1800" b="1" dirty="0">
                <a:solidFill>
                  <a:schemeClr val="accent2"/>
                </a:solidFill>
                <a:latin typeface="Century Gothic" panose="020B0502020202020204" pitchFamily="34" charset="0"/>
              </a:rPr>
              <a:t>Cybersecurity and privacy risks are constantly changing with the evolution of technology, shifts in the economy, and new regulatory requirements.</a:t>
            </a:r>
          </a:p>
          <a:p>
            <a:endParaRPr lang="en-US" sz="2000" b="1" dirty="0">
              <a:solidFill>
                <a:schemeClr val="accent2"/>
              </a:solidFill>
              <a:latin typeface="Century Gothic" panose="020B0502020202020204" pitchFamily="34" charset="0"/>
            </a:endParaRPr>
          </a:p>
        </p:txBody>
      </p:sp>
      <p:pic>
        <p:nvPicPr>
          <p:cNvPr id="12" name="Graphic 11" descr="Money outline">
            <a:extLst>
              <a:ext uri="{FF2B5EF4-FFF2-40B4-BE49-F238E27FC236}">
                <a16:creationId xmlns:a16="http://schemas.microsoft.com/office/drawing/2014/main" id="{1C265C00-67E3-4624-9795-54866815D0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916" y="2410816"/>
            <a:ext cx="739133" cy="739133"/>
          </a:xfrm>
          <a:prstGeom prst="rect">
            <a:avLst/>
          </a:prstGeom>
        </p:spPr>
      </p:pic>
      <p:pic>
        <p:nvPicPr>
          <p:cNvPr id="14" name="Graphic 13" descr="Disk outline">
            <a:extLst>
              <a:ext uri="{FF2B5EF4-FFF2-40B4-BE49-F238E27FC236}">
                <a16:creationId xmlns:a16="http://schemas.microsoft.com/office/drawing/2014/main" id="{FA9F1090-7BE4-4492-99BB-C4C66647BA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34810" y="2353199"/>
            <a:ext cx="739132" cy="739132"/>
          </a:xfrm>
          <a:prstGeom prst="rect">
            <a:avLst/>
          </a:prstGeom>
        </p:spPr>
      </p:pic>
      <p:pic>
        <p:nvPicPr>
          <p:cNvPr id="15" name="Graphic 14" descr="Smart Phone outline">
            <a:extLst>
              <a:ext uri="{FF2B5EF4-FFF2-40B4-BE49-F238E27FC236}">
                <a16:creationId xmlns:a16="http://schemas.microsoft.com/office/drawing/2014/main" id="{18F1E725-333F-47EC-8968-48D9FBE204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68202" y="2277969"/>
            <a:ext cx="739132" cy="739132"/>
          </a:xfrm>
          <a:prstGeom prst="rect">
            <a:avLst/>
          </a:prstGeom>
        </p:spPr>
      </p:pic>
    </p:spTree>
    <p:extLst>
      <p:ext uri="{BB962C8B-B14F-4D97-AF65-F5344CB8AC3E}">
        <p14:creationId xmlns:p14="http://schemas.microsoft.com/office/powerpoint/2010/main" val="2351683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BA4639B-EE99-4E34-A2B3-3403977F0C0A}"/>
              </a:ext>
            </a:extLst>
          </p:cNvPr>
          <p:cNvSpPr>
            <a:spLocks noGrp="1"/>
          </p:cNvSpPr>
          <p:nvPr>
            <p:ph type="title"/>
          </p:nvPr>
        </p:nvSpPr>
        <p:spPr>
          <a:xfrm>
            <a:off x="515937" y="612790"/>
            <a:ext cx="11160126" cy="1488315"/>
          </a:xfrm>
        </p:spPr>
        <p:txBody>
          <a:bodyPr/>
          <a:lstStyle/>
          <a:p>
            <a:r>
              <a:rPr lang="en-US" dirty="0"/>
              <a:t>Ransomware on the Rise</a:t>
            </a:r>
          </a:p>
        </p:txBody>
      </p:sp>
      <p:sp>
        <p:nvSpPr>
          <p:cNvPr id="4" name="Slide Number Placeholder 3">
            <a:extLst>
              <a:ext uri="{FF2B5EF4-FFF2-40B4-BE49-F238E27FC236}">
                <a16:creationId xmlns:a16="http://schemas.microsoft.com/office/drawing/2014/main" id="{5DAC0B71-E7F7-47AF-8C7A-37830C6CE539}"/>
              </a:ext>
            </a:extLst>
          </p:cNvPr>
          <p:cNvSpPr>
            <a:spLocks noGrp="1"/>
          </p:cNvSpPr>
          <p:nvPr>
            <p:ph type="sldNum" sz="quarter" idx="4"/>
          </p:nvPr>
        </p:nvSpPr>
        <p:spPr>
          <a:xfrm>
            <a:off x="11384477" y="6314197"/>
            <a:ext cx="403412" cy="298525"/>
          </a:xfrm>
        </p:spPr>
        <p:txBody>
          <a:bodyPr/>
          <a:lstStyle/>
          <a:p>
            <a:pPr defTabSz="403433">
              <a:buClrTx/>
              <a:buSzTx/>
              <a:defRPr/>
            </a:pPr>
            <a:fld id="{495CDFE8-06BB-8C4A-81DE-67EF32F50FC9}" type="slidenum">
              <a:rPr lang="en-US" kern="1200">
                <a:ea typeface="+mn-ea"/>
              </a:rPr>
              <a:pPr defTabSz="403433">
                <a:buClrTx/>
                <a:buSzTx/>
                <a:defRPr/>
              </a:pPr>
              <a:t>8</a:t>
            </a:fld>
            <a:endParaRPr lang="en-US" kern="1200">
              <a:ea typeface="+mn-ea"/>
            </a:endParaRPr>
          </a:p>
        </p:txBody>
      </p:sp>
      <p:sp>
        <p:nvSpPr>
          <p:cNvPr id="17" name="Rectangle 16">
            <a:extLst>
              <a:ext uri="{FF2B5EF4-FFF2-40B4-BE49-F238E27FC236}">
                <a16:creationId xmlns:a16="http://schemas.microsoft.com/office/drawing/2014/main" id="{AFA9683D-FA94-4D8A-91D1-FFC172FB125E}"/>
              </a:ext>
            </a:extLst>
          </p:cNvPr>
          <p:cNvSpPr/>
          <p:nvPr/>
        </p:nvSpPr>
        <p:spPr>
          <a:xfrm>
            <a:off x="762001" y="2396070"/>
            <a:ext cx="4514850" cy="535531"/>
          </a:xfrm>
          <a:prstGeom prst="rect">
            <a:avLst/>
          </a:prstGeom>
        </p:spPr>
        <p:txBody>
          <a:bodyPr wrap="square">
            <a:spAutoFit/>
          </a:bodyPr>
          <a:lstStyle/>
          <a:p>
            <a:pPr>
              <a:lnSpc>
                <a:spcPct val="90000"/>
              </a:lnSpc>
            </a:pPr>
            <a:r>
              <a:rPr lang="en-US" sz="16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There are an</a:t>
            </a:r>
            <a:r>
              <a:rPr lang="en-US" sz="1600" dirty="0">
                <a:solidFill>
                  <a:srgbClr val="404040"/>
                </a:solidFill>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estimated</a:t>
            </a:r>
            <a:r>
              <a:rPr lang="en-US" sz="16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AA182C"/>
                </a:solidFill>
                <a:latin typeface="Calibri" panose="020F0502020204030204" pitchFamily="34" charset="0"/>
                <a:ea typeface="Calibri" panose="020F0502020204030204" pitchFamily="34" charset="0"/>
                <a:cs typeface="Times New Roman" panose="02020603050405020304" pitchFamily="18" charset="0"/>
              </a:rPr>
              <a:t>4,000 ransomware attacks </a:t>
            </a:r>
            <a:r>
              <a:rPr lang="en-US" sz="16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each day, globally.</a:t>
            </a:r>
            <a:endParaRPr lang="en-US" sz="1600" dirty="0">
              <a:solidFill>
                <a:schemeClr val="accent2"/>
              </a:solidFill>
            </a:endParaRPr>
          </a:p>
        </p:txBody>
      </p:sp>
      <p:sp>
        <p:nvSpPr>
          <p:cNvPr id="20" name="Rectangle 19">
            <a:extLst>
              <a:ext uri="{FF2B5EF4-FFF2-40B4-BE49-F238E27FC236}">
                <a16:creationId xmlns:a16="http://schemas.microsoft.com/office/drawing/2014/main" id="{EA2C9D2D-522B-400C-AB94-F2CD10CB701D}"/>
              </a:ext>
            </a:extLst>
          </p:cNvPr>
          <p:cNvSpPr/>
          <p:nvPr/>
        </p:nvSpPr>
        <p:spPr>
          <a:xfrm>
            <a:off x="762001" y="3926398"/>
            <a:ext cx="4381499" cy="535531"/>
          </a:xfrm>
          <a:prstGeom prst="rect">
            <a:avLst/>
          </a:prstGeom>
        </p:spPr>
        <p:txBody>
          <a:bodyPr wrap="square">
            <a:spAutoFit/>
          </a:bodyPr>
          <a:lstStyle/>
          <a:p>
            <a:pPr>
              <a:lnSpc>
                <a:spcPct val="90000"/>
              </a:lnSpc>
            </a:pPr>
            <a:r>
              <a:rPr lang="en-US" sz="16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The sums demanded by attackers are </a:t>
            </a:r>
            <a:r>
              <a:rPr lang="en-US" sz="1600" dirty="0">
                <a:solidFill>
                  <a:schemeClr val="accent2"/>
                </a:solidFill>
                <a:latin typeface="Calibri" panose="020F0502020204030204" pitchFamily="34" charset="0"/>
                <a:cs typeface="Times New Roman" panose="02020603050405020304" pitchFamily="18" charset="0"/>
              </a:rPr>
              <a:t>increasing,</a:t>
            </a:r>
            <a:r>
              <a:rPr lang="en-US" sz="16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chemeClr val="accent2"/>
                </a:solidFill>
                <a:latin typeface="Calibri" panose="020F0502020204030204" pitchFamily="34" charset="0"/>
                <a:cs typeface="Times New Roman" panose="02020603050405020304" pitchFamily="18" charset="0"/>
              </a:rPr>
              <a:t>often reaching </a:t>
            </a:r>
            <a:r>
              <a:rPr lang="en-US" sz="1600" b="1" dirty="0">
                <a:solidFill>
                  <a:srgbClr val="AA182C"/>
                </a:solidFill>
                <a:latin typeface="Calibri" panose="020F0502020204030204" pitchFamily="34" charset="0"/>
                <a:cs typeface="Times New Roman" panose="02020603050405020304" pitchFamily="18" charset="0"/>
              </a:rPr>
              <a:t>seven</a:t>
            </a:r>
            <a:r>
              <a:rPr lang="en-US" sz="1600" b="1" dirty="0">
                <a:solidFill>
                  <a:schemeClr val="accent2"/>
                </a:solidFill>
                <a:latin typeface="Calibri" panose="020F0502020204030204" pitchFamily="34" charset="0"/>
                <a:cs typeface="Times New Roman" panose="02020603050405020304" pitchFamily="18" charset="0"/>
              </a:rPr>
              <a:t> </a:t>
            </a:r>
            <a:r>
              <a:rPr lang="en-US" sz="1600" dirty="0">
                <a:solidFill>
                  <a:schemeClr val="accent2"/>
                </a:solidFill>
                <a:latin typeface="Calibri" panose="020F0502020204030204" pitchFamily="34" charset="0"/>
                <a:cs typeface="Times New Roman" panose="02020603050405020304" pitchFamily="18" charset="0"/>
              </a:rPr>
              <a:t>or</a:t>
            </a:r>
            <a:r>
              <a:rPr lang="en-US" sz="1600"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AA182C"/>
                </a:solidFill>
                <a:latin typeface="Calibri" panose="020F0502020204030204" pitchFamily="34" charset="0"/>
                <a:ea typeface="Calibri" panose="020F0502020204030204" pitchFamily="34" charset="0"/>
                <a:cs typeface="Times New Roman" panose="02020603050405020304" pitchFamily="18" charset="0"/>
              </a:rPr>
              <a:t>eight</a:t>
            </a:r>
            <a:r>
              <a:rPr lang="en-US" sz="1600" b="1" dirty="0">
                <a:solidFill>
                  <a:srgbClr val="AA182C"/>
                </a:solidFill>
                <a:latin typeface="Calibri" panose="020F0502020204030204" pitchFamily="34" charset="0"/>
                <a:cs typeface="Times New Roman" panose="02020603050405020304" pitchFamily="18" charset="0"/>
              </a:rPr>
              <a:t> figures</a:t>
            </a:r>
            <a:r>
              <a:rPr lang="en-US" sz="1600" b="1" dirty="0">
                <a:solidFill>
                  <a:schemeClr val="accent2"/>
                </a:solidFill>
                <a:latin typeface="Calibri" panose="020F0502020204030204" pitchFamily="34" charset="0"/>
                <a:cs typeface="Times New Roman" panose="02020603050405020304" pitchFamily="18" charset="0"/>
              </a:rPr>
              <a:t>.</a:t>
            </a:r>
          </a:p>
        </p:txBody>
      </p:sp>
      <p:sp>
        <p:nvSpPr>
          <p:cNvPr id="22" name="Rectangle 21">
            <a:extLst>
              <a:ext uri="{FF2B5EF4-FFF2-40B4-BE49-F238E27FC236}">
                <a16:creationId xmlns:a16="http://schemas.microsoft.com/office/drawing/2014/main" id="{9D179B76-AF31-4740-B1F6-6A1E2E42D682}"/>
              </a:ext>
            </a:extLst>
          </p:cNvPr>
          <p:cNvSpPr/>
          <p:nvPr/>
        </p:nvSpPr>
        <p:spPr>
          <a:xfrm>
            <a:off x="762001" y="3161234"/>
            <a:ext cx="4639544" cy="535531"/>
          </a:xfrm>
          <a:prstGeom prst="rect">
            <a:avLst/>
          </a:prstGeom>
        </p:spPr>
        <p:txBody>
          <a:bodyPr wrap="square">
            <a:spAutoFit/>
          </a:bodyPr>
          <a:lstStyle/>
          <a:p>
            <a:pPr>
              <a:lnSpc>
                <a:spcPct val="90000"/>
              </a:lnSpc>
            </a:pPr>
            <a:r>
              <a:rPr lang="en-US" sz="1600" dirty="0">
                <a:solidFill>
                  <a:schemeClr val="accent2"/>
                </a:solidFill>
                <a:latin typeface="Calibri" panose="020F0502020204030204" pitchFamily="34" charset="0"/>
                <a:cs typeface="Times New Roman" panose="02020603050405020304" pitchFamily="18" charset="0"/>
              </a:rPr>
              <a:t>An estimated </a:t>
            </a:r>
            <a:r>
              <a:rPr lang="en-US" sz="1600" b="1" dirty="0">
                <a:solidFill>
                  <a:srgbClr val="AA182C"/>
                </a:solidFill>
                <a:latin typeface="Calibri" panose="020F0502020204030204" pitchFamily="34" charset="0"/>
                <a:cs typeface="Times New Roman" panose="02020603050405020304" pitchFamily="18" charset="0"/>
              </a:rPr>
              <a:t>$550 million+  </a:t>
            </a:r>
            <a:r>
              <a:rPr lang="en-US" sz="1600" dirty="0">
                <a:solidFill>
                  <a:schemeClr val="accent2"/>
                </a:solidFill>
                <a:latin typeface="Calibri" panose="020F0502020204030204" pitchFamily="34" charset="0"/>
                <a:cs typeface="Times New Roman" panose="02020603050405020304" pitchFamily="18" charset="0"/>
              </a:rPr>
              <a:t>in </a:t>
            </a:r>
            <a:r>
              <a:rPr lang="en-US" sz="1600" b="1" dirty="0">
                <a:solidFill>
                  <a:srgbClr val="AA182C"/>
                </a:solidFill>
                <a:latin typeface="Calibri" panose="020F0502020204030204" pitchFamily="34" charset="0"/>
                <a:cs typeface="Times New Roman" panose="02020603050405020304" pitchFamily="18" charset="0"/>
              </a:rPr>
              <a:t>Bitcoin</a:t>
            </a:r>
            <a:r>
              <a:rPr lang="en-US" sz="1600" dirty="0">
                <a:solidFill>
                  <a:srgbClr val="404040"/>
                </a:solidFill>
                <a:latin typeface="Calibri" panose="020F0502020204030204" pitchFamily="34" charset="0"/>
                <a:cs typeface="Times New Roman" panose="02020603050405020304" pitchFamily="18" charset="0"/>
              </a:rPr>
              <a:t> </a:t>
            </a:r>
            <a:r>
              <a:rPr lang="en-US" sz="1600" dirty="0">
                <a:solidFill>
                  <a:schemeClr val="accent2"/>
                </a:solidFill>
                <a:latin typeface="Calibri" panose="020F0502020204030204" pitchFamily="34" charset="0"/>
                <a:cs typeface="Times New Roman" panose="02020603050405020304" pitchFamily="18" charset="0"/>
              </a:rPr>
              <a:t>has been paid out as ransom in the first half of 2021.</a:t>
            </a:r>
            <a:endParaRPr lang="en-US" sz="1600" dirty="0">
              <a:solidFill>
                <a:schemeClr val="accent2"/>
              </a:solidFill>
            </a:endParaRPr>
          </a:p>
        </p:txBody>
      </p:sp>
      <p:grpSp>
        <p:nvGrpSpPr>
          <p:cNvPr id="2" name="Group 1">
            <a:extLst>
              <a:ext uri="{FF2B5EF4-FFF2-40B4-BE49-F238E27FC236}">
                <a16:creationId xmlns:a16="http://schemas.microsoft.com/office/drawing/2014/main" id="{9A7D49FB-7EB1-4640-8B7F-04911D247EB4}"/>
              </a:ext>
            </a:extLst>
          </p:cNvPr>
          <p:cNvGrpSpPr/>
          <p:nvPr/>
        </p:nvGrpSpPr>
        <p:grpSpPr>
          <a:xfrm>
            <a:off x="5741375" y="1969979"/>
            <a:ext cx="6046514" cy="3264894"/>
            <a:chOff x="5483820" y="1956459"/>
            <a:chExt cx="6573350" cy="3546810"/>
          </a:xfrm>
        </p:grpSpPr>
        <p:pic>
          <p:nvPicPr>
            <p:cNvPr id="12" name="Picture 11">
              <a:extLst>
                <a:ext uri="{FF2B5EF4-FFF2-40B4-BE49-F238E27FC236}">
                  <a16:creationId xmlns:a16="http://schemas.microsoft.com/office/drawing/2014/main" id="{96976410-5B8E-4618-B237-EE5926C72383}"/>
                </a:ext>
              </a:extLst>
            </p:cNvPr>
            <p:cNvPicPr>
              <a:picLocks noChangeAspect="1"/>
            </p:cNvPicPr>
            <p:nvPr/>
          </p:nvPicPr>
          <p:blipFill>
            <a:blip r:embed="rId2"/>
            <a:srcRect r="9991"/>
            <a:stretch>
              <a:fillRect/>
            </a:stretch>
          </p:blipFill>
          <p:spPr>
            <a:xfrm>
              <a:off x="7328415" y="3659756"/>
              <a:ext cx="1836870" cy="916658"/>
            </a:xfrm>
            <a:prstGeom prst="rect">
              <a:avLst/>
            </a:prstGeom>
            <a:ln>
              <a:solidFill>
                <a:schemeClr val="accent2"/>
              </a:solidFill>
            </a:ln>
          </p:spPr>
        </p:pic>
        <p:pic>
          <p:nvPicPr>
            <p:cNvPr id="23" name="Picture 22">
              <a:extLst>
                <a:ext uri="{FF2B5EF4-FFF2-40B4-BE49-F238E27FC236}">
                  <a16:creationId xmlns:a16="http://schemas.microsoft.com/office/drawing/2014/main" id="{A8A8741E-0E63-46F6-82D5-0A3820573A03}"/>
                </a:ext>
              </a:extLst>
            </p:cNvPr>
            <p:cNvPicPr>
              <a:picLocks noChangeAspect="1"/>
            </p:cNvPicPr>
            <p:nvPr/>
          </p:nvPicPr>
          <p:blipFill>
            <a:blip r:embed="rId3"/>
            <a:stretch>
              <a:fillRect/>
            </a:stretch>
          </p:blipFill>
          <p:spPr>
            <a:xfrm>
              <a:off x="9243203" y="4576414"/>
              <a:ext cx="2797266" cy="926855"/>
            </a:xfrm>
            <a:prstGeom prst="rect">
              <a:avLst/>
            </a:prstGeom>
            <a:ln>
              <a:solidFill>
                <a:schemeClr val="accent2"/>
              </a:solidFill>
            </a:ln>
          </p:spPr>
        </p:pic>
        <p:pic>
          <p:nvPicPr>
            <p:cNvPr id="24" name="Picture 23">
              <a:extLst>
                <a:ext uri="{FF2B5EF4-FFF2-40B4-BE49-F238E27FC236}">
                  <a16:creationId xmlns:a16="http://schemas.microsoft.com/office/drawing/2014/main" id="{F585E9C6-E445-493B-90FA-1497509E57B8}"/>
                </a:ext>
              </a:extLst>
            </p:cNvPr>
            <p:cNvPicPr>
              <a:picLocks noChangeAspect="1"/>
            </p:cNvPicPr>
            <p:nvPr/>
          </p:nvPicPr>
          <p:blipFill>
            <a:blip r:embed="rId4"/>
            <a:stretch>
              <a:fillRect/>
            </a:stretch>
          </p:blipFill>
          <p:spPr>
            <a:xfrm>
              <a:off x="9233244" y="1956459"/>
              <a:ext cx="2823926" cy="930766"/>
            </a:xfrm>
            <a:prstGeom prst="rect">
              <a:avLst/>
            </a:prstGeom>
            <a:ln>
              <a:solidFill>
                <a:schemeClr val="accent2"/>
              </a:solidFill>
            </a:ln>
          </p:spPr>
        </p:pic>
        <p:pic>
          <p:nvPicPr>
            <p:cNvPr id="25" name="Picture 24">
              <a:extLst>
                <a:ext uri="{FF2B5EF4-FFF2-40B4-BE49-F238E27FC236}">
                  <a16:creationId xmlns:a16="http://schemas.microsoft.com/office/drawing/2014/main" id="{F70AB886-DB02-4376-BC86-1DC11666A775}"/>
                </a:ext>
              </a:extLst>
            </p:cNvPr>
            <p:cNvPicPr>
              <a:picLocks noChangeAspect="1"/>
            </p:cNvPicPr>
            <p:nvPr/>
          </p:nvPicPr>
          <p:blipFill>
            <a:blip r:embed="rId5"/>
            <a:stretch>
              <a:fillRect/>
            </a:stretch>
          </p:blipFill>
          <p:spPr>
            <a:xfrm>
              <a:off x="5483820" y="4639702"/>
              <a:ext cx="3691326" cy="863567"/>
            </a:xfrm>
            <a:prstGeom prst="rect">
              <a:avLst/>
            </a:prstGeom>
            <a:ln>
              <a:solidFill>
                <a:schemeClr val="accent2"/>
              </a:solidFill>
            </a:ln>
          </p:spPr>
        </p:pic>
        <p:pic>
          <p:nvPicPr>
            <p:cNvPr id="26" name="Picture 25">
              <a:extLst>
                <a:ext uri="{FF2B5EF4-FFF2-40B4-BE49-F238E27FC236}">
                  <a16:creationId xmlns:a16="http://schemas.microsoft.com/office/drawing/2014/main" id="{B929FF74-39A6-40CD-AB22-55C1EC511DDC}"/>
                </a:ext>
              </a:extLst>
            </p:cNvPr>
            <p:cNvPicPr>
              <a:picLocks noChangeAspect="1"/>
            </p:cNvPicPr>
            <p:nvPr/>
          </p:nvPicPr>
          <p:blipFill>
            <a:blip r:embed="rId6"/>
            <a:srcRect l="9512" r="3026" b="6420"/>
            <a:stretch>
              <a:fillRect/>
            </a:stretch>
          </p:blipFill>
          <p:spPr>
            <a:xfrm>
              <a:off x="5483820" y="2899423"/>
              <a:ext cx="1763517" cy="1621736"/>
            </a:xfrm>
            <a:prstGeom prst="rect">
              <a:avLst/>
            </a:prstGeom>
            <a:ln>
              <a:solidFill>
                <a:schemeClr val="accent2"/>
              </a:solidFill>
            </a:ln>
          </p:spPr>
        </p:pic>
        <p:pic>
          <p:nvPicPr>
            <p:cNvPr id="27" name="Picture 26">
              <a:extLst>
                <a:ext uri="{FF2B5EF4-FFF2-40B4-BE49-F238E27FC236}">
                  <a16:creationId xmlns:a16="http://schemas.microsoft.com/office/drawing/2014/main" id="{ABCE61AD-88FF-4713-AD82-E010B64ED0F9}"/>
                </a:ext>
              </a:extLst>
            </p:cNvPr>
            <p:cNvPicPr>
              <a:picLocks noChangeAspect="1"/>
            </p:cNvPicPr>
            <p:nvPr/>
          </p:nvPicPr>
          <p:blipFill>
            <a:blip r:embed="rId7"/>
            <a:stretch>
              <a:fillRect/>
            </a:stretch>
          </p:blipFill>
          <p:spPr>
            <a:xfrm>
              <a:off x="5483820" y="1956459"/>
              <a:ext cx="3691326" cy="824421"/>
            </a:xfrm>
            <a:prstGeom prst="rect">
              <a:avLst/>
            </a:prstGeom>
            <a:ln>
              <a:solidFill>
                <a:schemeClr val="accent2"/>
              </a:solidFill>
            </a:ln>
          </p:spPr>
        </p:pic>
        <p:pic>
          <p:nvPicPr>
            <p:cNvPr id="28" name="Picture 27">
              <a:extLst>
                <a:ext uri="{FF2B5EF4-FFF2-40B4-BE49-F238E27FC236}">
                  <a16:creationId xmlns:a16="http://schemas.microsoft.com/office/drawing/2014/main" id="{69E4FEB9-B1DD-4B77-A3C9-4584E9C9784C}"/>
                </a:ext>
              </a:extLst>
            </p:cNvPr>
            <p:cNvPicPr>
              <a:picLocks noChangeAspect="1"/>
            </p:cNvPicPr>
            <p:nvPr/>
          </p:nvPicPr>
          <p:blipFill>
            <a:blip r:embed="rId8"/>
            <a:stretch>
              <a:fillRect/>
            </a:stretch>
          </p:blipFill>
          <p:spPr>
            <a:xfrm>
              <a:off x="9216543" y="2985310"/>
              <a:ext cx="2823926" cy="1497107"/>
            </a:xfrm>
            <a:prstGeom prst="rect">
              <a:avLst/>
            </a:prstGeom>
            <a:ln>
              <a:solidFill>
                <a:schemeClr val="accent2"/>
              </a:solidFill>
            </a:ln>
          </p:spPr>
        </p:pic>
        <p:pic>
          <p:nvPicPr>
            <p:cNvPr id="29" name="Picture 28">
              <a:extLst>
                <a:ext uri="{FF2B5EF4-FFF2-40B4-BE49-F238E27FC236}">
                  <a16:creationId xmlns:a16="http://schemas.microsoft.com/office/drawing/2014/main" id="{BCF3D9C4-D68C-4B88-94C4-FE059DC41918}"/>
                </a:ext>
              </a:extLst>
            </p:cNvPr>
            <p:cNvPicPr>
              <a:picLocks noChangeAspect="1"/>
            </p:cNvPicPr>
            <p:nvPr/>
          </p:nvPicPr>
          <p:blipFill>
            <a:blip r:embed="rId9"/>
            <a:stretch>
              <a:fillRect/>
            </a:stretch>
          </p:blipFill>
          <p:spPr>
            <a:xfrm>
              <a:off x="7328415" y="2899423"/>
              <a:ext cx="1763517" cy="630716"/>
            </a:xfrm>
            <a:prstGeom prst="rect">
              <a:avLst/>
            </a:prstGeom>
            <a:ln>
              <a:solidFill>
                <a:schemeClr val="accent2"/>
              </a:solidFill>
            </a:ln>
          </p:spPr>
        </p:pic>
      </p:grpSp>
      <p:sp>
        <p:nvSpPr>
          <p:cNvPr id="30" name="Text Placeholder 2"/>
          <p:cNvSpPr>
            <a:spLocks noGrp="1"/>
          </p:cNvSpPr>
          <p:nvPr>
            <p:ph type="body" idx="4294967295"/>
          </p:nvPr>
        </p:nvSpPr>
        <p:spPr>
          <a:xfrm>
            <a:off x="341803" y="1155547"/>
            <a:ext cx="11697797" cy="405492"/>
          </a:xfrm>
          <a:prstGeom prst="rect">
            <a:avLst/>
          </a:prstGeom>
        </p:spPr>
        <p:txBody>
          <a:bodyPr>
            <a:noAutofit/>
          </a:bodyPr>
          <a:lstStyle/>
          <a:p>
            <a:pPr marL="227013" indent="1588"/>
            <a:r>
              <a:rPr lang="en-US" sz="1800" b="1" dirty="0">
                <a:solidFill>
                  <a:schemeClr val="accent2"/>
                </a:solidFill>
                <a:latin typeface="Century Gothic" panose="020B0502020202020204" pitchFamily="34" charset="0"/>
              </a:rPr>
              <a:t>Ransomware has rapidly emerged as the most visible cybersecurity risk playing out across our nation’s networks, locking up private sector organizations, critical infrastructure, and government agencies.</a:t>
            </a:r>
          </a:p>
        </p:txBody>
      </p:sp>
    </p:spTree>
    <p:extLst>
      <p:ext uri="{BB962C8B-B14F-4D97-AF65-F5344CB8AC3E}">
        <p14:creationId xmlns:p14="http://schemas.microsoft.com/office/powerpoint/2010/main" val="759477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B174C-98CC-487B-895C-78E0FB9CA1E6}"/>
              </a:ext>
            </a:extLst>
          </p:cNvPr>
          <p:cNvSpPr>
            <a:spLocks noGrp="1"/>
          </p:cNvSpPr>
          <p:nvPr>
            <p:ph type="title"/>
          </p:nvPr>
        </p:nvSpPr>
        <p:spPr/>
        <p:txBody>
          <a:bodyPr/>
          <a:lstStyle/>
          <a:p>
            <a:r>
              <a:rPr lang="en-US" dirty="0"/>
              <a:t>Cyber Readiness</a:t>
            </a:r>
          </a:p>
        </p:txBody>
      </p:sp>
      <p:graphicFrame>
        <p:nvGraphicFramePr>
          <p:cNvPr id="4" name="Table 3"/>
          <p:cNvGraphicFramePr>
            <a:graphicFrameLocks noGrp="1"/>
          </p:cNvGraphicFramePr>
          <p:nvPr>
            <p:extLst>
              <p:ext uri="{D42A27DB-BD31-4B8C-83A1-F6EECF244321}">
                <p14:modId xmlns:p14="http://schemas.microsoft.com/office/powerpoint/2010/main" val="3071453598"/>
              </p:ext>
            </p:extLst>
          </p:nvPr>
        </p:nvGraphicFramePr>
        <p:xfrm>
          <a:off x="416955" y="2109897"/>
          <a:ext cx="11358089" cy="3398520"/>
        </p:xfrm>
        <a:graphic>
          <a:graphicData uri="http://schemas.openxmlformats.org/drawingml/2006/table">
            <a:tbl>
              <a:tblPr firstRow="1" bandRow="1">
                <a:tableStyleId>{93296810-A885-4BE3-A3E7-6D5BEEA58F35}</a:tableStyleId>
              </a:tblPr>
              <a:tblGrid>
                <a:gridCol w="3150095">
                  <a:extLst>
                    <a:ext uri="{9D8B030D-6E8A-4147-A177-3AD203B41FA5}">
                      <a16:colId xmlns:a16="http://schemas.microsoft.com/office/drawing/2014/main" val="4269906710"/>
                    </a:ext>
                  </a:extLst>
                </a:gridCol>
                <a:gridCol w="8207994">
                  <a:extLst>
                    <a:ext uri="{9D8B030D-6E8A-4147-A177-3AD203B41FA5}">
                      <a16:colId xmlns:a16="http://schemas.microsoft.com/office/drawing/2014/main" val="1604340983"/>
                    </a:ext>
                  </a:extLst>
                </a:gridCol>
              </a:tblGrid>
              <a:tr h="370840">
                <a:tc>
                  <a:txBody>
                    <a:bodyPr/>
                    <a:lstStyle/>
                    <a:p>
                      <a:r>
                        <a:rPr lang="en-US" sz="1200" b="1" dirty="0">
                          <a:solidFill>
                            <a:srgbClr val="AA182C"/>
                          </a:solidFill>
                          <a:latin typeface="Century Gothic" panose="020B0502020202020204" pitchFamily="34" charset="0"/>
                        </a:rPr>
                        <a:t>Prevention Measure</a:t>
                      </a:r>
                    </a:p>
                  </a:txBody>
                  <a:tcPr/>
                </a:tc>
                <a:tc>
                  <a:txBody>
                    <a:bodyPr/>
                    <a:lstStyle/>
                    <a:p>
                      <a:r>
                        <a:rPr lang="en-US" sz="1200" b="1" dirty="0">
                          <a:solidFill>
                            <a:srgbClr val="AA182C"/>
                          </a:solidFill>
                          <a:latin typeface="Century Gothic" panose="020B0502020202020204" pitchFamily="34" charset="0"/>
                        </a:rPr>
                        <a:t>Details</a:t>
                      </a:r>
                    </a:p>
                  </a:txBody>
                  <a:tcPr/>
                </a:tc>
                <a:extLst>
                  <a:ext uri="{0D108BD9-81ED-4DB2-BD59-A6C34878D82A}">
                    <a16:rowId xmlns:a16="http://schemas.microsoft.com/office/drawing/2014/main" val="367884273"/>
                  </a:ext>
                </a:extLst>
              </a:tr>
              <a:tr h="370840">
                <a:tc>
                  <a:txBody>
                    <a:bodyPr/>
                    <a:lstStyle/>
                    <a:p>
                      <a:r>
                        <a:rPr lang="en-US" sz="1200" dirty="0">
                          <a:solidFill>
                            <a:schemeClr val="tx1"/>
                          </a:solidFill>
                          <a:latin typeface="Century Gothic" panose="020B0502020202020204" pitchFamily="34" charset="0"/>
                        </a:rPr>
                        <a:t>Cybersecurity Program</a:t>
                      </a:r>
                      <a:r>
                        <a:rPr lang="en-US" sz="1200" baseline="0" dirty="0">
                          <a:solidFill>
                            <a:schemeClr val="tx1"/>
                          </a:solidFill>
                          <a:latin typeface="Century Gothic" panose="020B0502020202020204" pitchFamily="34" charset="0"/>
                        </a:rPr>
                        <a:t> Assessment</a:t>
                      </a:r>
                      <a:endParaRPr lang="en-US" sz="1200" dirty="0">
                        <a:solidFill>
                          <a:schemeClr val="tx1"/>
                        </a:solidFill>
                        <a:latin typeface="Century Gothic" panose="020B0502020202020204" pitchFamily="34" charset="0"/>
                      </a:endParaRPr>
                    </a:p>
                  </a:txBody>
                  <a:tcPr/>
                </a:tc>
                <a:tc>
                  <a:txBody>
                    <a:bodyPr/>
                    <a:lstStyle/>
                    <a:p>
                      <a:r>
                        <a:rPr lang="en-US" sz="1200" dirty="0">
                          <a:solidFill>
                            <a:schemeClr val="tx1"/>
                          </a:solidFill>
                          <a:latin typeface="Century Gothic" panose="020B0502020202020204" pitchFamily="34" charset="0"/>
                        </a:rPr>
                        <a:t>Scored assessment of a cybersecurity program to determine overall level of maturity of policies, procedures, technology, staff, and culture</a:t>
                      </a:r>
                    </a:p>
                  </a:txBody>
                  <a:tcPr/>
                </a:tc>
                <a:extLst>
                  <a:ext uri="{0D108BD9-81ED-4DB2-BD59-A6C34878D82A}">
                    <a16:rowId xmlns:a16="http://schemas.microsoft.com/office/drawing/2014/main" val="3468312865"/>
                  </a:ext>
                </a:extLst>
              </a:tr>
              <a:tr h="370840">
                <a:tc>
                  <a:txBody>
                    <a:bodyPr/>
                    <a:lstStyle/>
                    <a:p>
                      <a:r>
                        <a:rPr lang="en-US" sz="1200" dirty="0">
                          <a:solidFill>
                            <a:schemeClr val="tx1"/>
                          </a:solidFill>
                          <a:latin typeface="Century Gothic" panose="020B0502020202020204" pitchFamily="34" charset="0"/>
                        </a:rPr>
                        <a:t>Policies, Procedures, and Gap Analysis</a:t>
                      </a:r>
                    </a:p>
                  </a:txBody>
                  <a:tcPr/>
                </a:tc>
                <a:tc>
                  <a:txBody>
                    <a:bodyPr/>
                    <a:lstStyle/>
                    <a:p>
                      <a:r>
                        <a:rPr lang="en-US" sz="1200" dirty="0">
                          <a:solidFill>
                            <a:schemeClr val="tx1"/>
                          </a:solidFill>
                          <a:latin typeface="Century Gothic" panose="020B0502020202020204" pitchFamily="34" charset="0"/>
                        </a:rPr>
                        <a:t>Review of security policies and procedures to understand how security policies, processes, and procedures are implemented, managed, and enforced</a:t>
                      </a:r>
                    </a:p>
                  </a:txBody>
                  <a:tcPr/>
                </a:tc>
                <a:extLst>
                  <a:ext uri="{0D108BD9-81ED-4DB2-BD59-A6C34878D82A}">
                    <a16:rowId xmlns:a16="http://schemas.microsoft.com/office/drawing/2014/main" val="1086316267"/>
                  </a:ext>
                </a:extLst>
              </a:tr>
              <a:tr h="370840">
                <a:tc>
                  <a:txBody>
                    <a:bodyPr/>
                    <a:lstStyle/>
                    <a:p>
                      <a:r>
                        <a:rPr lang="en-US" sz="1200" dirty="0">
                          <a:solidFill>
                            <a:schemeClr val="tx1"/>
                          </a:solidFill>
                          <a:latin typeface="Century Gothic" panose="020B0502020202020204" pitchFamily="34" charset="0"/>
                        </a:rPr>
                        <a:t>Penetration Testing and Red Teaming</a:t>
                      </a:r>
                    </a:p>
                  </a:txBody>
                  <a:tcPr/>
                </a:tc>
                <a:tc>
                  <a:txBody>
                    <a:bodyPr/>
                    <a:lstStyle/>
                    <a:p>
                      <a:r>
                        <a:rPr lang="en-US" sz="1200" dirty="0">
                          <a:solidFill>
                            <a:schemeClr val="tx1"/>
                          </a:solidFill>
                          <a:latin typeface="Century Gothic" panose="020B0502020202020204" pitchFamily="34" charset="0"/>
                        </a:rPr>
                        <a:t>Authorized simulated attack on a system to evaluate security of that system</a:t>
                      </a:r>
                    </a:p>
                  </a:txBody>
                  <a:tcPr/>
                </a:tc>
                <a:extLst>
                  <a:ext uri="{0D108BD9-81ED-4DB2-BD59-A6C34878D82A}">
                    <a16:rowId xmlns:a16="http://schemas.microsoft.com/office/drawing/2014/main" val="2779505413"/>
                  </a:ext>
                </a:extLst>
              </a:tr>
              <a:tr h="370840">
                <a:tc>
                  <a:txBody>
                    <a:bodyPr/>
                    <a:lstStyle/>
                    <a:p>
                      <a:r>
                        <a:rPr lang="en-US" sz="1200" dirty="0">
                          <a:solidFill>
                            <a:schemeClr val="tx1"/>
                          </a:solidFill>
                          <a:latin typeface="Century Gothic" panose="020B0502020202020204" pitchFamily="34" charset="0"/>
                        </a:rPr>
                        <a:t>Threat-Hunting Operations</a:t>
                      </a:r>
                    </a:p>
                  </a:txBody>
                  <a:tcPr/>
                </a:tc>
                <a:tc>
                  <a:txBody>
                    <a:bodyPr/>
                    <a:lstStyle/>
                    <a:p>
                      <a:r>
                        <a:rPr lang="en-US" sz="1200" dirty="0">
                          <a:solidFill>
                            <a:schemeClr val="tx1"/>
                          </a:solidFill>
                          <a:latin typeface="Century Gothic" panose="020B0502020202020204" pitchFamily="34" charset="0"/>
                        </a:rPr>
                        <a:t>Proactively searching a network to identify threats/malicious actors that have already evaded existing security solutions</a:t>
                      </a:r>
                    </a:p>
                  </a:txBody>
                  <a:tcPr/>
                </a:tc>
                <a:extLst>
                  <a:ext uri="{0D108BD9-81ED-4DB2-BD59-A6C34878D82A}">
                    <a16:rowId xmlns:a16="http://schemas.microsoft.com/office/drawing/2014/main" val="1766106947"/>
                  </a:ext>
                </a:extLst>
              </a:tr>
              <a:tr h="370840">
                <a:tc>
                  <a:txBody>
                    <a:bodyPr/>
                    <a:lstStyle/>
                    <a:p>
                      <a:r>
                        <a:rPr lang="en-US" sz="1200" dirty="0">
                          <a:solidFill>
                            <a:schemeClr val="tx1"/>
                          </a:solidFill>
                          <a:latin typeface="Century Gothic" panose="020B0502020202020204" pitchFamily="34" charset="0"/>
                        </a:rPr>
                        <a:t>Cybersecurity Compliance Preparedness</a:t>
                      </a:r>
                    </a:p>
                  </a:txBody>
                  <a:tcPr/>
                </a:tc>
                <a:tc>
                  <a:txBody>
                    <a:bodyPr/>
                    <a:lstStyle/>
                    <a:p>
                      <a:r>
                        <a:rPr lang="en-US" sz="1200" dirty="0">
                          <a:solidFill>
                            <a:schemeClr val="tx1"/>
                          </a:solidFill>
                          <a:latin typeface="Century Gothic" panose="020B0502020202020204" pitchFamily="34" charset="0"/>
                        </a:rPr>
                        <a:t>Clarification of compliance landscape and requirements to close gaps and achieve regulatory compliance </a:t>
                      </a:r>
                    </a:p>
                  </a:txBody>
                  <a:tcPr/>
                </a:tc>
                <a:extLst>
                  <a:ext uri="{0D108BD9-81ED-4DB2-BD59-A6C34878D82A}">
                    <a16:rowId xmlns:a16="http://schemas.microsoft.com/office/drawing/2014/main" val="3155310421"/>
                  </a:ext>
                </a:extLst>
              </a:tr>
              <a:tr h="370840">
                <a:tc>
                  <a:txBody>
                    <a:bodyPr/>
                    <a:lstStyle/>
                    <a:p>
                      <a:r>
                        <a:rPr lang="en-US" sz="1200" dirty="0">
                          <a:solidFill>
                            <a:schemeClr val="tx1"/>
                          </a:solidFill>
                          <a:latin typeface="Century Gothic" panose="020B0502020202020204" pitchFamily="34" charset="0"/>
                        </a:rPr>
                        <a:t>Crisis Simulation and Tabletop Exercises</a:t>
                      </a:r>
                    </a:p>
                  </a:txBody>
                  <a:tcPr/>
                </a:tc>
                <a:tc>
                  <a:txBody>
                    <a:bodyPr/>
                    <a:lstStyle/>
                    <a:p>
                      <a:r>
                        <a:rPr lang="en-US" sz="1200" dirty="0">
                          <a:solidFill>
                            <a:schemeClr val="tx1"/>
                          </a:solidFill>
                          <a:latin typeface="Century Gothic" panose="020B0502020202020204" pitchFamily="34" charset="0"/>
                        </a:rPr>
                        <a:t>Live simulated attack to practice and assess readiness </a:t>
                      </a:r>
                    </a:p>
                  </a:txBody>
                  <a:tcPr/>
                </a:tc>
                <a:extLst>
                  <a:ext uri="{0D108BD9-81ED-4DB2-BD59-A6C34878D82A}">
                    <a16:rowId xmlns:a16="http://schemas.microsoft.com/office/drawing/2014/main" val="240695700"/>
                  </a:ext>
                </a:extLst>
              </a:tr>
              <a:tr h="370840">
                <a:tc>
                  <a:txBody>
                    <a:bodyPr/>
                    <a:lstStyle/>
                    <a:p>
                      <a:r>
                        <a:rPr lang="en-US" sz="1200" dirty="0">
                          <a:solidFill>
                            <a:schemeClr val="tx1"/>
                          </a:solidFill>
                          <a:latin typeface="Century Gothic" panose="020B0502020202020204" pitchFamily="34" charset="0"/>
                        </a:rPr>
                        <a:t>Third Party Audit and Assessments</a:t>
                      </a:r>
                    </a:p>
                  </a:txBody>
                  <a:tcPr/>
                </a:tc>
                <a:tc>
                  <a:txBody>
                    <a:bodyPr/>
                    <a:lstStyle/>
                    <a:p>
                      <a:r>
                        <a:rPr lang="en-US" sz="1200" dirty="0">
                          <a:solidFill>
                            <a:schemeClr val="tx1"/>
                          </a:solidFill>
                          <a:latin typeface="Century Gothic" panose="020B0502020202020204" pitchFamily="34" charset="0"/>
                        </a:rPr>
                        <a:t>Due diligence assessments to analyze cyber risk and tailored recommendations for how to mitigate any threats</a:t>
                      </a:r>
                    </a:p>
                  </a:txBody>
                  <a:tcPr/>
                </a:tc>
                <a:extLst>
                  <a:ext uri="{0D108BD9-81ED-4DB2-BD59-A6C34878D82A}">
                    <a16:rowId xmlns:a16="http://schemas.microsoft.com/office/drawing/2014/main" val="2932083724"/>
                  </a:ext>
                </a:extLst>
              </a:tr>
            </a:tbl>
          </a:graphicData>
        </a:graphic>
      </p:graphicFrame>
      <p:sp>
        <p:nvSpPr>
          <p:cNvPr id="72" name="Text Placeholder 2"/>
          <p:cNvSpPr>
            <a:spLocks noGrp="1"/>
          </p:cNvSpPr>
          <p:nvPr>
            <p:ph type="body" idx="4294967295"/>
          </p:nvPr>
        </p:nvSpPr>
        <p:spPr>
          <a:xfrm>
            <a:off x="317972" y="1216431"/>
            <a:ext cx="11358089" cy="405492"/>
          </a:xfrm>
          <a:prstGeom prst="rect">
            <a:avLst/>
          </a:prstGeom>
        </p:spPr>
        <p:txBody>
          <a:bodyPr>
            <a:noAutofit/>
          </a:bodyPr>
          <a:lstStyle/>
          <a:p>
            <a:pPr marL="227013" indent="1588"/>
            <a:r>
              <a:rPr lang="en-US" sz="1400" b="1" dirty="0">
                <a:solidFill>
                  <a:schemeClr val="accent2"/>
                </a:solidFill>
                <a:latin typeface="Century Gothic" panose="020B0502020202020204" pitchFamily="34" charset="0"/>
              </a:rPr>
              <a:t>Building a robust security posture is the best way to prevent a breach from occurring. You cannot control whether you will be the victim of a cyber attack, but you can control how to respond to one. Effective and tailored incident prevention measures can help preserve your corporate reputation, operations, and financial standing.</a:t>
            </a:r>
          </a:p>
        </p:txBody>
      </p:sp>
    </p:spTree>
    <p:extLst>
      <p:ext uri="{BB962C8B-B14F-4D97-AF65-F5344CB8AC3E}">
        <p14:creationId xmlns:p14="http://schemas.microsoft.com/office/powerpoint/2010/main" val="1213461909"/>
      </p:ext>
    </p:extLst>
  </p:cSld>
  <p:clrMapOvr>
    <a:masterClrMapping/>
  </p:clrMapOvr>
</p:sld>
</file>

<file path=ppt/theme/theme1.xml><?xml version="1.0" encoding="utf-8"?>
<a:theme xmlns:a="http://schemas.openxmlformats.org/drawingml/2006/main" name="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1123</TotalTime>
  <Words>7030</Words>
  <Application>Microsoft Office PowerPoint</Application>
  <PresentationFormat>Widescreen</PresentationFormat>
  <Paragraphs>433</Paragraphs>
  <Slides>48</Slides>
  <Notes>29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48</vt:i4>
      </vt:variant>
    </vt:vector>
  </HeadingPairs>
  <TitlesOfParts>
    <vt:vector size="63" baseType="lpstr">
      <vt:lpstr>System Font Regular</vt:lpstr>
      <vt:lpstr>OpenSans</vt:lpstr>
      <vt:lpstr>Arial Black</vt:lpstr>
      <vt:lpstr>Century Gothic</vt:lpstr>
      <vt:lpstr>Lato</vt:lpstr>
      <vt:lpstr>Noto Sans Light</vt:lpstr>
      <vt:lpstr>Source Sans Pro</vt:lpstr>
      <vt:lpstr>Calibri</vt:lpstr>
      <vt:lpstr>CNN Sans Display W04 Light</vt:lpstr>
      <vt:lpstr>CNN Sans Display W04 Regular</vt:lpstr>
      <vt:lpstr>Wingdings</vt:lpstr>
      <vt:lpstr>Arial</vt:lpstr>
      <vt:lpstr>Jost</vt:lpstr>
      <vt:lpstr>EB Garamond</vt:lpstr>
      <vt:lpstr>Light skin</vt:lpstr>
      <vt:lpstr>PowerPoint Presentation</vt:lpstr>
      <vt:lpstr>How to Best Defend Your Company from Regulators and Litigators After a Breach</vt:lpstr>
      <vt:lpstr>Agenda</vt:lpstr>
      <vt:lpstr>Risk: Trends in Cyber And Privacy Threats</vt:lpstr>
      <vt:lpstr>Cybersecurity Snapshot</vt:lpstr>
      <vt:lpstr>By the Numbers</vt:lpstr>
      <vt:lpstr>Critical Privacy and Security Issues to Watch</vt:lpstr>
      <vt:lpstr>Ransomware on the Rise</vt:lpstr>
      <vt:lpstr>Cyber Readiness</vt:lpstr>
      <vt:lpstr>Response:</vt:lpstr>
      <vt:lpstr>U.S. Composite Pricing</vt:lpstr>
      <vt:lpstr>Global Composite Pricing: Management Lines</vt:lpstr>
      <vt:lpstr>Cyber Written Premiums</vt:lpstr>
      <vt:lpstr>Cyber Market Update: Cyber Carriers’ Loss Ratios</vt:lpstr>
      <vt:lpstr>Cyber Renewal Premium Rate Change Quarter Over Quarter</vt:lpstr>
      <vt:lpstr>Change in U.S. Cyber Limits at Renewal</vt:lpstr>
      <vt:lpstr>Change in U.S. Cyber Retentions at Renewal</vt:lpstr>
      <vt:lpstr>Digital Footprint Cybersecurity Scans and Ratings</vt:lpstr>
      <vt:lpstr>Key Controls for Cyber Insurance Renewals</vt:lpstr>
      <vt:lpstr>Cyber Market Dynamics</vt:lpstr>
      <vt:lpstr>Tactical Renewal Advice</vt:lpstr>
      <vt:lpstr>Resulting Litigation</vt:lpstr>
      <vt:lpstr>Resulting Litigation</vt:lpstr>
      <vt:lpstr>Resulting Litigation</vt:lpstr>
      <vt:lpstr>Resulting Litigation</vt:lpstr>
      <vt:lpstr>Important Proposed Data Breach Rules to Have on Your Radar</vt:lpstr>
      <vt:lpstr>U.S. State Data Breach Notification Overview</vt:lpstr>
      <vt:lpstr>Proposed SEC Disclosure Rules</vt:lpstr>
      <vt:lpstr>SEC Notification Content Requirements</vt:lpstr>
      <vt:lpstr>SEC Notification Content Requirements (cont’d.)</vt:lpstr>
      <vt:lpstr>Disclosures to the Cybersecurity and Infrastructure Security Agency (CISA) of the U.S. Department of Homeland Security</vt:lpstr>
      <vt:lpstr>Proposed CISA Disclosure Rules (cont’d.)</vt:lpstr>
      <vt:lpstr>CISA Notification Content Requirements</vt:lpstr>
      <vt:lpstr>CISA Notification Content Requirements (cont’d.)</vt:lpstr>
      <vt:lpstr>CISA Notification Content Requirements (cont’d.)</vt:lpstr>
      <vt:lpstr>Office of Foreign Assets Control (OFAC) Requirements: Ransomware Payment Considerations</vt:lpstr>
      <vt:lpstr>Office of Foreign Assets Control (OFAC) Requirements: Ransomware Payment Considerations (cont’d.)</vt:lpstr>
      <vt:lpstr>New York State Department of Financial Services (NYDFS): Cybersecurity Regulation (23 NY CRR 500)</vt:lpstr>
      <vt:lpstr>Current Notification Requirements: 23 NY CRR 500.17</vt:lpstr>
      <vt:lpstr>Highlights of Proposed Amendments to NYDFS Cybersecurity Rules</vt:lpstr>
      <vt:lpstr>What is Reasonable Security?</vt:lpstr>
      <vt:lpstr>Source of Potential Liability/Costs for Inadequate Security Measures</vt:lpstr>
      <vt:lpstr>Why Case Law is Relevant to Help Companies Prepare for a Data Breach</vt:lpstr>
      <vt:lpstr>Putative Class Action Still Proceeding Against Park Mobile LLC Over Data Breach</vt:lpstr>
      <vt:lpstr>Pennsylvania AG’s $8 Million Settlement With Wawa Due to Data Breach</vt:lpstr>
      <vt:lpstr>$5 Million Settlement Between NYDFS and Carnival Corp. Related to Cybersecurity Events</vt:lpstr>
      <vt:lpstr>$500 Million Settlement Reached in T-Mobile Case</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Cunningham, Lauren</dc:creator>
  <cp:lastModifiedBy>Whitman, Andrew</cp:lastModifiedBy>
  <cp:revision>78</cp:revision>
  <cp:lastPrinted>1900-01-01T07:00:00Z</cp:lastPrinted>
  <dcterms:modified xsi:type="dcterms:W3CDTF">2022-11-01T13:19:36Z</dcterms:modified>
</cp:coreProperties>
</file>