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notesMasterIdLst>
    <p:notesMasterId r:id="rId57"/>
  </p:notesMasterIdLst>
  <p:sldIdLst>
    <p:sldId id="256" r:id="rId3"/>
    <p:sldId id="323" r:id="rId4"/>
    <p:sldId id="322" r:id="rId5"/>
    <p:sldId id="320" r:id="rId6"/>
    <p:sldId id="318" r:id="rId7"/>
    <p:sldId id="324" r:id="rId8"/>
    <p:sldId id="303" r:id="rId9"/>
    <p:sldId id="325" r:id="rId10"/>
    <p:sldId id="262" r:id="rId11"/>
    <p:sldId id="366" r:id="rId12"/>
    <p:sldId id="329" r:id="rId13"/>
    <p:sldId id="333" r:id="rId14"/>
    <p:sldId id="334" r:id="rId15"/>
    <p:sldId id="335" r:id="rId16"/>
    <p:sldId id="361" r:id="rId17"/>
    <p:sldId id="360" r:id="rId18"/>
    <p:sldId id="362" r:id="rId19"/>
    <p:sldId id="363" r:id="rId20"/>
    <p:sldId id="364" r:id="rId21"/>
    <p:sldId id="365" r:id="rId22"/>
    <p:sldId id="336" r:id="rId23"/>
    <p:sldId id="337" r:id="rId24"/>
    <p:sldId id="338" r:id="rId25"/>
    <p:sldId id="339" r:id="rId26"/>
    <p:sldId id="344" r:id="rId27"/>
    <p:sldId id="357" r:id="rId28"/>
    <p:sldId id="340" r:id="rId29"/>
    <p:sldId id="367" r:id="rId30"/>
    <p:sldId id="327" r:id="rId31"/>
    <p:sldId id="368" r:id="rId32"/>
    <p:sldId id="343" r:id="rId33"/>
    <p:sldId id="341" r:id="rId34"/>
    <p:sldId id="345" r:id="rId35"/>
    <p:sldId id="346" r:id="rId36"/>
    <p:sldId id="369" r:id="rId37"/>
    <p:sldId id="370" r:id="rId38"/>
    <p:sldId id="349" r:id="rId39"/>
    <p:sldId id="350" r:id="rId40"/>
    <p:sldId id="351" r:id="rId41"/>
    <p:sldId id="352" r:id="rId42"/>
    <p:sldId id="353" r:id="rId43"/>
    <p:sldId id="354" r:id="rId44"/>
    <p:sldId id="355" r:id="rId45"/>
    <p:sldId id="371" r:id="rId46"/>
    <p:sldId id="359" r:id="rId47"/>
    <p:sldId id="356" r:id="rId48"/>
    <p:sldId id="311" r:id="rId49"/>
    <p:sldId id="312" r:id="rId50"/>
    <p:sldId id="313" r:id="rId51"/>
    <p:sldId id="314" r:id="rId52"/>
    <p:sldId id="315" r:id="rId53"/>
    <p:sldId id="372" r:id="rId54"/>
    <p:sldId id="302" r:id="rId55"/>
    <p:sldId id="274" r:id="rId56"/>
  </p:sldIdLst>
  <p:sldSz cx="12192000" cy="6858000"/>
  <p:notesSz cx="7162800" cy="9448800"/>
  <p:custDataLst>
    <p:tags r:id="rId58"/>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106" d="100"/>
          <a:sy n="106" d="100"/>
        </p:scale>
        <p:origin x="756" y="438"/>
      </p:cViewPr>
      <p:guideLst/>
    </p:cSldViewPr>
  </p:slideViewPr>
  <p:notesTextViewPr>
    <p:cViewPr>
      <p:scale>
        <a:sx n="1" d="1"/>
        <a:sy n="1" d="1"/>
      </p:scale>
      <p:origin x="0" y="0"/>
    </p:cViewPr>
  </p:notesTextViewPr>
  <p:sorterViewPr>
    <p:cViewPr>
      <p:scale>
        <a:sx n="100" d="100"/>
        <a:sy n="100" d="100"/>
      </p:scale>
      <p:origin x="0" y="-1474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31800" y="708025"/>
            <a:ext cx="6299200" cy="3543300"/>
          </a:xfrm>
          <a:prstGeom prst="rect">
            <a:avLst/>
          </a:prstGeom>
        </p:spPr>
      </p:sp>
      <p:sp>
        <p:nvSpPr>
          <p:cNvPr id="92" name="Shape 92"/>
          <p:cNvSpPr>
            <a:spLocks noGrp="1"/>
          </p:cNvSpPr>
          <p:nvPr>
            <p:ph type="body" sz="quarter" idx="1"/>
          </p:nvPr>
        </p:nvSpPr>
        <p:spPr>
          <a:xfrm>
            <a:off x="955040" y="4488180"/>
            <a:ext cx="5252720" cy="4251960"/>
          </a:xfrm>
          <a:prstGeom prst="rect">
            <a:avLst/>
          </a:prstGeom>
        </p:spPr>
        <p:txBody>
          <a:bodyPr lIns="94915" tIns="47457" rIns="94915" bIns="47457"/>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2 copy 1">
    <p:bg>
      <p:bgPr>
        <a:solidFill>
          <a:srgbClr val="FFFFFF"/>
        </a:solidFill>
        <a:effectLst/>
      </p:bgPr>
    </p:bg>
    <p:spTree>
      <p:nvGrpSpPr>
        <p:cNvPr id="1" name=""/>
        <p:cNvGrpSpPr/>
        <p:nvPr/>
      </p:nvGrpSpPr>
      <p:grpSpPr>
        <a:xfrm>
          <a:off x="0" y="0"/>
          <a:ext cx="0" cy="0"/>
          <a:chOff x="0" y="0"/>
          <a:chExt cx="0" cy="0"/>
        </a:xfrm>
      </p:grpSpPr>
      <p:pic>
        <p:nvPicPr>
          <p:cNvPr id="43" name="palms_BW.jpeg" descr="palms_BW.jpeg"/>
          <p:cNvPicPr>
            <a:picLocks noChangeAspect="1"/>
          </p:cNvPicPr>
          <p:nvPr/>
        </p:nvPicPr>
        <p:blipFill>
          <a:blip r:embed="rId2">
            <a:alphaModFix amt="39437"/>
          </a:blip>
          <a:stretch>
            <a:fillRect/>
          </a:stretch>
        </p:blipFill>
        <p:spPr>
          <a:xfrm>
            <a:off x="-18341" y="-648237"/>
            <a:ext cx="12228682" cy="8154474"/>
          </a:xfrm>
          <a:prstGeom prst="rect">
            <a:avLst/>
          </a:prstGeom>
          <a:ln w="12700">
            <a:miter lim="400000"/>
          </a:ln>
        </p:spPr>
      </p:pic>
      <p:sp>
        <p:nvSpPr>
          <p:cNvPr id="44" name="Footer Placeholder 4"/>
          <p:cNvSpPr txBox="1"/>
          <p:nvPr/>
        </p:nvSpPr>
        <p:spPr>
          <a:xfrm>
            <a:off x="561655" y="6378834"/>
            <a:ext cx="1054608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45" name="Text Placeholder 12"/>
          <p:cNvSpPr/>
          <p:nvPr/>
        </p:nvSpPr>
        <p:spPr>
          <a:xfrm>
            <a:off x="7005227" y="5282844"/>
            <a:ext cx="3600452" cy="79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lIns="45718" tIns="45718" rIns="45718" bIns="45718">
            <a:normAutofit/>
          </a:bodyPr>
          <a:lstStyle>
            <a:lvl1pPr algn="r">
              <a:defRPr sz="1600">
                <a:latin typeface="Century Gothic"/>
                <a:ea typeface="Century Gothic"/>
                <a:cs typeface="Century Gothic"/>
                <a:sym typeface="Century Gothic"/>
              </a:defRPr>
            </a:lvl1pPr>
          </a:lstStyle>
          <a:p>
            <a:r>
              <a:rPr dirty="0"/>
              <a:t>Click to edit</a:t>
            </a:r>
          </a:p>
        </p:txBody>
      </p:sp>
      <p:sp>
        <p:nvSpPr>
          <p:cNvPr id="46" name="Picture Placeholder 4"/>
          <p:cNvSpPr>
            <a:spLocks noGrp="1"/>
          </p:cNvSpPr>
          <p:nvPr>
            <p:ph type="pic" idx="21"/>
          </p:nvPr>
        </p:nvSpPr>
        <p:spPr>
          <a:xfrm>
            <a:off x="382361" y="556271"/>
            <a:ext cx="11427278" cy="3660591"/>
          </a:xfrm>
          <a:prstGeom prst="rect">
            <a:avLst/>
          </a:prstGeom>
        </p:spPr>
        <p:txBody>
          <a:bodyPr lIns="91439" tIns="45719" rIns="91439" bIns="45719">
            <a:noAutofit/>
          </a:bodyPr>
          <a:lstStyle/>
          <a:p>
            <a:endParaRPr dirty="0"/>
          </a:p>
        </p:txBody>
      </p:sp>
      <p:sp>
        <p:nvSpPr>
          <p:cNvPr id="47" name="Rectangle"/>
          <p:cNvSpPr/>
          <p:nvPr/>
        </p:nvSpPr>
        <p:spPr>
          <a:xfrm>
            <a:off x="10770419" y="4653484"/>
            <a:ext cx="1046485" cy="1078297"/>
          </a:xfrm>
          <a:prstGeom prst="rect">
            <a:avLst/>
          </a:prstGeom>
          <a:solidFill>
            <a:srgbClr val="C83640"/>
          </a:solidFill>
          <a:ln w="12700">
            <a:miter lim="400000"/>
          </a:ln>
        </p:spPr>
        <p:txBody>
          <a:bodyPr lIns="45718" tIns="45718" rIns="45718" bIns="45718" anchor="ctr"/>
          <a:lstStyle/>
          <a:p>
            <a:endParaRPr dirty="0"/>
          </a:p>
        </p:txBody>
      </p:sp>
      <p:sp>
        <p:nvSpPr>
          <p:cNvPr id="48" name="Click to edit"/>
          <p:cNvSpPr txBox="1"/>
          <p:nvPr/>
        </p:nvSpPr>
        <p:spPr>
          <a:xfrm>
            <a:off x="3640880" y="3553299"/>
            <a:ext cx="7007789" cy="1822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lIns="50800" tIns="50800" rIns="50800" bIns="50800" anchor="b">
            <a:normAutofit/>
          </a:bodyPr>
          <a:lstStyle>
            <a:lvl1pPr algn="r">
              <a:defRPr sz="5600" b="1">
                <a:solidFill>
                  <a:srgbClr val="C83640"/>
                </a:solidFill>
                <a:latin typeface="Century Gothic"/>
                <a:ea typeface="Century Gothic"/>
                <a:cs typeface="Century Gothic"/>
                <a:sym typeface="Century Gothic"/>
              </a:defRPr>
            </a:lvl1pPr>
          </a:lstStyle>
          <a:p>
            <a:pPr defTabSz="914400"/>
            <a:r>
              <a:rPr dirty="0"/>
              <a:t>Click to edit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2502902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2 copy">
    <p:bg>
      <p:bgPr>
        <a:solidFill>
          <a:srgbClr val="FFFFFF"/>
        </a:solidFill>
        <a:effectLst/>
      </p:bgPr>
    </p:bg>
    <p:spTree>
      <p:nvGrpSpPr>
        <p:cNvPr id="1" name=""/>
        <p:cNvGrpSpPr/>
        <p:nvPr/>
      </p:nvGrpSpPr>
      <p:grpSpPr>
        <a:xfrm>
          <a:off x="0" y="0"/>
          <a:ext cx="0" cy="0"/>
          <a:chOff x="0" y="0"/>
          <a:chExt cx="0" cy="0"/>
        </a:xfrm>
      </p:grpSpPr>
      <p:sp>
        <p:nvSpPr>
          <p:cNvPr id="56" name="Rectangle"/>
          <p:cNvSpPr/>
          <p:nvPr/>
        </p:nvSpPr>
        <p:spPr>
          <a:xfrm>
            <a:off x="651627" y="707203"/>
            <a:ext cx="9443986" cy="5443594"/>
          </a:xfrm>
          <a:prstGeom prst="rect">
            <a:avLst/>
          </a:prstGeom>
          <a:solidFill>
            <a:srgbClr val="C83640"/>
          </a:solidFill>
          <a:ln w="12700">
            <a:miter lim="400000"/>
          </a:ln>
        </p:spPr>
        <p:txBody>
          <a:bodyPr lIns="45718" tIns="45718" rIns="45718" bIns="45718" anchor="ctr"/>
          <a:lstStyle/>
          <a:p>
            <a:endParaRPr dirty="0"/>
          </a:p>
        </p:txBody>
      </p:sp>
      <p:sp>
        <p:nvSpPr>
          <p:cNvPr id="57" name="Click to edit title"/>
          <p:cNvSpPr txBox="1">
            <a:spLocks noGrp="1"/>
          </p:cNvSpPr>
          <p:nvPr>
            <p:ph type="title" hasCustomPrompt="1"/>
          </p:nvPr>
        </p:nvSpPr>
        <p:spPr>
          <a:xfrm>
            <a:off x="982049" y="-64499"/>
            <a:ext cx="4174336" cy="2781409"/>
          </a:xfrm>
          <a:prstGeom prst="rect">
            <a:avLst/>
          </a:prstGeom>
        </p:spPr>
        <p:txBody>
          <a:bodyPr anchor="b"/>
          <a:lstStyle>
            <a:lvl1pPr>
              <a:defRPr sz="5600">
                <a:solidFill>
                  <a:srgbClr val="FFFFFF"/>
                </a:solidFill>
                <a:latin typeface="Century Gothic"/>
                <a:ea typeface="Century Gothic"/>
                <a:cs typeface="Century Gothic"/>
                <a:sym typeface="Century Gothic"/>
              </a:defRPr>
            </a:lvl1pPr>
          </a:lstStyle>
          <a:p>
            <a:r>
              <a:t>Click to edit title</a:t>
            </a:r>
          </a:p>
        </p:txBody>
      </p:sp>
      <p:sp>
        <p:nvSpPr>
          <p:cNvPr id="58" name="Body Level One…"/>
          <p:cNvSpPr txBox="1">
            <a:spLocks noGrp="1"/>
          </p:cNvSpPr>
          <p:nvPr>
            <p:ph type="body" sz="quarter" idx="1" hasCustomPrompt="1"/>
          </p:nvPr>
        </p:nvSpPr>
        <p:spPr>
          <a:xfrm>
            <a:off x="982047" y="3023601"/>
            <a:ext cx="7380290" cy="1127963"/>
          </a:xfrm>
          <a:prstGeom prst="rect">
            <a:avLst/>
          </a:prstGeom>
        </p:spPr>
        <p:txBody>
          <a:bodyPr/>
          <a:lstStyle>
            <a:lvl1pPr marL="0" indent="0">
              <a:spcBef>
                <a:spcPct val="0"/>
              </a:spcBef>
              <a:buSzTx/>
              <a:buFontTx/>
              <a:buNone/>
              <a:defRPr sz="2800">
                <a:latin typeface="Century Gothic"/>
                <a:ea typeface="Century Gothic"/>
                <a:cs typeface="Century Gothic"/>
                <a:sym typeface="Century Gothic"/>
              </a:defRPr>
            </a:lvl1pPr>
            <a:lvl2pPr marL="0" indent="0">
              <a:spcBef>
                <a:spcPct val="0"/>
              </a:spcBef>
              <a:buSzTx/>
              <a:buFontTx/>
              <a:buNone/>
              <a:defRPr sz="2800">
                <a:latin typeface="Century Gothic"/>
                <a:ea typeface="Century Gothic"/>
                <a:cs typeface="Century Gothic"/>
                <a:sym typeface="Century Gothic"/>
              </a:defRPr>
            </a:lvl2pPr>
            <a:lvl3pPr marL="0" indent="0">
              <a:spcBef>
                <a:spcPct val="0"/>
              </a:spcBef>
              <a:buSzTx/>
              <a:buFontTx/>
              <a:buNone/>
              <a:defRPr sz="2800">
                <a:latin typeface="Century Gothic"/>
                <a:ea typeface="Century Gothic"/>
                <a:cs typeface="Century Gothic"/>
                <a:sym typeface="Century Gothic"/>
              </a:defRPr>
            </a:lvl3pPr>
            <a:lvl4pPr marL="0" indent="0">
              <a:spcBef>
                <a:spcPct val="0"/>
              </a:spcBef>
              <a:buSzTx/>
              <a:buFontTx/>
              <a:buNone/>
              <a:defRPr sz="2800">
                <a:latin typeface="Century Gothic"/>
                <a:ea typeface="Century Gothic"/>
                <a:cs typeface="Century Gothic"/>
                <a:sym typeface="Century Gothic"/>
              </a:defRPr>
            </a:lvl4pPr>
            <a:lvl5pPr marL="0" indent="0">
              <a:spcBef>
                <a:spcPct val="0"/>
              </a:spcBef>
              <a:buSzTx/>
              <a:buFontTx/>
              <a:buNone/>
              <a:defRPr sz="2800">
                <a:latin typeface="Century Gothic"/>
                <a:ea typeface="Century Gothic"/>
                <a:cs typeface="Century Gothic"/>
                <a:sym typeface="Century Gothic"/>
              </a:defRPr>
            </a:lvl5pPr>
          </a:lstStyle>
          <a:p>
            <a:r>
              <a:t>Click to edit subtitle</a:t>
            </a:r>
          </a:p>
          <a:p>
            <a:pPr lvl="1"/>
            <a:endParaRPr/>
          </a:p>
          <a:p>
            <a:pPr lvl="2"/>
            <a:endParaRPr/>
          </a:p>
          <a:p>
            <a:pPr lvl="3"/>
            <a:endParaRPr/>
          </a:p>
          <a:p>
            <a:pPr lvl="4"/>
            <a:endParaRPr/>
          </a:p>
        </p:txBody>
      </p:sp>
      <p:sp>
        <p:nvSpPr>
          <p:cNvPr id="59" name="Text Placeholder 12"/>
          <p:cNvSpPr>
            <a:spLocks noGrp="1"/>
          </p:cNvSpPr>
          <p:nvPr>
            <p:ph type="body" sz="quarter" idx="21" hasCustomPrompt="1"/>
          </p:nvPr>
        </p:nvSpPr>
        <p:spPr>
          <a:xfrm>
            <a:off x="982047" y="4458255"/>
            <a:ext cx="3600453" cy="798377"/>
          </a:xfrm>
          <a:prstGeom prst="rect">
            <a:avLst/>
          </a:prstGeom>
        </p:spPr>
        <p:txBody>
          <a:bodyPr/>
          <a:lstStyle>
            <a:lvl1pPr marL="0" indent="0">
              <a:spcBef>
                <a:spcPct val="0"/>
              </a:spcBef>
              <a:buSzTx/>
              <a:buFontTx/>
              <a:buNone/>
              <a:defRPr>
                <a:latin typeface="Century Gothic"/>
                <a:ea typeface="Century Gothic"/>
                <a:cs typeface="Century Gothic"/>
                <a:sym typeface="Century Gothic"/>
              </a:defRPr>
            </a:lvl1pPr>
          </a:lstStyle>
          <a:p>
            <a:r>
              <a:t>Date
Speaker Name, Speaker Company</a:t>
            </a:r>
          </a:p>
        </p:txBody>
      </p:sp>
      <p:sp>
        <p:nvSpPr>
          <p:cNvPr id="60" name="Footer Placeholder 4"/>
          <p:cNvSpPr txBox="1"/>
          <p:nvPr/>
        </p:nvSpPr>
        <p:spPr>
          <a:xfrm>
            <a:off x="561655" y="6378834"/>
            <a:ext cx="10546081" cy="345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chor="ctr">
            <a:spAutoFit/>
          </a:bodyPr>
          <a:lstStyle>
            <a:lvl1pPr algn="ctr">
              <a:defRPr sz="1600">
                <a:solidFill>
                  <a:schemeClr val="accent2"/>
                </a:solidFill>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61" name="Picture Placeholder 4"/>
          <p:cNvSpPr>
            <a:spLocks noGrp="1"/>
          </p:cNvSpPr>
          <p:nvPr>
            <p:ph type="pic" sz="half" idx="22"/>
          </p:nvPr>
        </p:nvSpPr>
        <p:spPr>
          <a:xfrm>
            <a:off x="5881643" y="1452734"/>
            <a:ext cx="5702048" cy="3952532"/>
          </a:xfrm>
          <a:prstGeom prst="rect">
            <a:avLst/>
          </a:prstGeom>
        </p:spPr>
        <p:txBody>
          <a:bodyPr lIns="91439" tIns="45719" rIns="91439" bIns="45719">
            <a:noAutofit/>
          </a:bodyPr>
          <a:lstStyle/>
          <a:p>
            <a:endParaRPr dirty="0"/>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451393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3_Statement">
    <p:bg>
      <p:bgPr>
        <a:solidFill>
          <a:srgbClr val="FFFFFF"/>
        </a:solidFill>
        <a:effectLst/>
      </p:bgPr>
    </p:bg>
    <p:spTree>
      <p:nvGrpSpPr>
        <p:cNvPr id="1" name=""/>
        <p:cNvGrpSpPr/>
        <p:nvPr/>
      </p:nvGrpSpPr>
      <p:grpSpPr>
        <a:xfrm>
          <a:off x="0" y="0"/>
          <a:ext cx="0" cy="0"/>
          <a:chOff x="0" y="0"/>
          <a:chExt cx="0" cy="0"/>
        </a:xfrm>
      </p:grpSpPr>
      <p:sp>
        <p:nvSpPr>
          <p:cNvPr id="82" name="Rectangle 12"/>
          <p:cNvSpPr/>
          <p:nvPr/>
        </p:nvSpPr>
        <p:spPr>
          <a:xfrm>
            <a:off x="-47415" y="-311573"/>
            <a:ext cx="12300377" cy="7227145"/>
          </a:xfrm>
          <a:prstGeom prst="rect">
            <a:avLst/>
          </a:prstGeom>
          <a:solidFill>
            <a:srgbClr val="C83640"/>
          </a:solidFill>
          <a:ln w="12700">
            <a:miter lim="400000"/>
          </a:ln>
        </p:spPr>
        <p:txBody>
          <a:bodyPr lIns="45718" tIns="45718" rIns="45718" bIns="45718" anchor="ctr"/>
          <a:lstStyle/>
          <a:p>
            <a:pPr algn="ctr">
              <a:defRPr>
                <a:solidFill>
                  <a:schemeClr val="accent1"/>
                </a:solidFill>
                <a:effectLst>
                  <a:outerShdw blurRad="38100" dist="25400" dir="5400000" rotWithShape="0">
                    <a:srgbClr val="6E747A">
                      <a:alpha val="43000"/>
                    </a:srgbClr>
                  </a:outerShdw>
                </a:effectLst>
                <a:latin typeface="Jost"/>
                <a:ea typeface="Jost"/>
                <a:cs typeface="Jost"/>
                <a:sym typeface="Jost"/>
              </a:defRPr>
            </a:pPr>
            <a:endParaRPr dirty="0"/>
          </a:p>
        </p:txBody>
      </p:sp>
      <p:sp>
        <p:nvSpPr>
          <p:cNvPr id="83" name="Click to edit statement"/>
          <p:cNvSpPr txBox="1">
            <a:spLocks noGrp="1"/>
          </p:cNvSpPr>
          <p:nvPr>
            <p:ph type="title" hasCustomPrompt="1"/>
          </p:nvPr>
        </p:nvSpPr>
        <p:spPr>
          <a:xfrm>
            <a:off x="515939" y="1489916"/>
            <a:ext cx="11160126" cy="3878168"/>
          </a:xfrm>
          <a:prstGeom prst="rect">
            <a:avLst/>
          </a:prstGeom>
        </p:spPr>
        <p:txBody>
          <a:bodyPr/>
          <a:lstStyle>
            <a:lvl1pPr>
              <a:defRPr b="0">
                <a:solidFill>
                  <a:srgbClr val="FFFFFF"/>
                </a:solidFill>
                <a:latin typeface="Century Gothic"/>
                <a:ea typeface="Century Gothic"/>
                <a:cs typeface="Century Gothic"/>
                <a:sym typeface="Century Gothic"/>
              </a:defRPr>
            </a:lvl1pPr>
          </a:lstStyle>
          <a:p>
            <a:r>
              <a:t>Click to edit statement</a:t>
            </a:r>
          </a:p>
        </p:txBody>
      </p:sp>
      <p:pic>
        <p:nvPicPr>
          <p:cNvPr id="84" name="ARIAS-logo_WHITE.pdf" descr="ARIAS-logo_WHITE.pdf"/>
          <p:cNvPicPr>
            <a:picLocks noChangeAspect="1"/>
          </p:cNvPicPr>
          <p:nvPr/>
        </p:nvPicPr>
        <p:blipFill>
          <a:blip r:embed="rId2"/>
          <a:stretch>
            <a:fillRect/>
          </a:stretch>
        </p:blipFill>
        <p:spPr>
          <a:xfrm>
            <a:off x="5148314" y="5746395"/>
            <a:ext cx="1908919" cy="799702"/>
          </a:xfrm>
          <a:prstGeom prst="rect">
            <a:avLst/>
          </a:prstGeom>
          <a:ln w="12700">
            <a:miter lim="400000"/>
          </a:ln>
        </p:spPr>
      </p:pic>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5297413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1">
    <p:bg>
      <p:bgPr>
        <a:solidFill>
          <a:srgbClr val="FFFFFF"/>
        </a:solidFill>
        <a:effectLst/>
      </p:bgPr>
    </p:bg>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24570" y="-651380"/>
            <a:ext cx="12241140" cy="8160760"/>
          </a:xfrm>
          <a:prstGeom prst="rect">
            <a:avLst/>
          </a:prstGeom>
          <a:ln w="12700">
            <a:miter lim="400000"/>
          </a:ln>
        </p:spPr>
      </p:pic>
      <p:sp>
        <p:nvSpPr>
          <p:cNvPr id="20" name="Rectangle"/>
          <p:cNvSpPr/>
          <p:nvPr/>
        </p:nvSpPr>
        <p:spPr>
          <a:xfrm>
            <a:off x="-30434" y="6263967"/>
            <a:ext cx="12252867" cy="1270001"/>
          </a:xfrm>
          <a:prstGeom prst="rect">
            <a:avLst/>
          </a:prstGeom>
          <a:solidFill>
            <a:srgbClr val="C83640"/>
          </a:solidFill>
          <a:ln w="12700">
            <a:miter lim="400000"/>
          </a:ln>
        </p:spPr>
        <p:txBody>
          <a:bodyPr lIns="45718" tIns="45718" rIns="45718" bIns="45718" anchor="ctr"/>
          <a:lstStyle/>
          <a:p>
            <a:endParaRPr dirty="0"/>
          </a:p>
        </p:txBody>
      </p:sp>
      <p:sp>
        <p:nvSpPr>
          <p:cNvPr id="21" name="Footer Placeholder 4"/>
          <p:cNvSpPr txBox="1"/>
          <p:nvPr/>
        </p:nvSpPr>
        <p:spPr>
          <a:xfrm>
            <a:off x="561655" y="6378834"/>
            <a:ext cx="10546081" cy="345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22" name="Rectangle"/>
          <p:cNvSpPr/>
          <p:nvPr/>
        </p:nvSpPr>
        <p:spPr>
          <a:xfrm>
            <a:off x="822960" y="832919"/>
            <a:ext cx="10546080" cy="4619839"/>
          </a:xfrm>
          <a:prstGeom prst="rect">
            <a:avLst/>
          </a:prstGeom>
          <a:solidFill>
            <a:srgbClr val="FFFFFF">
              <a:alpha val="78357"/>
            </a:srgbClr>
          </a:solidFill>
          <a:ln w="50800">
            <a:solidFill>
              <a:srgbClr val="C83640">
                <a:alpha val="78357"/>
              </a:srgbClr>
            </a:solidFill>
          </a:ln>
        </p:spPr>
        <p:txBody>
          <a:bodyPr lIns="45718" tIns="45718" rIns="45718" bIns="45718" anchor="ctr"/>
          <a:lstStyle/>
          <a:p>
            <a:endParaRPr dirty="0"/>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2">
    <p:bg>
      <p:bgPr>
        <a:solidFill>
          <a:srgbClr val="FFFFFF"/>
        </a:solidFill>
        <a:effectLst/>
      </p:bgPr>
    </p:bg>
    <p:spTree>
      <p:nvGrpSpPr>
        <p:cNvPr id="1" name=""/>
        <p:cNvGrpSpPr/>
        <p:nvPr/>
      </p:nvGrpSpPr>
      <p:grpSpPr>
        <a:xfrm>
          <a:off x="0" y="0"/>
          <a:ext cx="0" cy="0"/>
          <a:chOff x="0" y="0"/>
          <a:chExt cx="0" cy="0"/>
        </a:xfrm>
      </p:grpSpPr>
      <p:pic>
        <p:nvPicPr>
          <p:cNvPr id="30" name="palms_BW.jpeg" descr="palms_BW.jpeg"/>
          <p:cNvPicPr>
            <a:picLocks noChangeAspect="1"/>
          </p:cNvPicPr>
          <p:nvPr/>
        </p:nvPicPr>
        <p:blipFill>
          <a:blip r:embed="rId2">
            <a:alphaModFix amt="39437"/>
          </a:blip>
          <a:stretch>
            <a:fillRect/>
          </a:stretch>
        </p:blipFill>
        <p:spPr>
          <a:xfrm>
            <a:off x="-18341" y="-648237"/>
            <a:ext cx="12228682" cy="8154474"/>
          </a:xfrm>
          <a:prstGeom prst="rect">
            <a:avLst/>
          </a:prstGeom>
          <a:ln w="12700">
            <a:miter lim="400000"/>
          </a:ln>
        </p:spPr>
      </p:pic>
      <p:sp>
        <p:nvSpPr>
          <p:cNvPr id="31" name="Click to edit"/>
          <p:cNvSpPr txBox="1">
            <a:spLocks noGrp="1"/>
          </p:cNvSpPr>
          <p:nvPr>
            <p:ph type="title" hasCustomPrompt="1"/>
          </p:nvPr>
        </p:nvSpPr>
        <p:spPr>
          <a:xfrm>
            <a:off x="1499164" y="3553299"/>
            <a:ext cx="7007789" cy="1822125"/>
          </a:xfrm>
          <a:prstGeom prst="rect">
            <a:avLst/>
          </a:prstGeom>
        </p:spPr>
        <p:txBody>
          <a:bodyPr lIns="50800" tIns="50800" rIns="50800" bIns="50800" anchor="b"/>
          <a:lstStyle>
            <a:lvl1pPr>
              <a:defRPr sz="5600">
                <a:solidFill>
                  <a:srgbClr val="C83640"/>
                </a:solidFill>
                <a:latin typeface="Century Gothic"/>
                <a:ea typeface="Century Gothic"/>
                <a:cs typeface="Century Gothic"/>
                <a:sym typeface="Century Gothic"/>
              </a:defRPr>
            </a:lvl1pPr>
          </a:lstStyle>
          <a:p>
            <a:pPr defTabSz="914400"/>
            <a:r>
              <a:t>Click to edit</a:t>
            </a:r>
          </a:p>
        </p:txBody>
      </p:sp>
      <p:sp>
        <p:nvSpPr>
          <p:cNvPr id="32" name="Text Placeholder 12"/>
          <p:cNvSpPr>
            <a:spLocks noGrp="1"/>
          </p:cNvSpPr>
          <p:nvPr>
            <p:ph type="body" sz="quarter" idx="21" hasCustomPrompt="1"/>
          </p:nvPr>
        </p:nvSpPr>
        <p:spPr>
          <a:xfrm>
            <a:off x="1574075" y="5282844"/>
            <a:ext cx="3600452" cy="798377"/>
          </a:xfrm>
          <a:prstGeom prst="rect">
            <a:avLst/>
          </a:prstGeom>
        </p:spPr>
        <p:txBody>
          <a:bodyPr/>
          <a:lstStyle>
            <a:lvl1pPr marL="0" indent="0">
              <a:spcBef>
                <a:spcPct val="0"/>
              </a:spcBef>
              <a:buSzTx/>
              <a:buFontTx/>
              <a:buNone/>
              <a:defRPr>
                <a:latin typeface="Century Gothic"/>
                <a:ea typeface="Century Gothic"/>
                <a:cs typeface="Century Gothic"/>
                <a:sym typeface="Century Gothic"/>
              </a:defRPr>
            </a:lvl1pPr>
          </a:lstStyle>
          <a:p>
            <a:r>
              <a:t>Date
Speaker Name, Speaker Company</a:t>
            </a:r>
          </a:p>
        </p:txBody>
      </p:sp>
      <p:sp>
        <p:nvSpPr>
          <p:cNvPr id="33" name="Picture Placeholder 4"/>
          <p:cNvSpPr>
            <a:spLocks noGrp="1"/>
          </p:cNvSpPr>
          <p:nvPr>
            <p:ph type="pic" idx="22"/>
          </p:nvPr>
        </p:nvSpPr>
        <p:spPr>
          <a:xfrm>
            <a:off x="382361" y="556271"/>
            <a:ext cx="11427278" cy="3660591"/>
          </a:xfrm>
          <a:prstGeom prst="rect">
            <a:avLst/>
          </a:prstGeom>
        </p:spPr>
        <p:txBody>
          <a:bodyPr lIns="91439" tIns="45719" rIns="91439" bIns="45719">
            <a:noAutofit/>
          </a:bodyPr>
          <a:lstStyle/>
          <a:p>
            <a:endParaRPr dirty="0"/>
          </a:p>
        </p:txBody>
      </p:sp>
      <p:sp>
        <p:nvSpPr>
          <p:cNvPr id="34" name="Footer Placeholder 4"/>
          <p:cNvSpPr txBox="1"/>
          <p:nvPr/>
        </p:nvSpPr>
        <p:spPr>
          <a:xfrm>
            <a:off x="561655" y="6378834"/>
            <a:ext cx="10546081" cy="345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35" name="Rectangle"/>
          <p:cNvSpPr/>
          <p:nvPr/>
        </p:nvSpPr>
        <p:spPr>
          <a:xfrm>
            <a:off x="385682" y="4653484"/>
            <a:ext cx="1046484" cy="1078297"/>
          </a:xfrm>
          <a:prstGeom prst="rect">
            <a:avLst/>
          </a:prstGeom>
          <a:solidFill>
            <a:srgbClr val="C83640"/>
          </a:solidFill>
          <a:ln w="12700">
            <a:miter lim="400000"/>
          </a:ln>
        </p:spPr>
        <p:txBody>
          <a:bodyPr lIns="45718" tIns="45718" rIns="45718" bIns="45718" anchor="ctr"/>
          <a:lstStyle/>
          <a:p>
            <a:endParaRPr dirty="0"/>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2 copy 1">
    <p:bg>
      <p:bgPr>
        <a:solidFill>
          <a:srgbClr val="FFFFFF"/>
        </a:solidFill>
        <a:effectLst/>
      </p:bgPr>
    </p:bg>
    <p:spTree>
      <p:nvGrpSpPr>
        <p:cNvPr id="1" name=""/>
        <p:cNvGrpSpPr/>
        <p:nvPr/>
      </p:nvGrpSpPr>
      <p:grpSpPr>
        <a:xfrm>
          <a:off x="0" y="0"/>
          <a:ext cx="0" cy="0"/>
          <a:chOff x="0" y="0"/>
          <a:chExt cx="0" cy="0"/>
        </a:xfrm>
      </p:grpSpPr>
      <p:pic>
        <p:nvPicPr>
          <p:cNvPr id="43" name="palms_BW.jpeg" descr="palms_BW.jpeg"/>
          <p:cNvPicPr>
            <a:picLocks noChangeAspect="1"/>
          </p:cNvPicPr>
          <p:nvPr/>
        </p:nvPicPr>
        <p:blipFill>
          <a:blip r:embed="rId2">
            <a:alphaModFix amt="39437"/>
          </a:blip>
          <a:stretch>
            <a:fillRect/>
          </a:stretch>
        </p:blipFill>
        <p:spPr>
          <a:xfrm>
            <a:off x="-18341" y="-648237"/>
            <a:ext cx="12228682" cy="8154474"/>
          </a:xfrm>
          <a:prstGeom prst="rect">
            <a:avLst/>
          </a:prstGeom>
          <a:ln w="12700">
            <a:miter lim="400000"/>
          </a:ln>
        </p:spPr>
      </p:pic>
      <p:sp>
        <p:nvSpPr>
          <p:cNvPr id="44" name="Footer Placeholder 4"/>
          <p:cNvSpPr txBox="1"/>
          <p:nvPr/>
        </p:nvSpPr>
        <p:spPr>
          <a:xfrm>
            <a:off x="561655" y="6378834"/>
            <a:ext cx="10546081" cy="345439"/>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xmlns:p15="http://schemas.microsoft.com/office/powerpoint/2012/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45" name="Text Placeholder 12"/>
          <p:cNvSpPr/>
          <p:nvPr/>
        </p:nvSpPr>
        <p:spPr>
          <a:xfrm>
            <a:off x="7005227" y="5282844"/>
            <a:ext cx="3600452" cy="798377"/>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xmlns:p15="http://schemas.microsoft.com/office/powerpoint/2012/main" val="1"/>
            </a:ext>
          </a:extLst>
        </p:spPr>
        <p:txBody>
          <a:bodyPr lIns="45718" tIns="45718" rIns="45718" bIns="45718">
            <a:normAutofit/>
          </a:bodyPr>
          <a:lstStyle>
            <a:lvl1pPr algn="r">
              <a:defRPr sz="1600">
                <a:latin typeface="Century Gothic"/>
                <a:ea typeface="Century Gothic"/>
                <a:cs typeface="Century Gothic"/>
                <a:sym typeface="Century Gothic"/>
              </a:defRPr>
            </a:lvl1pPr>
          </a:lstStyle>
          <a:p>
            <a:r>
              <a:rPr dirty="0"/>
              <a:t>Click to edit</a:t>
            </a:r>
          </a:p>
        </p:txBody>
      </p:sp>
      <p:sp>
        <p:nvSpPr>
          <p:cNvPr id="46" name="Picture Placeholder 4"/>
          <p:cNvSpPr>
            <a:spLocks noGrp="1"/>
          </p:cNvSpPr>
          <p:nvPr>
            <p:ph type="pic" idx="21"/>
          </p:nvPr>
        </p:nvSpPr>
        <p:spPr>
          <a:xfrm>
            <a:off x="382361" y="556271"/>
            <a:ext cx="11427278" cy="3660591"/>
          </a:xfrm>
          <a:prstGeom prst="rect">
            <a:avLst/>
          </a:prstGeom>
        </p:spPr>
        <p:txBody>
          <a:bodyPr lIns="91439" tIns="45719" rIns="91439" bIns="45719">
            <a:noAutofit/>
          </a:bodyPr>
          <a:lstStyle/>
          <a:p>
            <a:endParaRPr dirty="0"/>
          </a:p>
        </p:txBody>
      </p:sp>
      <p:sp>
        <p:nvSpPr>
          <p:cNvPr id="47" name="Rectangle"/>
          <p:cNvSpPr/>
          <p:nvPr/>
        </p:nvSpPr>
        <p:spPr>
          <a:xfrm>
            <a:off x="10770419" y="4653484"/>
            <a:ext cx="1046485" cy="1078297"/>
          </a:xfrm>
          <a:prstGeom prst="rect">
            <a:avLst/>
          </a:prstGeom>
          <a:solidFill>
            <a:srgbClr val="C83640"/>
          </a:solidFill>
          <a:ln w="12700">
            <a:miter lim="400000"/>
          </a:ln>
        </p:spPr>
        <p:txBody>
          <a:bodyPr lIns="45718" tIns="45718" rIns="45718" bIns="45718" anchor="ctr"/>
          <a:lstStyle/>
          <a:p>
            <a:endParaRPr dirty="0"/>
          </a:p>
        </p:txBody>
      </p:sp>
      <p:sp>
        <p:nvSpPr>
          <p:cNvPr id="48" name="Click to edit"/>
          <p:cNvSpPr txBox="1"/>
          <p:nvPr/>
        </p:nvSpPr>
        <p:spPr>
          <a:xfrm>
            <a:off x="3640880" y="3553299"/>
            <a:ext cx="7007789" cy="1822125"/>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xmlns:p15="http://schemas.microsoft.com/office/powerpoint/2012/main" val="1"/>
            </a:ext>
          </a:extLst>
        </p:spPr>
        <p:txBody>
          <a:bodyPr lIns="50800" tIns="50800" rIns="50800" bIns="50800" anchor="b">
            <a:normAutofit/>
          </a:bodyPr>
          <a:lstStyle>
            <a:lvl1pPr algn="r">
              <a:defRPr sz="5600" b="1">
                <a:solidFill>
                  <a:srgbClr val="C83640"/>
                </a:solidFill>
                <a:latin typeface="Century Gothic"/>
                <a:ea typeface="Century Gothic"/>
                <a:cs typeface="Century Gothic"/>
                <a:sym typeface="Century Gothic"/>
              </a:defRPr>
            </a:lvl1pPr>
          </a:lstStyle>
          <a:p>
            <a:pPr defTabSz="914400"/>
            <a:r>
              <a:rPr dirty="0"/>
              <a:t>Click to edit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833396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2 copy">
    <p:bg>
      <p:bgPr>
        <a:solidFill>
          <a:srgbClr val="FFFFFF"/>
        </a:solidFill>
        <a:effectLst/>
      </p:bgPr>
    </p:bg>
    <p:spTree>
      <p:nvGrpSpPr>
        <p:cNvPr id="1" name=""/>
        <p:cNvGrpSpPr/>
        <p:nvPr/>
      </p:nvGrpSpPr>
      <p:grpSpPr>
        <a:xfrm>
          <a:off x="0" y="0"/>
          <a:ext cx="0" cy="0"/>
          <a:chOff x="0" y="0"/>
          <a:chExt cx="0" cy="0"/>
        </a:xfrm>
      </p:grpSpPr>
      <p:sp>
        <p:nvSpPr>
          <p:cNvPr id="56" name="Rectangle"/>
          <p:cNvSpPr/>
          <p:nvPr/>
        </p:nvSpPr>
        <p:spPr>
          <a:xfrm>
            <a:off x="651627" y="707203"/>
            <a:ext cx="9443986" cy="5443594"/>
          </a:xfrm>
          <a:prstGeom prst="rect">
            <a:avLst/>
          </a:prstGeom>
          <a:solidFill>
            <a:srgbClr val="C83640"/>
          </a:solidFill>
          <a:ln w="12700">
            <a:miter lim="400000"/>
          </a:ln>
        </p:spPr>
        <p:txBody>
          <a:bodyPr lIns="45718" tIns="45718" rIns="45718" bIns="45718" anchor="ctr"/>
          <a:lstStyle/>
          <a:p>
            <a:endParaRPr dirty="0"/>
          </a:p>
        </p:txBody>
      </p:sp>
      <p:sp>
        <p:nvSpPr>
          <p:cNvPr id="57" name="Click to edit title"/>
          <p:cNvSpPr txBox="1">
            <a:spLocks noGrp="1"/>
          </p:cNvSpPr>
          <p:nvPr>
            <p:ph type="title" hasCustomPrompt="1"/>
          </p:nvPr>
        </p:nvSpPr>
        <p:spPr>
          <a:xfrm>
            <a:off x="982049" y="-64499"/>
            <a:ext cx="4174336" cy="2781409"/>
          </a:xfrm>
          <a:prstGeom prst="rect">
            <a:avLst/>
          </a:prstGeom>
        </p:spPr>
        <p:txBody>
          <a:bodyPr anchor="b"/>
          <a:lstStyle>
            <a:lvl1pPr>
              <a:defRPr sz="5600">
                <a:solidFill>
                  <a:srgbClr val="FFFFFF"/>
                </a:solidFill>
                <a:latin typeface="Century Gothic"/>
                <a:ea typeface="Century Gothic"/>
                <a:cs typeface="Century Gothic"/>
                <a:sym typeface="Century Gothic"/>
              </a:defRPr>
            </a:lvl1pPr>
          </a:lstStyle>
          <a:p>
            <a:r>
              <a:t>Click to edit title</a:t>
            </a:r>
          </a:p>
        </p:txBody>
      </p:sp>
      <p:sp>
        <p:nvSpPr>
          <p:cNvPr id="58" name="Body Level One…"/>
          <p:cNvSpPr txBox="1">
            <a:spLocks noGrp="1"/>
          </p:cNvSpPr>
          <p:nvPr>
            <p:ph type="body" sz="quarter" idx="1" hasCustomPrompt="1"/>
          </p:nvPr>
        </p:nvSpPr>
        <p:spPr>
          <a:xfrm>
            <a:off x="982047" y="3023601"/>
            <a:ext cx="7380290" cy="1127963"/>
          </a:xfrm>
          <a:prstGeom prst="rect">
            <a:avLst/>
          </a:prstGeom>
        </p:spPr>
        <p:txBody>
          <a:bodyPr/>
          <a:lstStyle>
            <a:lvl1pPr marL="0" indent="0">
              <a:spcBef>
                <a:spcPct val="0"/>
              </a:spcBef>
              <a:buSzTx/>
              <a:buFontTx/>
              <a:buNone/>
              <a:defRPr sz="2800">
                <a:latin typeface="Century Gothic"/>
                <a:ea typeface="Century Gothic"/>
                <a:cs typeface="Century Gothic"/>
                <a:sym typeface="Century Gothic"/>
              </a:defRPr>
            </a:lvl1pPr>
            <a:lvl2pPr marL="0" indent="0">
              <a:spcBef>
                <a:spcPct val="0"/>
              </a:spcBef>
              <a:buSzTx/>
              <a:buFontTx/>
              <a:buNone/>
              <a:defRPr sz="2800">
                <a:latin typeface="Century Gothic"/>
                <a:ea typeface="Century Gothic"/>
                <a:cs typeface="Century Gothic"/>
                <a:sym typeface="Century Gothic"/>
              </a:defRPr>
            </a:lvl2pPr>
            <a:lvl3pPr marL="0" indent="0">
              <a:spcBef>
                <a:spcPct val="0"/>
              </a:spcBef>
              <a:buSzTx/>
              <a:buFontTx/>
              <a:buNone/>
              <a:defRPr sz="2800">
                <a:latin typeface="Century Gothic"/>
                <a:ea typeface="Century Gothic"/>
                <a:cs typeface="Century Gothic"/>
                <a:sym typeface="Century Gothic"/>
              </a:defRPr>
            </a:lvl3pPr>
            <a:lvl4pPr marL="0" indent="0">
              <a:spcBef>
                <a:spcPct val="0"/>
              </a:spcBef>
              <a:buSzTx/>
              <a:buFontTx/>
              <a:buNone/>
              <a:defRPr sz="2800">
                <a:latin typeface="Century Gothic"/>
                <a:ea typeface="Century Gothic"/>
                <a:cs typeface="Century Gothic"/>
                <a:sym typeface="Century Gothic"/>
              </a:defRPr>
            </a:lvl4pPr>
            <a:lvl5pPr marL="0" indent="0">
              <a:spcBef>
                <a:spcPct val="0"/>
              </a:spcBef>
              <a:buSzTx/>
              <a:buFontTx/>
              <a:buNone/>
              <a:defRPr sz="2800">
                <a:latin typeface="Century Gothic"/>
                <a:ea typeface="Century Gothic"/>
                <a:cs typeface="Century Gothic"/>
                <a:sym typeface="Century Gothic"/>
              </a:defRPr>
            </a:lvl5pPr>
          </a:lstStyle>
          <a:p>
            <a:r>
              <a:t>Click to edit subtitle</a:t>
            </a:r>
          </a:p>
          <a:p>
            <a:pPr lvl="1"/>
            <a:endParaRPr/>
          </a:p>
          <a:p>
            <a:pPr lvl="2"/>
            <a:endParaRPr/>
          </a:p>
          <a:p>
            <a:pPr lvl="3"/>
            <a:endParaRPr/>
          </a:p>
          <a:p>
            <a:pPr lvl="4"/>
            <a:endParaRPr/>
          </a:p>
        </p:txBody>
      </p:sp>
      <p:sp>
        <p:nvSpPr>
          <p:cNvPr id="59" name="Text Placeholder 12"/>
          <p:cNvSpPr>
            <a:spLocks noGrp="1"/>
          </p:cNvSpPr>
          <p:nvPr>
            <p:ph type="body" sz="quarter" idx="21" hasCustomPrompt="1"/>
          </p:nvPr>
        </p:nvSpPr>
        <p:spPr>
          <a:xfrm>
            <a:off x="982047" y="4458255"/>
            <a:ext cx="3600453" cy="798377"/>
          </a:xfrm>
          <a:prstGeom prst="rect">
            <a:avLst/>
          </a:prstGeom>
        </p:spPr>
        <p:txBody>
          <a:bodyPr/>
          <a:lstStyle>
            <a:lvl1pPr marL="0" indent="0">
              <a:spcBef>
                <a:spcPct val="0"/>
              </a:spcBef>
              <a:buSzTx/>
              <a:buFontTx/>
              <a:buNone/>
              <a:defRPr>
                <a:latin typeface="Century Gothic"/>
                <a:ea typeface="Century Gothic"/>
                <a:cs typeface="Century Gothic"/>
                <a:sym typeface="Century Gothic"/>
              </a:defRPr>
            </a:lvl1pPr>
          </a:lstStyle>
          <a:p>
            <a:r>
              <a:t>Date
Speaker Name, Speaker Company</a:t>
            </a:r>
          </a:p>
        </p:txBody>
      </p:sp>
      <p:sp>
        <p:nvSpPr>
          <p:cNvPr id="60" name="Footer Placeholder 4"/>
          <p:cNvSpPr txBox="1"/>
          <p:nvPr/>
        </p:nvSpPr>
        <p:spPr>
          <a:xfrm>
            <a:off x="561655" y="6378834"/>
            <a:ext cx="10546081" cy="345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chor="ctr">
            <a:spAutoFit/>
          </a:bodyPr>
          <a:lstStyle>
            <a:lvl1pPr algn="ctr">
              <a:defRPr sz="1600">
                <a:solidFill>
                  <a:schemeClr val="accent2"/>
                </a:solidFill>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61" name="Picture Placeholder 4"/>
          <p:cNvSpPr>
            <a:spLocks noGrp="1"/>
          </p:cNvSpPr>
          <p:nvPr>
            <p:ph type="pic" sz="half" idx="22"/>
          </p:nvPr>
        </p:nvSpPr>
        <p:spPr>
          <a:xfrm>
            <a:off x="5881643" y="1452734"/>
            <a:ext cx="5702048" cy="3952532"/>
          </a:xfrm>
          <a:prstGeom prst="rect">
            <a:avLst/>
          </a:prstGeom>
        </p:spPr>
        <p:txBody>
          <a:bodyPr lIns="91439" tIns="45719" rIns="91439" bIns="45719">
            <a:noAutofit/>
          </a:bodyPr>
          <a:lstStyle/>
          <a:p>
            <a:endParaRPr dirty="0"/>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Statement">
    <p:bg>
      <p:bgPr>
        <a:solidFill>
          <a:srgbClr val="FFFFFF"/>
        </a:solidFill>
        <a:effectLst/>
      </p:bgPr>
    </p:bg>
    <p:spTree>
      <p:nvGrpSpPr>
        <p:cNvPr id="1" name=""/>
        <p:cNvGrpSpPr/>
        <p:nvPr/>
      </p:nvGrpSpPr>
      <p:grpSpPr>
        <a:xfrm>
          <a:off x="0" y="0"/>
          <a:ext cx="0" cy="0"/>
          <a:chOff x="0" y="0"/>
          <a:chExt cx="0" cy="0"/>
        </a:xfrm>
      </p:grpSpPr>
      <p:sp>
        <p:nvSpPr>
          <p:cNvPr id="82" name="Rectangle 12"/>
          <p:cNvSpPr/>
          <p:nvPr/>
        </p:nvSpPr>
        <p:spPr>
          <a:xfrm>
            <a:off x="-47415" y="-311573"/>
            <a:ext cx="12300377" cy="7227145"/>
          </a:xfrm>
          <a:prstGeom prst="rect">
            <a:avLst/>
          </a:prstGeom>
          <a:solidFill>
            <a:srgbClr val="C83640"/>
          </a:solidFill>
          <a:ln w="12700">
            <a:miter lim="400000"/>
          </a:ln>
        </p:spPr>
        <p:txBody>
          <a:bodyPr lIns="45718" tIns="45718" rIns="45718" bIns="45718" anchor="ctr"/>
          <a:lstStyle/>
          <a:p>
            <a:pPr algn="ctr">
              <a:defRPr>
                <a:solidFill>
                  <a:schemeClr val="accent1"/>
                </a:solidFill>
                <a:effectLst>
                  <a:outerShdw blurRad="38100" dist="25400" dir="5400000" rotWithShape="0">
                    <a:srgbClr val="6E747A">
                      <a:alpha val="43000"/>
                    </a:srgbClr>
                  </a:outerShdw>
                </a:effectLst>
                <a:latin typeface="Jost"/>
                <a:ea typeface="Jost"/>
                <a:cs typeface="Jost"/>
                <a:sym typeface="Jost"/>
              </a:defRPr>
            </a:pPr>
            <a:endParaRPr dirty="0"/>
          </a:p>
        </p:txBody>
      </p:sp>
      <p:sp>
        <p:nvSpPr>
          <p:cNvPr id="83" name="Click to edit statement"/>
          <p:cNvSpPr txBox="1">
            <a:spLocks noGrp="1"/>
          </p:cNvSpPr>
          <p:nvPr>
            <p:ph type="title" hasCustomPrompt="1"/>
          </p:nvPr>
        </p:nvSpPr>
        <p:spPr>
          <a:xfrm>
            <a:off x="515939" y="1489916"/>
            <a:ext cx="11160126" cy="3878168"/>
          </a:xfrm>
          <a:prstGeom prst="rect">
            <a:avLst/>
          </a:prstGeom>
        </p:spPr>
        <p:txBody>
          <a:bodyPr/>
          <a:lstStyle>
            <a:lvl1pPr>
              <a:defRPr b="0">
                <a:solidFill>
                  <a:srgbClr val="FFFFFF"/>
                </a:solidFill>
                <a:latin typeface="Century Gothic"/>
                <a:ea typeface="Century Gothic"/>
                <a:cs typeface="Century Gothic"/>
                <a:sym typeface="Century Gothic"/>
              </a:defRPr>
            </a:lvl1pPr>
          </a:lstStyle>
          <a:p>
            <a:r>
              <a:t>Click to edit statement</a:t>
            </a:r>
          </a:p>
        </p:txBody>
      </p:sp>
      <p:pic>
        <p:nvPicPr>
          <p:cNvPr id="84" name="ARIAS-logo_WHITE.pdf" descr="ARIAS-logo_WHITE.pdf"/>
          <p:cNvPicPr>
            <a:picLocks noChangeAspect="1"/>
          </p:cNvPicPr>
          <p:nvPr/>
        </p:nvPicPr>
        <p:blipFill>
          <a:blip r:embed="rId2"/>
          <a:stretch>
            <a:fillRect/>
          </a:stretch>
        </p:blipFill>
        <p:spPr>
          <a:xfrm>
            <a:off x="5148314" y="5746395"/>
            <a:ext cx="1908919" cy="799702"/>
          </a:xfrm>
          <a:prstGeom prst="rect">
            <a:avLst/>
          </a:prstGeom>
          <a:ln w="12700">
            <a:miter lim="400000"/>
          </a:ln>
        </p:spPr>
      </p:pic>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0383154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Title-1">
    <p:bg>
      <p:bgPr>
        <a:solidFill>
          <a:srgbClr val="FFFFFF"/>
        </a:solidFill>
        <a:effectLst/>
      </p:bgPr>
    </p:bg>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24570" y="-651380"/>
            <a:ext cx="12241140" cy="8160760"/>
          </a:xfrm>
          <a:prstGeom prst="rect">
            <a:avLst/>
          </a:prstGeom>
          <a:ln w="12700">
            <a:miter lim="400000"/>
          </a:ln>
        </p:spPr>
      </p:pic>
      <p:sp>
        <p:nvSpPr>
          <p:cNvPr id="20" name="Rectangle"/>
          <p:cNvSpPr/>
          <p:nvPr/>
        </p:nvSpPr>
        <p:spPr>
          <a:xfrm>
            <a:off x="-30434" y="6263967"/>
            <a:ext cx="12252867" cy="1270001"/>
          </a:xfrm>
          <a:prstGeom prst="rect">
            <a:avLst/>
          </a:prstGeom>
          <a:solidFill>
            <a:srgbClr val="C83640"/>
          </a:solidFill>
          <a:ln w="12700">
            <a:miter lim="400000"/>
          </a:ln>
        </p:spPr>
        <p:txBody>
          <a:bodyPr lIns="45718" tIns="45718" rIns="45718" bIns="45718" anchor="ctr"/>
          <a:lstStyle/>
          <a:p>
            <a:endParaRPr dirty="0"/>
          </a:p>
        </p:txBody>
      </p:sp>
      <p:sp>
        <p:nvSpPr>
          <p:cNvPr id="21" name="Footer Placeholder 4"/>
          <p:cNvSpPr txBox="1"/>
          <p:nvPr/>
        </p:nvSpPr>
        <p:spPr>
          <a:xfrm>
            <a:off x="561655" y="6378834"/>
            <a:ext cx="10546081" cy="345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22" name="Rectangle"/>
          <p:cNvSpPr/>
          <p:nvPr/>
        </p:nvSpPr>
        <p:spPr>
          <a:xfrm>
            <a:off x="822960" y="832919"/>
            <a:ext cx="10546080" cy="4619839"/>
          </a:xfrm>
          <a:prstGeom prst="rect">
            <a:avLst/>
          </a:prstGeom>
          <a:solidFill>
            <a:srgbClr val="FFFFFF">
              <a:alpha val="78357"/>
            </a:srgbClr>
          </a:solidFill>
          <a:ln w="50800">
            <a:solidFill>
              <a:srgbClr val="C83640">
                <a:alpha val="78357"/>
              </a:srgbClr>
            </a:solidFill>
          </a:ln>
        </p:spPr>
        <p:txBody>
          <a:bodyPr lIns="45718" tIns="45718" rIns="45718" bIns="45718" anchor="ctr"/>
          <a:lstStyle/>
          <a:p>
            <a:endParaRPr dirty="0"/>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8042627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2">
    <p:bg>
      <p:bgPr>
        <a:solidFill>
          <a:srgbClr val="FFFFFF"/>
        </a:solidFill>
        <a:effectLst/>
      </p:bgPr>
    </p:bg>
    <p:spTree>
      <p:nvGrpSpPr>
        <p:cNvPr id="1" name=""/>
        <p:cNvGrpSpPr/>
        <p:nvPr/>
      </p:nvGrpSpPr>
      <p:grpSpPr>
        <a:xfrm>
          <a:off x="0" y="0"/>
          <a:ext cx="0" cy="0"/>
          <a:chOff x="0" y="0"/>
          <a:chExt cx="0" cy="0"/>
        </a:xfrm>
      </p:grpSpPr>
      <p:pic>
        <p:nvPicPr>
          <p:cNvPr id="30" name="palms_BW.jpeg" descr="palms_BW.jpeg"/>
          <p:cNvPicPr>
            <a:picLocks noChangeAspect="1"/>
          </p:cNvPicPr>
          <p:nvPr/>
        </p:nvPicPr>
        <p:blipFill>
          <a:blip r:embed="rId2">
            <a:alphaModFix amt="39437"/>
          </a:blip>
          <a:stretch>
            <a:fillRect/>
          </a:stretch>
        </p:blipFill>
        <p:spPr>
          <a:xfrm>
            <a:off x="-18341" y="-648237"/>
            <a:ext cx="12228682" cy="8154474"/>
          </a:xfrm>
          <a:prstGeom prst="rect">
            <a:avLst/>
          </a:prstGeom>
          <a:ln w="12700">
            <a:miter lim="400000"/>
          </a:ln>
        </p:spPr>
      </p:pic>
      <p:sp>
        <p:nvSpPr>
          <p:cNvPr id="31" name="Click to edit"/>
          <p:cNvSpPr txBox="1">
            <a:spLocks noGrp="1"/>
          </p:cNvSpPr>
          <p:nvPr>
            <p:ph type="title" hasCustomPrompt="1"/>
          </p:nvPr>
        </p:nvSpPr>
        <p:spPr>
          <a:xfrm>
            <a:off x="1499164" y="3553299"/>
            <a:ext cx="7007789" cy="1822125"/>
          </a:xfrm>
          <a:prstGeom prst="rect">
            <a:avLst/>
          </a:prstGeom>
        </p:spPr>
        <p:txBody>
          <a:bodyPr lIns="50800" tIns="50800" rIns="50800" bIns="50800" anchor="b"/>
          <a:lstStyle>
            <a:lvl1pPr>
              <a:defRPr sz="5600">
                <a:solidFill>
                  <a:srgbClr val="C83640"/>
                </a:solidFill>
                <a:latin typeface="Century Gothic"/>
                <a:ea typeface="Century Gothic"/>
                <a:cs typeface="Century Gothic"/>
                <a:sym typeface="Century Gothic"/>
              </a:defRPr>
            </a:lvl1pPr>
          </a:lstStyle>
          <a:p>
            <a:pPr defTabSz="914400"/>
            <a:r>
              <a:t>Click to edit</a:t>
            </a:r>
          </a:p>
        </p:txBody>
      </p:sp>
      <p:sp>
        <p:nvSpPr>
          <p:cNvPr id="32" name="Text Placeholder 12"/>
          <p:cNvSpPr>
            <a:spLocks noGrp="1"/>
          </p:cNvSpPr>
          <p:nvPr>
            <p:ph type="body" sz="quarter" idx="21" hasCustomPrompt="1"/>
          </p:nvPr>
        </p:nvSpPr>
        <p:spPr>
          <a:xfrm>
            <a:off x="1574075" y="5282844"/>
            <a:ext cx="3600452" cy="798377"/>
          </a:xfrm>
          <a:prstGeom prst="rect">
            <a:avLst/>
          </a:prstGeom>
        </p:spPr>
        <p:txBody>
          <a:bodyPr/>
          <a:lstStyle>
            <a:lvl1pPr marL="0" indent="0">
              <a:spcBef>
                <a:spcPct val="0"/>
              </a:spcBef>
              <a:buSzTx/>
              <a:buFontTx/>
              <a:buNone/>
              <a:defRPr>
                <a:latin typeface="Century Gothic"/>
                <a:ea typeface="Century Gothic"/>
                <a:cs typeface="Century Gothic"/>
                <a:sym typeface="Century Gothic"/>
              </a:defRPr>
            </a:lvl1pPr>
          </a:lstStyle>
          <a:p>
            <a:r>
              <a:t>Date
Speaker Name, Speaker Company</a:t>
            </a:r>
          </a:p>
        </p:txBody>
      </p:sp>
      <p:sp>
        <p:nvSpPr>
          <p:cNvPr id="33" name="Picture Placeholder 4"/>
          <p:cNvSpPr>
            <a:spLocks noGrp="1"/>
          </p:cNvSpPr>
          <p:nvPr>
            <p:ph type="pic" idx="22"/>
          </p:nvPr>
        </p:nvSpPr>
        <p:spPr>
          <a:xfrm>
            <a:off x="382361" y="556271"/>
            <a:ext cx="11427278" cy="3660591"/>
          </a:xfrm>
          <a:prstGeom prst="rect">
            <a:avLst/>
          </a:prstGeom>
        </p:spPr>
        <p:txBody>
          <a:bodyPr lIns="91439" tIns="45719" rIns="91439" bIns="45719">
            <a:noAutofit/>
          </a:bodyPr>
          <a:lstStyle/>
          <a:p>
            <a:endParaRPr dirty="0"/>
          </a:p>
        </p:txBody>
      </p:sp>
      <p:sp>
        <p:nvSpPr>
          <p:cNvPr id="34" name="Footer Placeholder 4"/>
          <p:cNvSpPr txBox="1"/>
          <p:nvPr/>
        </p:nvSpPr>
        <p:spPr>
          <a:xfrm>
            <a:off x="561655" y="6378834"/>
            <a:ext cx="10546081" cy="345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rPr dirty="0"/>
              <a:t>ARIAS•U.S. 2025 Spring Conference | April 30 - May 2, 2025 | Coral Gables, FL | www.arias-us.org</a:t>
            </a:r>
          </a:p>
        </p:txBody>
      </p:sp>
      <p:sp>
        <p:nvSpPr>
          <p:cNvPr id="35" name="Rectangle"/>
          <p:cNvSpPr/>
          <p:nvPr/>
        </p:nvSpPr>
        <p:spPr>
          <a:xfrm>
            <a:off x="385682" y="4653484"/>
            <a:ext cx="1046484" cy="1078297"/>
          </a:xfrm>
          <a:prstGeom prst="rect">
            <a:avLst/>
          </a:prstGeom>
          <a:solidFill>
            <a:srgbClr val="C83640"/>
          </a:solidFill>
          <a:ln w="12700">
            <a:miter lim="400000"/>
          </a:ln>
        </p:spPr>
        <p:txBody>
          <a:bodyPr lIns="45718" tIns="45718" rIns="45718" bIns="45718" anchor="ctr"/>
          <a:lstStyle/>
          <a:p>
            <a:endParaRPr dirty="0"/>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08976953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2025_ARIAS_PP_MASTER.png" descr="2025_ARIAS_PP_MASTER.png"/>
          <p:cNvPicPr>
            <a:picLocks noChangeAspect="1"/>
          </p:cNvPicPr>
          <p:nvPr/>
        </p:nvPicPr>
        <p:blipFill>
          <a:blip r:embed="rId8"/>
          <a:stretch>
            <a:fillRect/>
          </a:stretch>
        </p:blipFill>
        <p:spPr>
          <a:xfrm>
            <a:off x="-37511" y="-252333"/>
            <a:ext cx="12267022" cy="7362666"/>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3" r:id="rId5"/>
    <p:sldLayoutId id="2147483655" r:id="rId6"/>
  </p:sldLayoutIdLst>
  <p:transition spd="med"/>
  <p:hf hdr="0" ftr="0" dt="0"/>
  <p:txStyles>
    <p:title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2025_ARIAS_PP_MASTER.png" descr="2025_ARIAS_PP_MASTER.png"/>
          <p:cNvPicPr>
            <a:picLocks noChangeAspect="1"/>
          </p:cNvPicPr>
          <p:nvPr/>
        </p:nvPicPr>
        <p:blipFill>
          <a:blip r:embed="rId8"/>
          <a:stretch>
            <a:fillRect/>
          </a:stretch>
        </p:blipFill>
        <p:spPr>
          <a:xfrm>
            <a:off x="-37511" y="-252333"/>
            <a:ext cx="12267022" cy="7362666"/>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dirty="0"/>
          </a:p>
        </p:txBody>
      </p:sp>
    </p:spTree>
    <p:extLst>
      <p:ext uri="{BB962C8B-B14F-4D97-AF65-F5344CB8AC3E}">
        <p14:creationId xmlns:p14="http://schemas.microsoft.com/office/powerpoint/2010/main" val="25978784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ransition spd="med"/>
  <p:hf hdr="0" ftr="0" dt="0"/>
  <p:txStyles>
    <p:title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ct val="0"/>
        </a:spcBef>
        <a:spcAft>
          <a:spcPct val="0"/>
        </a:spcAft>
        <a:buClrTx/>
        <a:buSzTx/>
        <a:buFontTx/>
        <a:buNone/>
        <a:defRPr sz="1200" b="0" i="0" u="none" strike="noStrike" cap="none" spc="0" baseline="0">
          <a:solidFill>
            <a:schemeClr val="tx1"/>
          </a:solidFill>
          <a:uFillTx/>
          <a:latin typeface="+mn-lt"/>
          <a:ea typeface="+mn-ea"/>
          <a:cs typeface="+mn-cs"/>
          <a:sym typeface="Jos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lliman.com/en/insight/industry-insured-losses-for-los-angeles-wildfires" TargetMode="External"/><Relationship Id="rId2" Type="http://schemas.openxmlformats.org/officeDocument/2006/relationships/hyperlink" Target="https://www.verisk.com/company/newsroom/verisk-estimates-industry-insured-losses-for-the-palisades-and-eaton-fires-will-fall-between-usd-28-billion-and-usd-35-billion/"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illiman.com/en/insight/industry-insured-losses-for-los-angeles-wildfires"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fpnet.com/california-fair-plan-takes-steps-to-access-funds-to-pay-la-fire-disaster-claims/"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bcnews.com/weather/wildfires/palisades-eaton-fire-la-contained-rcna188338"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ecovery.lacounty.gov/palisades-fire/"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bcnews.com/weather/wildfires/palisades-eaton-fire-la-contained-rcna188338"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recovery.lacounty.gov/eaton-fire/"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08E2-5D84-5CDD-679D-E6364F2D6A33}"/>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D2BDBC14-BBE7-0482-D0B2-5BB419FB7280}"/>
              </a:ext>
            </a:extLst>
          </p:cNvPr>
          <p:cNvSpPr txBox="1">
            <a:spLocks noGrp="1"/>
          </p:cNvSpPr>
          <p:nvPr>
            <p:ph type="title"/>
          </p:nvPr>
        </p:nvSpPr>
        <p:spPr>
          <a:xfrm>
            <a:off x="982047" y="-64499"/>
            <a:ext cx="8719379" cy="2781409"/>
          </a:xfrm>
          <a:prstGeom prst="rect">
            <a:avLst/>
          </a:prstGeom>
        </p:spPr>
        <p:txBody>
          <a:bodyPr/>
          <a:lstStyle/>
          <a:p>
            <a:r>
              <a:rPr lang="en-US" sz="4400" dirty="0"/>
              <a:t>Other Jan. 2025 California Fires</a:t>
            </a:r>
            <a:br>
              <a:rPr lang="en-US" sz="5400" dirty="0"/>
            </a:br>
            <a:endParaRPr lang="en-US" dirty="0"/>
          </a:p>
        </p:txBody>
      </p:sp>
      <p:sp>
        <p:nvSpPr>
          <p:cNvPr id="105" name="Click to edit subtitle">
            <a:extLst>
              <a:ext uri="{FF2B5EF4-FFF2-40B4-BE49-F238E27FC236}">
                <a16:creationId xmlns:a16="http://schemas.microsoft.com/office/drawing/2014/main" id="{07FC4674-C4A2-1C3D-4445-44B833EE797F}"/>
              </a:ext>
            </a:extLst>
          </p:cNvPr>
          <p:cNvSpPr txBox="1">
            <a:spLocks noGrp="1"/>
          </p:cNvSpPr>
          <p:nvPr>
            <p:ph type="body" sz="quarter" idx="1"/>
          </p:nvPr>
        </p:nvSpPr>
        <p:spPr>
          <a:xfrm>
            <a:off x="982045" y="2062717"/>
            <a:ext cx="9086987" cy="3987210"/>
          </a:xfrm>
          <a:prstGeom prst="rect">
            <a:avLst/>
          </a:prstGeom>
        </p:spPr>
        <p:txBody>
          <a:bodyPr>
            <a:normAutofit fontScale="92500" lnSpcReduction="20000"/>
          </a:bodyPr>
          <a:lstStyle/>
          <a:p>
            <a:pPr marL="457200" indent="-457200">
              <a:buFont typeface="Arial" panose="020B0604020202020204" pitchFamily="34" charset="0"/>
              <a:buChar char="•"/>
            </a:pPr>
            <a:r>
              <a:rPr lang="en-US" b="1" dirty="0">
                <a:solidFill>
                  <a:schemeClr val="bg1"/>
                </a:solidFill>
              </a:rPr>
              <a:t>Riverside: Jan. 7 – 7 (San Bernadino County)</a:t>
            </a:r>
          </a:p>
          <a:p>
            <a:pPr marL="457200" indent="-457200">
              <a:buFont typeface="Arial" panose="020B0604020202020204" pitchFamily="34" charset="0"/>
              <a:buChar char="•"/>
            </a:pPr>
            <a:r>
              <a:rPr lang="en-US" b="1" dirty="0">
                <a:solidFill>
                  <a:schemeClr val="bg1"/>
                </a:solidFill>
              </a:rPr>
              <a:t>Bert: Jan. 7 – 7 (L.A. County)</a:t>
            </a:r>
          </a:p>
          <a:p>
            <a:pPr marL="457200" indent="-457200">
              <a:buFont typeface="Arial" panose="020B0604020202020204" pitchFamily="34" charset="0"/>
              <a:buChar char="•"/>
            </a:pPr>
            <a:r>
              <a:rPr lang="en-US" b="1" dirty="0">
                <a:solidFill>
                  <a:schemeClr val="bg1"/>
                </a:solidFill>
              </a:rPr>
              <a:t>Hurst: Jan. 7 – 16 (L.A./Ventura Counties)</a:t>
            </a:r>
          </a:p>
          <a:p>
            <a:pPr marL="457200" indent="-457200">
              <a:buFont typeface="Arial" panose="020B0604020202020204" pitchFamily="34" charset="0"/>
              <a:buChar char="•"/>
            </a:pPr>
            <a:r>
              <a:rPr lang="en-US" b="1" dirty="0">
                <a:solidFill>
                  <a:schemeClr val="bg1"/>
                </a:solidFill>
              </a:rPr>
              <a:t>Olivas: Jan. 8 – 8 (Ventura County)</a:t>
            </a:r>
          </a:p>
          <a:p>
            <a:pPr marL="457200" indent="-457200">
              <a:buFont typeface="Arial" panose="020B0604020202020204" pitchFamily="34" charset="0"/>
              <a:buChar char="•"/>
            </a:pPr>
            <a:r>
              <a:rPr lang="en-US" b="1" dirty="0">
                <a:solidFill>
                  <a:schemeClr val="bg1"/>
                </a:solidFill>
              </a:rPr>
              <a:t>Lidia: Jan. 8 – 11 (L.A. County)  </a:t>
            </a:r>
          </a:p>
          <a:p>
            <a:pPr marL="457200" indent="-457200">
              <a:buFont typeface="Arial" panose="020B0604020202020204" pitchFamily="34" charset="0"/>
              <a:buChar char="•"/>
            </a:pPr>
            <a:r>
              <a:rPr lang="en-US" b="1" dirty="0">
                <a:solidFill>
                  <a:schemeClr val="bg1"/>
                </a:solidFill>
              </a:rPr>
              <a:t>Sunset: Jan. 8 – 9 (L.A. County)</a:t>
            </a:r>
          </a:p>
          <a:p>
            <a:pPr marL="457200" indent="-457200">
              <a:buFont typeface="Arial" panose="020B0604020202020204" pitchFamily="34" charset="0"/>
              <a:buChar char="•"/>
            </a:pPr>
            <a:r>
              <a:rPr lang="en-US" b="1" dirty="0">
                <a:solidFill>
                  <a:schemeClr val="bg1"/>
                </a:solidFill>
              </a:rPr>
              <a:t>Sunswept: Jan. 8 – 8 (L.A. County)</a:t>
            </a:r>
          </a:p>
          <a:p>
            <a:pPr marL="457200" indent="-457200">
              <a:buFont typeface="Arial" panose="020B0604020202020204" pitchFamily="34" charset="0"/>
              <a:buChar char="•"/>
            </a:pPr>
            <a:r>
              <a:rPr lang="en-US" b="1" dirty="0">
                <a:solidFill>
                  <a:schemeClr val="bg1"/>
                </a:solidFill>
              </a:rPr>
              <a:t>Kenneth: Jan. 9 – 12 (L.A./Ventura Counties)</a:t>
            </a:r>
          </a:p>
          <a:p>
            <a:pPr marL="457200" indent="-457200">
              <a:buFont typeface="Arial" panose="020B0604020202020204" pitchFamily="34" charset="0"/>
              <a:buChar char="•"/>
            </a:pPr>
            <a:r>
              <a:rPr lang="en-US" b="1" dirty="0">
                <a:solidFill>
                  <a:schemeClr val="bg1"/>
                </a:solidFill>
              </a:rPr>
              <a:t>Lilac: Jan. 21 – 22 (San Diego County)</a:t>
            </a:r>
          </a:p>
          <a:p>
            <a:pPr marL="457200" indent="-457200">
              <a:buFont typeface="Arial" panose="020B0604020202020204" pitchFamily="34" charset="0"/>
              <a:buChar char="•"/>
            </a:pPr>
            <a:r>
              <a:rPr lang="en-US" b="1" dirty="0">
                <a:solidFill>
                  <a:schemeClr val="bg1"/>
                </a:solidFill>
              </a:rPr>
              <a:t>Hughes: Jan. 22 – 30 (L.A./Ventura Counties)</a:t>
            </a:r>
          </a:p>
          <a:p>
            <a:pPr marL="457200" indent="-457200">
              <a:buFont typeface="Arial" panose="020B0604020202020204" pitchFamily="34" charset="0"/>
              <a:buChar char="•"/>
            </a:pPr>
            <a:r>
              <a:rPr lang="en-US" b="1" dirty="0">
                <a:solidFill>
                  <a:schemeClr val="bg1"/>
                </a:solidFill>
              </a:rPr>
              <a:t>Laguna: Jan. 23 – 26 (Ventura County)</a:t>
            </a:r>
          </a:p>
          <a:p>
            <a:pPr marL="457200" indent="-457200">
              <a:buFont typeface="Arial" panose="020B0604020202020204" pitchFamily="34" charset="0"/>
              <a:buChar char="•"/>
            </a:pPr>
            <a:r>
              <a:rPr lang="en-US" b="1" dirty="0">
                <a:solidFill>
                  <a:schemeClr val="bg1"/>
                </a:solidFill>
              </a:rPr>
              <a:t>Border 2: Jan. 23 – 30 (San Diego County)</a:t>
            </a:r>
          </a:p>
          <a:p>
            <a:pPr marL="457200" indent="-457200">
              <a:buFont typeface="Arial" panose="020B0604020202020204" pitchFamily="34" charset="0"/>
              <a:buChar char="•"/>
            </a:pPr>
            <a:endParaRPr lang="en-US" b="1" dirty="0">
              <a:solidFill>
                <a:schemeClr val="bg1"/>
              </a:solidFill>
            </a:endParaRPr>
          </a:p>
        </p:txBody>
      </p:sp>
      <p:pic>
        <p:nvPicPr>
          <p:cNvPr id="2" name="Picture 1" descr="A red and black logo&#10;&#10;AI-generated content may be incorrect.">
            <a:extLst>
              <a:ext uri="{FF2B5EF4-FFF2-40B4-BE49-F238E27FC236}">
                <a16:creationId xmlns:a16="http://schemas.microsoft.com/office/drawing/2014/main" id="{7F84C987-8800-C70A-756A-43E005B599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3" name="Slide Number Placeholder 2">
            <a:extLst>
              <a:ext uri="{FF2B5EF4-FFF2-40B4-BE49-F238E27FC236}">
                <a16:creationId xmlns:a16="http://schemas.microsoft.com/office/drawing/2014/main" id="{6ACC17E1-CFF0-35E0-A086-48A3CD0774F7}"/>
              </a:ext>
            </a:extLst>
          </p:cNvPr>
          <p:cNvSpPr>
            <a:spLocks noGrp="1"/>
          </p:cNvSpPr>
          <p:nvPr>
            <p:ph type="sldNum" sz="quarter" idx="2"/>
          </p:nvPr>
        </p:nvSpPr>
        <p:spPr>
          <a:xfrm>
            <a:off x="11768461" y="6448067"/>
            <a:ext cx="273654" cy="269239"/>
          </a:xfrm>
        </p:spPr>
        <p:txBody>
          <a:bodyPr/>
          <a:lstStyle/>
          <a:p>
            <a:fld id="{86CB4B4D-7CA3-9044-876B-883B54F8677D}" type="slidenum">
              <a:rPr lang="en-US" smtClean="0"/>
              <a:t>10</a:t>
            </a:fld>
            <a:endParaRPr lang="en-US" dirty="0"/>
          </a:p>
        </p:txBody>
      </p:sp>
    </p:spTree>
    <p:extLst>
      <p:ext uri="{BB962C8B-B14F-4D97-AF65-F5344CB8AC3E}">
        <p14:creationId xmlns:p14="http://schemas.microsoft.com/office/powerpoint/2010/main" val="25491529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D2547-E8FE-4D92-9DC2-0080F2E92DAF}"/>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0AFB8024-2DF2-1730-F41F-F936D1472EE3}"/>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4400" dirty="0">
                <a:solidFill>
                  <a:srgbClr val="C00000"/>
                </a:solidFill>
                <a:latin typeface="Century Gothic" panose="020B0502020202020204" pitchFamily="34" charset="0"/>
              </a:rPr>
              <a:t>Insured Loss Estimates for Palisades and Eaton Fires</a:t>
            </a:r>
          </a:p>
        </p:txBody>
      </p:sp>
      <p:sp>
        <p:nvSpPr>
          <p:cNvPr id="5" name="Content Placeholder 2">
            <a:extLst>
              <a:ext uri="{FF2B5EF4-FFF2-40B4-BE49-F238E27FC236}">
                <a16:creationId xmlns:a16="http://schemas.microsoft.com/office/drawing/2014/main" id="{D1EFF649-19AB-261F-8DEA-6D367253D7CB}"/>
              </a:ext>
            </a:extLst>
          </p:cNvPr>
          <p:cNvSpPr txBox="1"/>
          <p:nvPr/>
        </p:nvSpPr>
        <p:spPr>
          <a:xfrm>
            <a:off x="838200" y="2456120"/>
            <a:ext cx="10515600" cy="3350319"/>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800" b="1" dirty="0">
                <a:solidFill>
                  <a:srgbClr val="222B36"/>
                </a:solidFill>
                <a:latin typeface="Century Gothic" panose="020B0502020202020204" pitchFamily="34" charset="0"/>
              </a:rPr>
              <a:t>Verisk:  $25 billion to $35 billion (not including losses from smoke damage)</a:t>
            </a:r>
          </a:p>
          <a:p>
            <a:pPr lvl="1" hangingPunct="1"/>
            <a:r>
              <a:rPr lang="en-US" sz="1200" dirty="0">
                <a:solidFill>
                  <a:srgbClr val="222B36"/>
                </a:solidFill>
                <a:latin typeface="Century Gothic" panose="020B0502020202020204" pitchFamily="34" charset="0"/>
              </a:rPr>
              <a:t>Source:  </a:t>
            </a:r>
            <a:r>
              <a:rPr lang="en-US" sz="1200" dirty="0">
                <a:solidFill>
                  <a:schemeClr val="tx1"/>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https://www.verisk.com/company/newsroom/verisk-estimates-industry-insured-losses-for-the-palisades-and-eaton-fires-will-fall-between-usd-28-billion-and-usd-35-billion/</a:t>
            </a:r>
            <a:endParaRPr lang="en-US" sz="1200" dirty="0">
              <a:solidFill>
                <a:schemeClr val="tx1"/>
              </a:solidFill>
              <a:latin typeface="Century Gothic" panose="020B0502020202020204" pitchFamily="34" charset="0"/>
            </a:endParaRPr>
          </a:p>
          <a:p>
            <a:pPr hangingPunct="1"/>
            <a:r>
              <a:rPr lang="en-US" sz="2800" b="1" dirty="0">
                <a:solidFill>
                  <a:srgbClr val="222B36"/>
                </a:solidFill>
                <a:latin typeface="Century Gothic" panose="020B0502020202020204" pitchFamily="34" charset="0"/>
              </a:rPr>
              <a:t>Milliman: $25.2 billion to $39.4 billion </a:t>
            </a:r>
          </a:p>
          <a:p>
            <a:pPr lvl="1" hangingPunct="1"/>
            <a:r>
              <a:rPr lang="en-US" sz="1200" dirty="0">
                <a:solidFill>
                  <a:srgbClr val="222B36"/>
                </a:solidFill>
                <a:latin typeface="Century Gothic" panose="020B0502020202020204" pitchFamily="34" charset="0"/>
              </a:rPr>
              <a:t>Source: </a:t>
            </a:r>
            <a:r>
              <a:rPr lang="en-US" sz="1200" dirty="0">
                <a:solidFill>
                  <a:schemeClr val="tx1"/>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https://www.milliman.com/en/insight/industry-insured-losses-for-los-angeles-wildfires</a:t>
            </a:r>
            <a:endParaRPr lang="en-US" sz="1200" dirty="0">
              <a:solidFill>
                <a:schemeClr val="tx1"/>
              </a:solidFill>
              <a:latin typeface="Century Gothic" panose="020B0502020202020204" pitchFamily="34" charset="0"/>
            </a:endParaRPr>
          </a:p>
          <a:p>
            <a:pPr hangingPunct="1"/>
            <a:r>
              <a:rPr lang="en-US" sz="2800" b="1" dirty="0">
                <a:solidFill>
                  <a:srgbClr val="222B36"/>
                </a:solidFill>
                <a:latin typeface="Century Gothic" panose="020B0502020202020204" pitchFamily="34" charset="0"/>
              </a:rPr>
              <a:t>Estimates do not include LAE or losses from other fires</a:t>
            </a:r>
          </a:p>
        </p:txBody>
      </p:sp>
      <p:pic>
        <p:nvPicPr>
          <p:cNvPr id="3" name="Picture 2">
            <a:extLst>
              <a:ext uri="{FF2B5EF4-FFF2-40B4-BE49-F238E27FC236}">
                <a16:creationId xmlns:a16="http://schemas.microsoft.com/office/drawing/2014/main" id="{6407E12D-702D-549A-BDD1-BF3F9E3FD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1242FDA7-2FEA-2A6C-64CF-26DFBC934FC5}"/>
              </a:ext>
            </a:extLst>
          </p:cNvPr>
          <p:cNvSpPr>
            <a:spLocks noGrp="1"/>
          </p:cNvSpPr>
          <p:nvPr>
            <p:ph type="sldNum" sz="quarter" idx="2"/>
          </p:nvPr>
        </p:nvSpPr>
        <p:spPr>
          <a:xfrm>
            <a:off x="11795622" y="6633664"/>
            <a:ext cx="273654" cy="269239"/>
          </a:xfrm>
        </p:spPr>
        <p:txBody>
          <a:bodyPr/>
          <a:lstStyle/>
          <a:p>
            <a:fld id="{86CB4B4D-7CA3-9044-876B-883B54F8677D}" type="slidenum">
              <a:rPr lang="en-US" smtClean="0"/>
              <a:t>11</a:t>
            </a:fld>
            <a:endParaRPr lang="en-US" dirty="0"/>
          </a:p>
        </p:txBody>
      </p:sp>
    </p:spTree>
    <p:extLst>
      <p:ext uri="{BB962C8B-B14F-4D97-AF65-F5344CB8AC3E}">
        <p14:creationId xmlns:p14="http://schemas.microsoft.com/office/powerpoint/2010/main" val="1936434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9FC32-0358-CB59-4F80-A4CCE26BE46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2C2B66D-2B87-0FA8-D63A-6D0C08178955}"/>
              </a:ext>
            </a:extLst>
          </p:cNvPr>
          <p:cNvSpPr txBox="1"/>
          <p:nvPr/>
        </p:nvSpPr>
        <p:spPr>
          <a:xfrm>
            <a:off x="90320" y="5934674"/>
            <a:ext cx="5066469" cy="9233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ct val="0"/>
              </a:spcBef>
              <a:spcAft>
                <a:spcPct val="0"/>
              </a:spcAft>
              <a:buClrTx/>
              <a:buSzTx/>
              <a:buFontTx/>
              <a:buNone/>
            </a:pPr>
            <a:r>
              <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rPr>
              <a:t>Source:  </a:t>
            </a:r>
            <a:r>
              <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hlinkClick r:id="rId2">
                  <a:extLst>
                    <a:ext uri="{A12FA001-AC4F-418D-AE19-62706E023703}">
                      <ahyp:hlinkClr xmlns:ahyp="http://schemas.microsoft.com/office/drawing/2018/hyperlinkcolor" val="tx"/>
                    </a:ext>
                  </a:extLst>
                </a:hlinkClick>
              </a:rPr>
              <a:t>https://www.milliman.com/en/insight/industry-insured-losses-for-los-angeles-wildfires</a:t>
            </a:r>
            <a:endPar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endParaRPr>
          </a:p>
        </p:txBody>
      </p:sp>
      <p:sp>
        <p:nvSpPr>
          <p:cNvPr id="4" name="Title 1">
            <a:extLst>
              <a:ext uri="{FF2B5EF4-FFF2-40B4-BE49-F238E27FC236}">
                <a16:creationId xmlns:a16="http://schemas.microsoft.com/office/drawing/2014/main" id="{3E339B78-78AC-4757-C299-E25BD8B9E05E}"/>
              </a:ext>
            </a:extLst>
          </p:cNvPr>
          <p:cNvSpPr txBox="1">
            <a:spLocks noGrp="1"/>
          </p:cNvSpPr>
          <p:nvPr>
            <p:ph type="title"/>
          </p:nvPr>
        </p:nvSpPr>
        <p:spPr>
          <a:xfrm rot="10800000" flipV="1">
            <a:off x="599663" y="-49038"/>
            <a:ext cx="10992671" cy="616017"/>
          </a:xfrm>
          <a:prstGeom prst="rect">
            <a:avLst/>
          </a:prstGeom>
        </p:spPr>
        <p:txBody>
          <a:bodyPr>
            <a:noAutofit/>
          </a:bodyPr>
          <a:lstStyle/>
          <a:p>
            <a:pPr algn="ctr"/>
            <a:r>
              <a:rPr lang="en-US" sz="4400" b="1" dirty="0">
                <a:latin typeface="Century Gothic" panose="020B0502020202020204" pitchFamily="34" charset="0"/>
              </a:rPr>
              <a:t>Insured Loss Estimates for U.S. Wildfires</a:t>
            </a:r>
            <a:endParaRPr sz="4400" b="1" dirty="0">
              <a:latin typeface="Century Gothic" panose="020B0502020202020204" pitchFamily="34" charset="0"/>
            </a:endParaRPr>
          </a:p>
        </p:txBody>
      </p:sp>
      <p:pic>
        <p:nvPicPr>
          <p:cNvPr id="2" name="Content Placeholder 4">
            <a:extLst>
              <a:ext uri="{FF2B5EF4-FFF2-40B4-BE49-F238E27FC236}">
                <a16:creationId xmlns:a16="http://schemas.microsoft.com/office/drawing/2014/main" id="{140BDFFE-CE09-A097-4B8D-0FAC0B25992A}"/>
              </a:ext>
            </a:extLst>
          </p:cNvPr>
          <p:cNvPicPr>
            <a:picLocks noChangeAspect="1"/>
          </p:cNvPicPr>
          <p:nvPr/>
        </p:nvPicPr>
        <p:blipFill>
          <a:blip r:embed="rId3"/>
          <a:srcRect t="3759"/>
          <a:stretch>
            <a:fillRect/>
          </a:stretch>
        </p:blipFill>
        <p:spPr>
          <a:xfrm>
            <a:off x="2322152" y="735541"/>
            <a:ext cx="7547694" cy="5039832"/>
          </a:xfrm>
          <a:prstGeom prst="rect">
            <a:avLst/>
          </a:prstGeom>
        </p:spPr>
      </p:pic>
      <p:pic>
        <p:nvPicPr>
          <p:cNvPr id="3" name="Picture 2">
            <a:extLst>
              <a:ext uri="{FF2B5EF4-FFF2-40B4-BE49-F238E27FC236}">
                <a16:creationId xmlns:a16="http://schemas.microsoft.com/office/drawing/2014/main" id="{7EFA3500-2712-5AAF-418F-EFC1772F6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606" y="6013478"/>
            <a:ext cx="2514394" cy="685744"/>
          </a:xfrm>
          <a:prstGeom prst="rect">
            <a:avLst/>
          </a:prstGeom>
        </p:spPr>
      </p:pic>
      <p:sp>
        <p:nvSpPr>
          <p:cNvPr id="5" name="Slide Number Placeholder 4">
            <a:extLst>
              <a:ext uri="{FF2B5EF4-FFF2-40B4-BE49-F238E27FC236}">
                <a16:creationId xmlns:a16="http://schemas.microsoft.com/office/drawing/2014/main" id="{7CA5A78F-34C3-AA45-28F0-A650B49D2C28}"/>
              </a:ext>
            </a:extLst>
          </p:cNvPr>
          <p:cNvSpPr>
            <a:spLocks noGrp="1"/>
          </p:cNvSpPr>
          <p:nvPr>
            <p:ph type="sldNum" sz="quarter" idx="2"/>
          </p:nvPr>
        </p:nvSpPr>
        <p:spPr>
          <a:xfrm>
            <a:off x="11828026" y="6588761"/>
            <a:ext cx="273654" cy="269239"/>
          </a:xfrm>
        </p:spPr>
        <p:txBody>
          <a:bodyPr/>
          <a:lstStyle/>
          <a:p>
            <a:fld id="{86CB4B4D-7CA3-9044-876B-883B54F8677D}" type="slidenum">
              <a:rPr lang="en-US" smtClean="0"/>
              <a:t>12</a:t>
            </a:fld>
            <a:endParaRPr lang="en-US" dirty="0"/>
          </a:p>
        </p:txBody>
      </p:sp>
    </p:spTree>
    <p:extLst>
      <p:ext uri="{BB962C8B-B14F-4D97-AF65-F5344CB8AC3E}">
        <p14:creationId xmlns:p14="http://schemas.microsoft.com/office/powerpoint/2010/main" val="20227779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63F90-5ABC-87B5-BB4A-54F5428BAC28}"/>
            </a:ext>
          </a:extLst>
        </p:cNvPr>
        <p:cNvGrpSpPr/>
        <p:nvPr/>
      </p:nvGrpSpPr>
      <p:grpSpPr>
        <a:xfrm>
          <a:off x="0" y="0"/>
          <a:ext cx="0" cy="0"/>
          <a:chOff x="0" y="0"/>
          <a:chExt cx="0" cy="0"/>
        </a:xfrm>
      </p:grpSpPr>
      <p:sp>
        <p:nvSpPr>
          <p:cNvPr id="96" name="Text Placeholder 2">
            <a:extLst>
              <a:ext uri="{FF2B5EF4-FFF2-40B4-BE49-F238E27FC236}">
                <a16:creationId xmlns:a16="http://schemas.microsoft.com/office/drawing/2014/main" id="{86B42D6E-DF56-49DA-42D9-BEF2F4F61FE1}"/>
              </a:ext>
            </a:extLst>
          </p:cNvPr>
          <p:cNvSpPr txBox="1">
            <a:spLocks noGrp="1"/>
          </p:cNvSpPr>
          <p:nvPr>
            <p:ph type="body" sz="quarter" idx="4294967295"/>
          </p:nvPr>
        </p:nvSpPr>
        <p:spPr>
          <a:xfrm>
            <a:off x="537960" y="1812228"/>
            <a:ext cx="11116080" cy="650722"/>
          </a:xfrm>
          <a:prstGeom prst="rect">
            <a:avLst/>
          </a:prstGeom>
        </p:spPr>
        <p:txBody>
          <a:bodyPr>
            <a:noAutofit/>
          </a:bodyPr>
          <a:lstStyle>
            <a:lvl1pPr marL="0" indent="0" algn="ctr">
              <a:spcBef>
                <a:spcPct val="0"/>
              </a:spcBef>
              <a:buSzTx/>
              <a:buNone/>
              <a:defRPr sz="3200">
                <a:solidFill>
                  <a:srgbClr val="AA182C"/>
                </a:solidFill>
                <a:latin typeface="Century Gothic"/>
                <a:ea typeface="Century Gothic"/>
                <a:cs typeface="Century Gothic"/>
                <a:sym typeface="Century Gothic"/>
              </a:defRPr>
            </a:lvl1pPr>
          </a:lstStyle>
          <a:p>
            <a:r>
              <a:rPr lang="en-US" sz="5400" b="1" dirty="0"/>
              <a:t>Impact on California Homeowners Market</a:t>
            </a:r>
          </a:p>
        </p:txBody>
      </p:sp>
      <p:sp>
        <p:nvSpPr>
          <p:cNvPr id="2" name="Text Placeholder 2">
            <a:extLst>
              <a:ext uri="{FF2B5EF4-FFF2-40B4-BE49-F238E27FC236}">
                <a16:creationId xmlns:a16="http://schemas.microsoft.com/office/drawing/2014/main" id="{115BF4F2-491F-1DCD-A330-98035F7C73B9}"/>
              </a:ext>
            </a:extLst>
          </p:cNvPr>
          <p:cNvSpPr txBox="1"/>
          <p:nvPr/>
        </p:nvSpPr>
        <p:spPr>
          <a:xfrm>
            <a:off x="537960" y="3733800"/>
            <a:ext cx="11116080" cy="986612"/>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xmlns:p15="http://schemas.microsoft.com/office/powerpoint/2012/main" val="1"/>
            </a:ext>
          </a:extLst>
        </p:spPr>
        <p:txBody>
          <a:bodyPr lIns="45718" tIns="45718" rIns="45718" bIns="45718">
            <a:normAutofit lnSpcReduction="10000"/>
          </a:bodyPr>
          <a:lstStyle>
            <a:lvl1pPr marL="0" marR="0" indent="0" algn="ctr" defTabSz="457200" rtl="0" latinLnBrk="0">
              <a:lnSpc>
                <a:spcPct val="100000"/>
              </a:lnSpc>
              <a:spcBef>
                <a:spcPct val="0"/>
              </a:spcBef>
              <a:spcAft>
                <a:spcPct val="0"/>
              </a:spcAft>
              <a:buClrTx/>
              <a:buSzTx/>
              <a:buFont typeface="Arial"/>
              <a:buNone/>
              <a:defRPr sz="3200" b="0" i="0" u="none" strike="noStrike" cap="none" spc="0" baseline="0">
                <a:solidFill>
                  <a:srgbClr val="AA182C"/>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3500" dirty="0"/>
              <a:t>Presented by: Spencer Y. Kook</a:t>
            </a:r>
          </a:p>
          <a:p>
            <a:pPr hangingPunct="1"/>
            <a:r>
              <a:rPr lang="en-US" sz="2400" dirty="0"/>
              <a:t>Hinshaw &amp; Culbertson LLP</a:t>
            </a:r>
          </a:p>
        </p:txBody>
      </p:sp>
      <p:sp>
        <p:nvSpPr>
          <p:cNvPr id="3" name="Slide Number Placeholder 2">
            <a:extLst>
              <a:ext uri="{FF2B5EF4-FFF2-40B4-BE49-F238E27FC236}">
                <a16:creationId xmlns:a16="http://schemas.microsoft.com/office/drawing/2014/main" id="{FD7D1834-B5AA-B2BD-8D00-147AA4229D9C}"/>
              </a:ext>
            </a:extLst>
          </p:cNvPr>
          <p:cNvSpPr>
            <a:spLocks noGrp="1"/>
          </p:cNvSpPr>
          <p:nvPr>
            <p:ph type="sldNum" sz="quarter" idx="2"/>
          </p:nvPr>
        </p:nvSpPr>
        <p:spPr>
          <a:xfrm>
            <a:off x="11768461" y="6588761"/>
            <a:ext cx="273654" cy="269239"/>
          </a:xfrm>
        </p:spPr>
        <p:txBody>
          <a:bodyPr/>
          <a:lstStyle/>
          <a:p>
            <a:fld id="{86CB4B4D-7CA3-9044-876B-883B54F8677D}" type="slidenum">
              <a:rPr lang="en-US" smtClean="0"/>
              <a:t>13</a:t>
            </a:fld>
            <a:endParaRPr lang="en-US" dirty="0"/>
          </a:p>
        </p:txBody>
      </p:sp>
    </p:spTree>
    <p:extLst>
      <p:ext uri="{BB962C8B-B14F-4D97-AF65-F5344CB8AC3E}">
        <p14:creationId xmlns:p14="http://schemas.microsoft.com/office/powerpoint/2010/main" val="7635560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F6A7A-9F34-9364-36EE-5FF0960028D7}"/>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324FA84C-0D46-91D6-91AD-9F9C0E2F1CE6}"/>
              </a:ext>
            </a:extLst>
          </p:cNvPr>
          <p:cNvSpPr txBox="1">
            <a:spLocks noGrp="1"/>
          </p:cNvSpPr>
          <p:nvPr>
            <p:ph type="title"/>
          </p:nvPr>
        </p:nvSpPr>
        <p:spPr>
          <a:xfrm>
            <a:off x="982045" y="808073"/>
            <a:ext cx="8107523" cy="718457"/>
          </a:xfrm>
          <a:prstGeom prst="rect">
            <a:avLst/>
          </a:prstGeom>
        </p:spPr>
        <p:txBody>
          <a:bodyPr>
            <a:normAutofit/>
          </a:bodyPr>
          <a:lstStyle/>
          <a:p>
            <a:r>
              <a:rPr lang="en-US" sz="4000" dirty="0"/>
              <a:t>California’s New Normal</a:t>
            </a:r>
          </a:p>
        </p:txBody>
      </p:sp>
      <p:sp>
        <p:nvSpPr>
          <p:cNvPr id="105" name="Click to edit subtitle">
            <a:extLst>
              <a:ext uri="{FF2B5EF4-FFF2-40B4-BE49-F238E27FC236}">
                <a16:creationId xmlns:a16="http://schemas.microsoft.com/office/drawing/2014/main" id="{4A48C529-5E79-83FF-A1DE-F0B59B7D1E66}"/>
              </a:ext>
            </a:extLst>
          </p:cNvPr>
          <p:cNvSpPr txBox="1">
            <a:spLocks noGrp="1"/>
          </p:cNvSpPr>
          <p:nvPr>
            <p:ph type="body" sz="quarter" idx="1"/>
          </p:nvPr>
        </p:nvSpPr>
        <p:spPr>
          <a:xfrm>
            <a:off x="982045" y="2062717"/>
            <a:ext cx="9086987" cy="3987210"/>
          </a:xfrm>
          <a:prstGeom prst="rect">
            <a:avLst/>
          </a:prstGeom>
        </p:spPr>
        <p:txBody>
          <a:bodyPr>
            <a:normAutofit/>
          </a:bodyPr>
          <a:lstStyle/>
          <a:p>
            <a:pPr marL="457200" indent="-45720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A4EB1931-3B2F-0160-06DB-76C332AC7DC7}"/>
              </a:ext>
            </a:extLst>
          </p:cNvPr>
          <p:cNvPicPr>
            <a:picLocks noChangeAspect="1"/>
          </p:cNvPicPr>
          <p:nvPr/>
        </p:nvPicPr>
        <p:blipFill>
          <a:blip r:embed="rId2"/>
          <a:stretch>
            <a:fillRect/>
          </a:stretch>
        </p:blipFill>
        <p:spPr>
          <a:xfrm>
            <a:off x="982045" y="1892379"/>
            <a:ext cx="10548258" cy="3742050"/>
          </a:xfrm>
          <a:prstGeom prst="rect">
            <a:avLst/>
          </a:prstGeom>
        </p:spPr>
      </p:pic>
      <p:sp>
        <p:nvSpPr>
          <p:cNvPr id="4" name="Click to edit title">
            <a:extLst>
              <a:ext uri="{FF2B5EF4-FFF2-40B4-BE49-F238E27FC236}">
                <a16:creationId xmlns:a16="http://schemas.microsoft.com/office/drawing/2014/main" id="{FB6A4A55-555F-EF28-1BDD-1F7D39F5BC4D}"/>
              </a:ext>
            </a:extLst>
          </p:cNvPr>
          <p:cNvSpPr txBox="1"/>
          <p:nvPr/>
        </p:nvSpPr>
        <p:spPr>
          <a:xfrm>
            <a:off x="1134447" y="1426029"/>
            <a:ext cx="8107523" cy="4136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chor="b">
            <a:normAutofit fontScale="62500" lnSpcReduction="20000"/>
          </a:bodyPr>
          <a:lstStyle>
            <a:lvl1pPr marL="0" marR="0" indent="0" algn="l" defTabSz="457200" rtl="0" latinLnBrk="0">
              <a:lnSpc>
                <a:spcPct val="100000"/>
              </a:lnSpc>
              <a:spcBef>
                <a:spcPct val="0"/>
              </a:spcBef>
              <a:spcAft>
                <a:spcPct val="0"/>
              </a:spcAft>
              <a:buClrTx/>
              <a:buSzTx/>
              <a:buFontTx/>
              <a:buNone/>
              <a:defRPr sz="5600" b="1" i="0" u="none" strike="noStrike" cap="none" spc="0" baseline="0">
                <a:solidFill>
                  <a:srgbClr val="FFFFFF"/>
                </a:solidFill>
                <a:uFillTx/>
                <a:latin typeface="Century Gothic"/>
                <a:ea typeface="Century Gothic"/>
                <a:cs typeface="Century Gothic"/>
                <a:sym typeface="Century Gothic"/>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4000" dirty="0"/>
              <a:t>Top 10 Largest California Wildfires</a:t>
            </a:r>
          </a:p>
        </p:txBody>
      </p:sp>
      <p:sp>
        <p:nvSpPr>
          <p:cNvPr id="5" name="TextBox 4">
            <a:extLst>
              <a:ext uri="{FF2B5EF4-FFF2-40B4-BE49-F238E27FC236}">
                <a16:creationId xmlns:a16="http://schemas.microsoft.com/office/drawing/2014/main" id="{5A02F078-59F1-D15E-5017-9B633BDA6432}"/>
              </a:ext>
            </a:extLst>
          </p:cNvPr>
          <p:cNvSpPr txBox="1"/>
          <p:nvPr/>
        </p:nvSpPr>
        <p:spPr>
          <a:xfrm>
            <a:off x="982045" y="5710033"/>
            <a:ext cx="11025351" cy="415498"/>
          </a:xfrm>
          <a:prstGeom prst="rect">
            <a:avLst/>
          </a:prstGeom>
          <a:noFill/>
        </p:spPr>
        <p:txBody>
          <a:bodyPr wrap="square">
            <a:spAutoFit/>
          </a:bodyPr>
          <a:lstStyle/>
          <a:p>
            <a:r>
              <a:rPr lang="en-US" sz="1050" dirty="0"/>
              <a:t>Source: Cal Fire: https://34c031f8-c9fd-4018-8c5a-4159cdff6b0d-cdn-endpoint.azureedge.net/-/media/calfire-website/our-impact/fire-statistics/top-20-largest-ca-wildfires.pdf?rev=097f901c128347149e2614f2fca4f546&amp;hash=27DDE83DFEF9A69E67C73765892A2B75</a:t>
            </a:r>
          </a:p>
        </p:txBody>
      </p:sp>
      <p:pic>
        <p:nvPicPr>
          <p:cNvPr id="7" name="Picture 6">
            <a:extLst>
              <a:ext uri="{FF2B5EF4-FFF2-40B4-BE49-F238E27FC236}">
                <a16:creationId xmlns:a16="http://schemas.microsoft.com/office/drawing/2014/main" id="{3EC9E0A4-327A-0B20-E90E-7CC04B7DE650}"/>
              </a:ext>
            </a:extLst>
          </p:cNvPr>
          <p:cNvPicPr>
            <a:picLocks noChangeAspect="1"/>
          </p:cNvPicPr>
          <p:nvPr/>
        </p:nvPicPr>
        <p:blipFill>
          <a:blip r:embed="rId3"/>
          <a:stretch>
            <a:fillRect/>
          </a:stretch>
        </p:blipFill>
        <p:spPr>
          <a:xfrm>
            <a:off x="10332720" y="6035040"/>
            <a:ext cx="1743318" cy="457264"/>
          </a:xfrm>
          <a:prstGeom prst="rect">
            <a:avLst/>
          </a:prstGeom>
        </p:spPr>
      </p:pic>
      <p:sp>
        <p:nvSpPr>
          <p:cNvPr id="2" name="Slide Number Placeholder 1">
            <a:extLst>
              <a:ext uri="{FF2B5EF4-FFF2-40B4-BE49-F238E27FC236}">
                <a16:creationId xmlns:a16="http://schemas.microsoft.com/office/drawing/2014/main" id="{44405AA4-97DF-072C-5BDD-90750D629825}"/>
              </a:ext>
            </a:extLst>
          </p:cNvPr>
          <p:cNvSpPr>
            <a:spLocks noGrp="1"/>
          </p:cNvSpPr>
          <p:nvPr>
            <p:ph type="sldNum" sz="quarter" idx="2"/>
          </p:nvPr>
        </p:nvSpPr>
        <p:spPr>
          <a:xfrm>
            <a:off x="11530303" y="6450538"/>
            <a:ext cx="273654" cy="269239"/>
          </a:xfrm>
        </p:spPr>
        <p:txBody>
          <a:bodyPr/>
          <a:lstStyle/>
          <a:p>
            <a:fld id="{86CB4B4D-7CA3-9044-876B-883B54F8677D}" type="slidenum">
              <a:rPr lang="en-US" smtClean="0"/>
              <a:t>14</a:t>
            </a:fld>
            <a:endParaRPr lang="en-US" dirty="0"/>
          </a:p>
        </p:txBody>
      </p:sp>
    </p:spTree>
    <p:extLst>
      <p:ext uri="{BB962C8B-B14F-4D97-AF65-F5344CB8AC3E}">
        <p14:creationId xmlns:p14="http://schemas.microsoft.com/office/powerpoint/2010/main" val="24262500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53EA-CD63-4300-1CF3-D87722F24EE7}"/>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9FBC3471-70D6-93FC-A8B9-7FE3CA3BF8F0}"/>
              </a:ext>
            </a:extLst>
          </p:cNvPr>
          <p:cNvSpPr txBox="1">
            <a:spLocks noGrp="1"/>
          </p:cNvSpPr>
          <p:nvPr>
            <p:ph type="title"/>
          </p:nvPr>
        </p:nvSpPr>
        <p:spPr>
          <a:xfrm>
            <a:off x="982045" y="808073"/>
            <a:ext cx="8107523" cy="718457"/>
          </a:xfrm>
          <a:prstGeom prst="rect">
            <a:avLst/>
          </a:prstGeom>
        </p:spPr>
        <p:txBody>
          <a:bodyPr>
            <a:normAutofit/>
          </a:bodyPr>
          <a:lstStyle/>
          <a:p>
            <a:r>
              <a:rPr lang="en-US" sz="4000" dirty="0"/>
              <a:t>California’s New Normal</a:t>
            </a:r>
          </a:p>
        </p:txBody>
      </p:sp>
      <p:sp>
        <p:nvSpPr>
          <p:cNvPr id="105" name="Click to edit subtitle">
            <a:extLst>
              <a:ext uri="{FF2B5EF4-FFF2-40B4-BE49-F238E27FC236}">
                <a16:creationId xmlns:a16="http://schemas.microsoft.com/office/drawing/2014/main" id="{BC52270B-E765-716D-504B-07427B17903A}"/>
              </a:ext>
            </a:extLst>
          </p:cNvPr>
          <p:cNvSpPr txBox="1">
            <a:spLocks noGrp="1"/>
          </p:cNvSpPr>
          <p:nvPr>
            <p:ph type="body" sz="quarter" idx="1"/>
          </p:nvPr>
        </p:nvSpPr>
        <p:spPr>
          <a:xfrm>
            <a:off x="982045" y="2062717"/>
            <a:ext cx="9086987" cy="3987210"/>
          </a:xfrm>
          <a:prstGeom prst="rect">
            <a:avLst/>
          </a:prstGeom>
        </p:spPr>
        <p:txBody>
          <a:bodyPr>
            <a:normAutofit/>
          </a:bodyPr>
          <a:lstStyle/>
          <a:p>
            <a:pPr marL="457200" indent="-457200">
              <a:buFont typeface="Arial" panose="020B0604020202020204" pitchFamily="34" charset="0"/>
              <a:buChar char="•"/>
            </a:pPr>
            <a:endParaRPr lang="en-US" dirty="0">
              <a:solidFill>
                <a:schemeClr val="bg1"/>
              </a:solidFill>
            </a:endParaRPr>
          </a:p>
        </p:txBody>
      </p:sp>
      <p:sp>
        <p:nvSpPr>
          <p:cNvPr id="4" name="Click to edit title">
            <a:extLst>
              <a:ext uri="{FF2B5EF4-FFF2-40B4-BE49-F238E27FC236}">
                <a16:creationId xmlns:a16="http://schemas.microsoft.com/office/drawing/2014/main" id="{5D9DBE8A-08F1-817F-5B6F-59A0A56947F5}"/>
              </a:ext>
            </a:extLst>
          </p:cNvPr>
          <p:cNvSpPr txBox="1"/>
          <p:nvPr/>
        </p:nvSpPr>
        <p:spPr>
          <a:xfrm>
            <a:off x="1112675" y="1770720"/>
            <a:ext cx="8107523" cy="4136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chor="b">
            <a:normAutofit fontScale="62500" lnSpcReduction="20000"/>
          </a:bodyPr>
          <a:lstStyle>
            <a:lvl1pPr marL="0" marR="0" indent="0" algn="l" defTabSz="457200" rtl="0" latinLnBrk="0">
              <a:lnSpc>
                <a:spcPct val="100000"/>
              </a:lnSpc>
              <a:spcBef>
                <a:spcPct val="0"/>
              </a:spcBef>
              <a:spcAft>
                <a:spcPct val="0"/>
              </a:spcAft>
              <a:buClrTx/>
              <a:buSzTx/>
              <a:buFontTx/>
              <a:buNone/>
              <a:defRPr sz="5600" b="1" i="0" u="none" strike="noStrike" cap="none" spc="0" baseline="0">
                <a:solidFill>
                  <a:srgbClr val="FFFFFF"/>
                </a:solidFill>
                <a:uFillTx/>
                <a:latin typeface="Century Gothic"/>
                <a:ea typeface="Century Gothic"/>
                <a:cs typeface="Century Gothic"/>
                <a:sym typeface="Century Gothic"/>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4000" dirty="0"/>
              <a:t>Top 10 Most Destructive California Wildfires</a:t>
            </a:r>
          </a:p>
          <a:p>
            <a:pPr hangingPunct="1"/>
            <a:endParaRPr lang="en-US" sz="4000" dirty="0"/>
          </a:p>
        </p:txBody>
      </p:sp>
      <p:sp>
        <p:nvSpPr>
          <p:cNvPr id="5" name="TextBox 4">
            <a:extLst>
              <a:ext uri="{FF2B5EF4-FFF2-40B4-BE49-F238E27FC236}">
                <a16:creationId xmlns:a16="http://schemas.microsoft.com/office/drawing/2014/main" id="{3381A127-F3B4-BC7E-058E-6CE214D05B16}"/>
              </a:ext>
            </a:extLst>
          </p:cNvPr>
          <p:cNvSpPr txBox="1"/>
          <p:nvPr/>
        </p:nvSpPr>
        <p:spPr>
          <a:xfrm>
            <a:off x="982045" y="5710033"/>
            <a:ext cx="11025351" cy="415498"/>
          </a:xfrm>
          <a:prstGeom prst="rect">
            <a:avLst/>
          </a:prstGeom>
          <a:noFill/>
        </p:spPr>
        <p:txBody>
          <a:bodyPr wrap="square">
            <a:spAutoFit/>
          </a:bodyPr>
          <a:lstStyle/>
          <a:p>
            <a:r>
              <a:rPr lang="en-US" sz="1050" dirty="0"/>
              <a:t>Source: Cal Fire: https://34c031f8-c9fd-4018-8c5a-4159cdff6b0d-cdn-endpoint.azureedge.net/-/media/calfire-website/our-impact/fire-statistics/top-20-largest-ca-wildfires.pdf?rev=097f901c128347149e2614f2fca4f546&amp;hash=27DDE83DFEF9A69E67C73765892A2B75</a:t>
            </a:r>
          </a:p>
        </p:txBody>
      </p:sp>
      <p:pic>
        <p:nvPicPr>
          <p:cNvPr id="7" name="Picture 6">
            <a:extLst>
              <a:ext uri="{FF2B5EF4-FFF2-40B4-BE49-F238E27FC236}">
                <a16:creationId xmlns:a16="http://schemas.microsoft.com/office/drawing/2014/main" id="{E37A1958-5969-C80C-FAF2-26CF866A2917}"/>
              </a:ext>
            </a:extLst>
          </p:cNvPr>
          <p:cNvPicPr>
            <a:picLocks noChangeAspect="1"/>
          </p:cNvPicPr>
          <p:nvPr/>
        </p:nvPicPr>
        <p:blipFill>
          <a:blip r:embed="rId2"/>
          <a:stretch>
            <a:fillRect/>
          </a:stretch>
        </p:blipFill>
        <p:spPr>
          <a:xfrm>
            <a:off x="982045" y="1882347"/>
            <a:ext cx="10513269" cy="3752082"/>
          </a:xfrm>
          <a:prstGeom prst="rect">
            <a:avLst/>
          </a:prstGeom>
        </p:spPr>
      </p:pic>
      <p:pic>
        <p:nvPicPr>
          <p:cNvPr id="9" name="Picture 8">
            <a:extLst>
              <a:ext uri="{FF2B5EF4-FFF2-40B4-BE49-F238E27FC236}">
                <a16:creationId xmlns:a16="http://schemas.microsoft.com/office/drawing/2014/main" id="{57FC4127-E913-5A33-283C-6475E83E8FB3}"/>
              </a:ext>
            </a:extLst>
          </p:cNvPr>
          <p:cNvPicPr>
            <a:picLocks noChangeAspect="1"/>
          </p:cNvPicPr>
          <p:nvPr/>
        </p:nvPicPr>
        <p:blipFill>
          <a:blip r:embed="rId3"/>
          <a:stretch>
            <a:fillRect/>
          </a:stretch>
        </p:blipFill>
        <p:spPr>
          <a:xfrm>
            <a:off x="10332720" y="6035040"/>
            <a:ext cx="1743318" cy="457264"/>
          </a:xfrm>
          <a:prstGeom prst="rect">
            <a:avLst/>
          </a:prstGeom>
        </p:spPr>
      </p:pic>
      <p:sp>
        <p:nvSpPr>
          <p:cNvPr id="2" name="Slide Number Placeholder 1">
            <a:extLst>
              <a:ext uri="{FF2B5EF4-FFF2-40B4-BE49-F238E27FC236}">
                <a16:creationId xmlns:a16="http://schemas.microsoft.com/office/drawing/2014/main" id="{CF9B7063-469C-3D0F-E034-8CFAF303BBA4}"/>
              </a:ext>
            </a:extLst>
          </p:cNvPr>
          <p:cNvSpPr>
            <a:spLocks noGrp="1"/>
          </p:cNvSpPr>
          <p:nvPr>
            <p:ph type="sldNum" sz="quarter" idx="2"/>
          </p:nvPr>
        </p:nvSpPr>
        <p:spPr>
          <a:xfrm>
            <a:off x="11596445" y="6450538"/>
            <a:ext cx="273654" cy="269239"/>
          </a:xfrm>
        </p:spPr>
        <p:txBody>
          <a:bodyPr/>
          <a:lstStyle/>
          <a:p>
            <a:fld id="{86CB4B4D-7CA3-9044-876B-883B54F8677D}" type="slidenum">
              <a:rPr lang="en-US" smtClean="0"/>
              <a:t>15</a:t>
            </a:fld>
            <a:endParaRPr lang="en-US" dirty="0"/>
          </a:p>
        </p:txBody>
      </p:sp>
    </p:spTree>
    <p:extLst>
      <p:ext uri="{BB962C8B-B14F-4D97-AF65-F5344CB8AC3E}">
        <p14:creationId xmlns:p14="http://schemas.microsoft.com/office/powerpoint/2010/main" val="14280531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3FFD-9F8B-91C1-EA7B-3212DB2EC104}"/>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01E4A658-9073-2007-D45E-9D79FFAE3510}"/>
              </a:ext>
            </a:extLst>
          </p:cNvPr>
          <p:cNvSpPr txBox="1">
            <a:spLocks noGrp="1"/>
          </p:cNvSpPr>
          <p:nvPr>
            <p:ph type="title"/>
          </p:nvPr>
        </p:nvSpPr>
        <p:spPr>
          <a:xfrm>
            <a:off x="982045" y="1012371"/>
            <a:ext cx="9283184" cy="870857"/>
          </a:xfrm>
          <a:prstGeom prst="rect">
            <a:avLst/>
          </a:prstGeom>
        </p:spPr>
        <p:txBody>
          <a:bodyPr>
            <a:normAutofit fontScale="90000"/>
          </a:bodyPr>
          <a:lstStyle/>
          <a:p>
            <a:r>
              <a:rPr lang="en-US" dirty="0"/>
              <a:t>Impact on the CA HO Market </a:t>
            </a:r>
          </a:p>
        </p:txBody>
      </p:sp>
      <p:sp>
        <p:nvSpPr>
          <p:cNvPr id="5" name="Content Placeholder 2">
            <a:extLst>
              <a:ext uri="{FF2B5EF4-FFF2-40B4-BE49-F238E27FC236}">
                <a16:creationId xmlns:a16="http://schemas.microsoft.com/office/drawing/2014/main" id="{9BC2521D-B479-41D6-DBA6-FD5F81B7D498}"/>
              </a:ext>
            </a:extLst>
          </p:cNvPr>
          <p:cNvSpPr txBox="1"/>
          <p:nvPr/>
        </p:nvSpPr>
        <p:spPr>
          <a:xfrm>
            <a:off x="1099459" y="1883228"/>
            <a:ext cx="11423467" cy="4351338"/>
          </a:xfrm>
          <a:prstGeom prst="rect">
            <a:avLst/>
          </a:prstGeom>
        </p:spPr>
        <p:txBody>
          <a:bodyPr vert="horz" lIns="91440" tIns="45720" rIns="91440" bIns="45720" rtlCol="0">
            <a:normAutofit fontScale="92500" lnSpcReduction="10000"/>
          </a:bodyPr>
          <a:lstStyle>
            <a:lvl1pPr marL="347663" marR="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sz="2800" kern="1200">
                <a:solidFill>
                  <a:schemeClr val="tx2">
                    <a:lumMod val="75000"/>
                  </a:schemeClr>
                </a:solidFill>
                <a:latin typeface="+mn-lt"/>
                <a:ea typeface="+mn-ea"/>
                <a:cs typeface="+mn-cs"/>
              </a:defRPr>
            </a:lvl1pPr>
            <a:lvl2pPr marL="682625" marR="0"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sz="2400" kern="1200">
                <a:solidFill>
                  <a:schemeClr val="tx2">
                    <a:lumMod val="75000"/>
                  </a:schemeClr>
                </a:solidFill>
                <a:latin typeface="+mn-lt"/>
                <a:ea typeface="+mn-ea"/>
                <a:cs typeface="+mn-cs"/>
              </a:defRPr>
            </a:lvl2pPr>
            <a:lvl3pPr marL="973138" marR="0"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sz="2000" kern="1200">
                <a:solidFill>
                  <a:schemeClr val="tx2">
                    <a:lumMod val="75000"/>
                  </a:schemeClr>
                </a:solidFill>
                <a:latin typeface="+mn-lt"/>
                <a:ea typeface="+mn-ea"/>
                <a:cs typeface="+mn-cs"/>
              </a:defRPr>
            </a:lvl3pPr>
            <a:lvl4pPr marL="1260475" marR="0" indent="-287338" algn="l" defTabSz="914400" rtl="0" eaLnBrk="1" fontAlgn="base" latinLnBrk="0" hangingPunct="1">
              <a:lnSpc>
                <a:spcPct val="100000"/>
              </a:lnSpc>
              <a:spcBef>
                <a:spcPct val="30000"/>
              </a:spcBef>
              <a:spcAft>
                <a:spcPct val="25000"/>
              </a:spcAft>
              <a:buClr>
                <a:srgbClr val="004F8E"/>
              </a:buClr>
              <a:buSzPct val="50000"/>
              <a:buFont typeface="Arial" panose="020B0604020202020204" pitchFamily="34" charset="0"/>
              <a:buChar char="—"/>
              <a:defRPr sz="1800" kern="1200">
                <a:solidFill>
                  <a:schemeClr val="tx2">
                    <a:lumMod val="75000"/>
                  </a:schemeClr>
                </a:solidFill>
                <a:latin typeface="+mn-lt"/>
                <a:ea typeface="+mn-ea"/>
                <a:cs typeface="+mn-cs"/>
              </a:defRPr>
            </a:lvl4pPr>
            <a:lvl5pPr marL="15414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Century Gothic" panose="020B0502020202020204" pitchFamily="34" charset="0"/>
                <a:cs typeface="Arial"/>
              </a:rPr>
              <a:t>Tightening of the Voluntary HO Market</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New Business Pause</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Increased non-renewals and more</a:t>
            </a:r>
            <a:r>
              <a:rPr kumimoji="0" lang="en-US" sz="2400" b="0" i="0" u="none" strike="noStrike" kern="1200" cap="none" spc="0" normalizeH="0" noProof="0" dirty="0">
                <a:ln>
                  <a:noFill/>
                </a:ln>
                <a:solidFill>
                  <a:schemeClr val="bg1"/>
                </a:solidFill>
                <a:effectLst/>
                <a:uLnTx/>
                <a:uFillTx/>
                <a:latin typeface="Century Gothic" panose="020B0502020202020204" pitchFamily="34" charset="0"/>
                <a:cs typeface="Arial"/>
              </a:rPr>
              <a:t> rigorous u/w guidelines</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Carrier departures</a:t>
            </a:r>
          </a:p>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Century Gothic" panose="020B0502020202020204" pitchFamily="34" charset="0"/>
                <a:cs typeface="Arial"/>
              </a:rPr>
              <a:t>Significant Growth of the California FAIR Plan </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Dwelling Fire PIF Growth</a:t>
            </a:r>
          </a:p>
          <a:p>
            <a:pPr marL="973138" marR="0" lvl="2"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9/21 - 234,277 || 9/22 – 264,013 || 9/23 – 320,581 || 9/24 – 451,799 </a:t>
            </a:r>
          </a:p>
          <a:p>
            <a:pPr marL="973138" marR="0" lvl="2"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12/24 501,379</a:t>
            </a:r>
          </a:p>
          <a:p>
            <a:pPr marL="973138" marR="0" lvl="2"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[Source: https://www.cfpnet.com/key-statistics-data]</a:t>
            </a:r>
          </a:p>
          <a:p>
            <a:pPr marL="973138" marR="0" lvl="2"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a:pPr>
            <a:endParaRPr kumimoji="0" lang="en-US" sz="2000" b="0" i="0" u="none" strike="noStrike" kern="1200" cap="none" spc="0" normalizeH="0" baseline="0" noProof="0" dirty="0">
              <a:ln>
                <a:noFill/>
              </a:ln>
              <a:solidFill>
                <a:schemeClr val="tx1"/>
              </a:solidFill>
              <a:effectLst/>
              <a:uLnTx/>
              <a:uFillTx/>
              <a:latin typeface="Arial"/>
              <a:cs typeface="Arial"/>
            </a:endParaRPr>
          </a:p>
        </p:txBody>
      </p:sp>
      <p:pic>
        <p:nvPicPr>
          <p:cNvPr id="7" name="Picture 6">
            <a:extLst>
              <a:ext uri="{FF2B5EF4-FFF2-40B4-BE49-F238E27FC236}">
                <a16:creationId xmlns:a16="http://schemas.microsoft.com/office/drawing/2014/main" id="{A1E11B6E-DF9F-5CEE-8B42-C5D11E8FF504}"/>
              </a:ext>
            </a:extLst>
          </p:cNvPr>
          <p:cNvPicPr>
            <a:picLocks noChangeAspect="1"/>
          </p:cNvPicPr>
          <p:nvPr/>
        </p:nvPicPr>
        <p:blipFill>
          <a:blip r:embed="rId2"/>
          <a:stretch>
            <a:fillRect/>
          </a:stretch>
        </p:blipFill>
        <p:spPr>
          <a:xfrm>
            <a:off x="10332720" y="6035040"/>
            <a:ext cx="1743318" cy="457264"/>
          </a:xfrm>
          <a:prstGeom prst="rect">
            <a:avLst/>
          </a:prstGeom>
        </p:spPr>
      </p:pic>
      <p:sp>
        <p:nvSpPr>
          <p:cNvPr id="2" name="Slide Number Placeholder 1">
            <a:extLst>
              <a:ext uri="{FF2B5EF4-FFF2-40B4-BE49-F238E27FC236}">
                <a16:creationId xmlns:a16="http://schemas.microsoft.com/office/drawing/2014/main" id="{E4BF83F5-0113-1B74-AE2F-1D836C8CBCD8}"/>
              </a:ext>
            </a:extLst>
          </p:cNvPr>
          <p:cNvSpPr>
            <a:spLocks noGrp="1"/>
          </p:cNvSpPr>
          <p:nvPr>
            <p:ph type="sldNum" sz="quarter" idx="2"/>
          </p:nvPr>
        </p:nvSpPr>
        <p:spPr>
          <a:xfrm>
            <a:off x="11524017" y="6475166"/>
            <a:ext cx="273654" cy="269239"/>
          </a:xfrm>
        </p:spPr>
        <p:txBody>
          <a:bodyPr/>
          <a:lstStyle/>
          <a:p>
            <a:fld id="{86CB4B4D-7CA3-9044-876B-883B54F8677D}" type="slidenum">
              <a:rPr lang="en-US" smtClean="0"/>
              <a:t>16</a:t>
            </a:fld>
            <a:endParaRPr lang="en-US" dirty="0"/>
          </a:p>
        </p:txBody>
      </p:sp>
    </p:spTree>
    <p:extLst>
      <p:ext uri="{BB962C8B-B14F-4D97-AF65-F5344CB8AC3E}">
        <p14:creationId xmlns:p14="http://schemas.microsoft.com/office/powerpoint/2010/main" val="37729941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6C834-CE22-B0B3-3117-B5DE2DF56A76}"/>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B75591FB-4ED3-0F4F-DB94-A6E79F37AC44}"/>
              </a:ext>
            </a:extLst>
          </p:cNvPr>
          <p:cNvSpPr txBox="1">
            <a:spLocks noGrp="1"/>
          </p:cNvSpPr>
          <p:nvPr>
            <p:ph type="title"/>
          </p:nvPr>
        </p:nvSpPr>
        <p:spPr>
          <a:xfrm>
            <a:off x="982045" y="1012371"/>
            <a:ext cx="9283184" cy="870857"/>
          </a:xfrm>
          <a:prstGeom prst="rect">
            <a:avLst/>
          </a:prstGeom>
        </p:spPr>
        <p:txBody>
          <a:bodyPr>
            <a:normAutofit fontScale="90000"/>
          </a:bodyPr>
          <a:lstStyle/>
          <a:p>
            <a:r>
              <a:rPr lang="en-US" dirty="0"/>
              <a:t>Sources of Availability Issues</a:t>
            </a:r>
          </a:p>
        </p:txBody>
      </p:sp>
      <p:sp>
        <p:nvSpPr>
          <p:cNvPr id="5" name="Content Placeholder 2">
            <a:extLst>
              <a:ext uri="{FF2B5EF4-FFF2-40B4-BE49-F238E27FC236}">
                <a16:creationId xmlns:a16="http://schemas.microsoft.com/office/drawing/2014/main" id="{28BA10E9-4384-92FA-422B-6A3369A6FA52}"/>
              </a:ext>
            </a:extLst>
          </p:cNvPr>
          <p:cNvSpPr txBox="1"/>
          <p:nvPr/>
        </p:nvSpPr>
        <p:spPr>
          <a:xfrm>
            <a:off x="1099459" y="1883228"/>
            <a:ext cx="11423467" cy="4351338"/>
          </a:xfrm>
          <a:prstGeom prst="rect">
            <a:avLst/>
          </a:prstGeom>
        </p:spPr>
        <p:txBody>
          <a:bodyPr vert="horz" lIns="91440" tIns="45720" rIns="91440" bIns="45720" rtlCol="0">
            <a:normAutofit/>
          </a:bodyPr>
          <a:lstStyle>
            <a:lvl1pPr marL="347663" marR="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sz="2800" kern="1200">
                <a:solidFill>
                  <a:schemeClr val="tx2">
                    <a:lumMod val="75000"/>
                  </a:schemeClr>
                </a:solidFill>
                <a:latin typeface="+mn-lt"/>
                <a:ea typeface="+mn-ea"/>
                <a:cs typeface="+mn-cs"/>
              </a:defRPr>
            </a:lvl1pPr>
            <a:lvl2pPr marL="682625" marR="0"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sz="2400" kern="1200">
                <a:solidFill>
                  <a:schemeClr val="tx2">
                    <a:lumMod val="75000"/>
                  </a:schemeClr>
                </a:solidFill>
                <a:latin typeface="+mn-lt"/>
                <a:ea typeface="+mn-ea"/>
                <a:cs typeface="+mn-cs"/>
              </a:defRPr>
            </a:lvl2pPr>
            <a:lvl3pPr marL="973138" marR="0"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sz="2000" kern="1200">
                <a:solidFill>
                  <a:schemeClr val="tx2">
                    <a:lumMod val="75000"/>
                  </a:schemeClr>
                </a:solidFill>
                <a:latin typeface="+mn-lt"/>
                <a:ea typeface="+mn-ea"/>
                <a:cs typeface="+mn-cs"/>
              </a:defRPr>
            </a:lvl3pPr>
            <a:lvl4pPr marL="1260475" marR="0" indent="-287338" algn="l" defTabSz="914400" rtl="0" eaLnBrk="1" fontAlgn="base" latinLnBrk="0" hangingPunct="1">
              <a:lnSpc>
                <a:spcPct val="100000"/>
              </a:lnSpc>
              <a:spcBef>
                <a:spcPct val="30000"/>
              </a:spcBef>
              <a:spcAft>
                <a:spcPct val="25000"/>
              </a:spcAft>
              <a:buClr>
                <a:srgbClr val="004F8E"/>
              </a:buClr>
              <a:buSzPct val="50000"/>
              <a:buFont typeface="Arial" panose="020B0604020202020204" pitchFamily="34" charset="0"/>
              <a:buChar char="—"/>
              <a:defRPr sz="1800" kern="1200">
                <a:solidFill>
                  <a:schemeClr val="tx2">
                    <a:lumMod val="75000"/>
                  </a:schemeClr>
                </a:solidFill>
                <a:latin typeface="+mn-lt"/>
                <a:ea typeface="+mn-ea"/>
                <a:cs typeface="+mn-cs"/>
              </a:defRPr>
            </a:lvl4pPr>
            <a:lvl5pPr marL="15414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4213" marR="0" lvl="2" indent="0" algn="l" defTabSz="914400" rtl="0" eaLnBrk="1" fontAlgn="base" latinLnBrk="0" hangingPunct="1">
              <a:lnSpc>
                <a:spcPct val="100000"/>
              </a:lnSpc>
              <a:spcBef>
                <a:spcPct val="30000"/>
              </a:spcBef>
              <a:spcAft>
                <a:spcPct val="25000"/>
              </a:spcAft>
              <a:buClr>
                <a:srgbClr val="27AAE1"/>
              </a:buClr>
              <a:buSzPct val="55000"/>
              <a:buNone/>
              <a:defRPr/>
            </a:pPr>
            <a:endParaRPr kumimoji="0" lang="en-US" sz="2000" b="0" i="0" u="none" strike="noStrike" kern="1200" cap="none" spc="0" normalizeH="0" baseline="0" noProof="0" dirty="0">
              <a:ln>
                <a:noFill/>
              </a:ln>
              <a:solidFill>
                <a:schemeClr val="tx1"/>
              </a:solidFill>
              <a:effectLst/>
              <a:uLnTx/>
              <a:uFillTx/>
              <a:latin typeface="Arial"/>
              <a:cs typeface="Arial"/>
            </a:endParaRPr>
          </a:p>
        </p:txBody>
      </p:sp>
      <p:sp>
        <p:nvSpPr>
          <p:cNvPr id="7" name="Content Placeholder 2">
            <a:extLst>
              <a:ext uri="{FF2B5EF4-FFF2-40B4-BE49-F238E27FC236}">
                <a16:creationId xmlns:a16="http://schemas.microsoft.com/office/drawing/2014/main" id="{F6E9F42F-75D3-D70A-AF3F-9B5744AC12ED}"/>
              </a:ext>
            </a:extLst>
          </p:cNvPr>
          <p:cNvSpPr txBox="1"/>
          <p:nvPr/>
        </p:nvSpPr>
        <p:spPr>
          <a:xfrm>
            <a:off x="1099459" y="1871345"/>
            <a:ext cx="8741227" cy="4351338"/>
          </a:xfrm>
          <a:prstGeom prst="rect">
            <a:avLst/>
          </a:prstGeom>
        </p:spPr>
        <p:txBody>
          <a:bodyPr vert="horz" lIns="91440" tIns="45720" rIns="91440" bIns="45720" rtlCol="0">
            <a:normAutofit fontScale="92500"/>
          </a:bodyPr>
          <a:lstStyle>
            <a:lvl1pPr marL="347663" marR="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sz="2800" kern="1200">
                <a:solidFill>
                  <a:schemeClr val="tx2">
                    <a:lumMod val="75000"/>
                  </a:schemeClr>
                </a:solidFill>
                <a:latin typeface="+mn-lt"/>
                <a:ea typeface="+mn-ea"/>
                <a:cs typeface="+mn-cs"/>
              </a:defRPr>
            </a:lvl1pPr>
            <a:lvl2pPr marL="682625" marR="0"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sz="2400" kern="1200">
                <a:solidFill>
                  <a:schemeClr val="tx2">
                    <a:lumMod val="75000"/>
                  </a:schemeClr>
                </a:solidFill>
                <a:latin typeface="+mn-lt"/>
                <a:ea typeface="+mn-ea"/>
                <a:cs typeface="+mn-cs"/>
              </a:defRPr>
            </a:lvl2pPr>
            <a:lvl3pPr marL="973138" marR="0"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sz="2000" kern="1200">
                <a:solidFill>
                  <a:schemeClr val="tx2">
                    <a:lumMod val="75000"/>
                  </a:schemeClr>
                </a:solidFill>
                <a:latin typeface="+mn-lt"/>
                <a:ea typeface="+mn-ea"/>
                <a:cs typeface="+mn-cs"/>
              </a:defRPr>
            </a:lvl3pPr>
            <a:lvl4pPr marL="1260475" marR="0" indent="-287338" algn="l" defTabSz="914400" rtl="0" eaLnBrk="1" fontAlgn="base" latinLnBrk="0" hangingPunct="1">
              <a:lnSpc>
                <a:spcPct val="100000"/>
              </a:lnSpc>
              <a:spcBef>
                <a:spcPct val="30000"/>
              </a:spcBef>
              <a:spcAft>
                <a:spcPct val="25000"/>
              </a:spcAft>
              <a:buClr>
                <a:srgbClr val="004F8E"/>
              </a:buClr>
              <a:buSzPct val="50000"/>
              <a:buFont typeface="Arial" panose="020B0604020202020204" pitchFamily="34" charset="0"/>
              <a:buChar char="—"/>
              <a:defRPr sz="1800" kern="1200">
                <a:solidFill>
                  <a:schemeClr val="tx2">
                    <a:lumMod val="75000"/>
                  </a:schemeClr>
                </a:solidFill>
                <a:latin typeface="+mn-lt"/>
                <a:ea typeface="+mn-ea"/>
                <a:cs typeface="+mn-cs"/>
              </a:defRPr>
            </a:lvl4pPr>
            <a:lvl5pPr marL="15414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Arial"/>
                <a:cs typeface="Arial"/>
              </a:rPr>
              <a:t>Development into Wildland Urban Interface (WUI)</a:t>
            </a:r>
          </a:p>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Arial"/>
                <a:cs typeface="Arial"/>
              </a:rPr>
              <a:t>Increased scope, frequency and severity of wildfires</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Arial"/>
                <a:cs typeface="Arial"/>
              </a:rPr>
              <a:t>The 2017 and 2018 wildfire seasons depleted more than twice the total u/w profits that CA homeowners’ insurers accumulated in prior 32 years. [Source: Environmental Defense Fund]</a:t>
            </a:r>
          </a:p>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Arial"/>
                <a:cs typeface="Arial"/>
              </a:rPr>
              <a:t>Rate Depressive Effects of CA Rate Regulatory Regime</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Arial"/>
                <a:cs typeface="Arial"/>
              </a:rPr>
              <a:t>Lag to Market with Approved Rates and Limits of Regulatory Formula and Intervenor Process</a:t>
            </a:r>
            <a:endParaRPr kumimoji="0" lang="en-US" sz="2000" b="0" i="0" u="none" strike="noStrike" kern="1200" cap="none" spc="0" normalizeH="0" baseline="0" noProof="0" dirty="0">
              <a:ln>
                <a:noFill/>
              </a:ln>
              <a:solidFill>
                <a:schemeClr val="bg1"/>
              </a:solidFill>
              <a:effectLst/>
              <a:uLnTx/>
              <a:uFillTx/>
              <a:latin typeface="Arial"/>
              <a:cs typeface="Arial"/>
            </a:endParaRPr>
          </a:p>
        </p:txBody>
      </p:sp>
      <p:pic>
        <p:nvPicPr>
          <p:cNvPr id="9" name="Picture 8">
            <a:extLst>
              <a:ext uri="{FF2B5EF4-FFF2-40B4-BE49-F238E27FC236}">
                <a16:creationId xmlns:a16="http://schemas.microsoft.com/office/drawing/2014/main" id="{A219221C-93E8-F58C-0745-C1D11BE79D47}"/>
              </a:ext>
            </a:extLst>
          </p:cNvPr>
          <p:cNvPicPr>
            <a:picLocks noChangeAspect="1"/>
          </p:cNvPicPr>
          <p:nvPr/>
        </p:nvPicPr>
        <p:blipFill>
          <a:blip r:embed="rId2"/>
          <a:stretch>
            <a:fillRect/>
          </a:stretch>
        </p:blipFill>
        <p:spPr>
          <a:xfrm>
            <a:off x="10332720" y="6035040"/>
            <a:ext cx="1743318" cy="457264"/>
          </a:xfrm>
          <a:prstGeom prst="rect">
            <a:avLst/>
          </a:prstGeom>
        </p:spPr>
      </p:pic>
      <p:sp>
        <p:nvSpPr>
          <p:cNvPr id="2" name="Slide Number Placeholder 1">
            <a:extLst>
              <a:ext uri="{FF2B5EF4-FFF2-40B4-BE49-F238E27FC236}">
                <a16:creationId xmlns:a16="http://schemas.microsoft.com/office/drawing/2014/main" id="{A5A499B7-4686-07AC-187A-E08A76683081}"/>
              </a:ext>
            </a:extLst>
          </p:cNvPr>
          <p:cNvSpPr>
            <a:spLocks noGrp="1"/>
          </p:cNvSpPr>
          <p:nvPr>
            <p:ph type="sldNum" sz="quarter" idx="2"/>
          </p:nvPr>
        </p:nvSpPr>
        <p:spPr>
          <a:xfrm>
            <a:off x="11587391" y="6492304"/>
            <a:ext cx="273654" cy="269239"/>
          </a:xfrm>
        </p:spPr>
        <p:txBody>
          <a:bodyPr/>
          <a:lstStyle/>
          <a:p>
            <a:fld id="{86CB4B4D-7CA3-9044-876B-883B54F8677D}" type="slidenum">
              <a:rPr lang="en-US" smtClean="0"/>
              <a:t>17</a:t>
            </a:fld>
            <a:endParaRPr lang="en-US" dirty="0"/>
          </a:p>
        </p:txBody>
      </p:sp>
    </p:spTree>
    <p:extLst>
      <p:ext uri="{BB962C8B-B14F-4D97-AF65-F5344CB8AC3E}">
        <p14:creationId xmlns:p14="http://schemas.microsoft.com/office/powerpoint/2010/main" val="8576654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18331-3FD7-2FF7-A1F1-C8D13000B455}"/>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2E915FFB-88F5-9F11-78FA-76F271ED91D3}"/>
              </a:ext>
            </a:extLst>
          </p:cNvPr>
          <p:cNvSpPr txBox="1">
            <a:spLocks noGrp="1"/>
          </p:cNvSpPr>
          <p:nvPr>
            <p:ph type="title"/>
          </p:nvPr>
        </p:nvSpPr>
        <p:spPr>
          <a:xfrm>
            <a:off x="990804" y="745942"/>
            <a:ext cx="9283184" cy="870857"/>
          </a:xfrm>
          <a:prstGeom prst="rect">
            <a:avLst/>
          </a:prstGeom>
        </p:spPr>
        <p:txBody>
          <a:bodyPr>
            <a:normAutofit fontScale="90000"/>
          </a:bodyPr>
          <a:lstStyle/>
          <a:p>
            <a:r>
              <a:rPr lang="en-US" dirty="0"/>
              <a:t>CA Regulatory Response - 1</a:t>
            </a:r>
          </a:p>
        </p:txBody>
      </p:sp>
      <p:sp>
        <p:nvSpPr>
          <p:cNvPr id="5" name="Content Placeholder 2">
            <a:extLst>
              <a:ext uri="{FF2B5EF4-FFF2-40B4-BE49-F238E27FC236}">
                <a16:creationId xmlns:a16="http://schemas.microsoft.com/office/drawing/2014/main" id="{97F747D5-D403-4AD3-30C5-0D279F7D31EF}"/>
              </a:ext>
            </a:extLst>
          </p:cNvPr>
          <p:cNvSpPr txBox="1"/>
          <p:nvPr/>
        </p:nvSpPr>
        <p:spPr>
          <a:xfrm>
            <a:off x="768533" y="1608001"/>
            <a:ext cx="11423467" cy="4351338"/>
          </a:xfrm>
          <a:prstGeom prst="rect">
            <a:avLst/>
          </a:prstGeom>
        </p:spPr>
        <p:txBody>
          <a:bodyPr vert="horz" lIns="91440" tIns="45720" rIns="91440" bIns="45720" rtlCol="0">
            <a:normAutofit/>
          </a:bodyPr>
          <a:lstStyle>
            <a:lvl1pPr marL="347663" marR="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sz="2800" kern="1200">
                <a:solidFill>
                  <a:schemeClr val="tx2">
                    <a:lumMod val="75000"/>
                  </a:schemeClr>
                </a:solidFill>
                <a:latin typeface="+mn-lt"/>
                <a:ea typeface="+mn-ea"/>
                <a:cs typeface="+mn-cs"/>
              </a:defRPr>
            </a:lvl1pPr>
            <a:lvl2pPr marL="682625" marR="0"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sz="2400" kern="1200">
                <a:solidFill>
                  <a:schemeClr val="tx2">
                    <a:lumMod val="75000"/>
                  </a:schemeClr>
                </a:solidFill>
                <a:latin typeface="+mn-lt"/>
                <a:ea typeface="+mn-ea"/>
                <a:cs typeface="+mn-cs"/>
              </a:defRPr>
            </a:lvl2pPr>
            <a:lvl3pPr marL="973138" marR="0"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sz="2000" kern="1200">
                <a:solidFill>
                  <a:schemeClr val="tx2">
                    <a:lumMod val="75000"/>
                  </a:schemeClr>
                </a:solidFill>
                <a:latin typeface="+mn-lt"/>
                <a:ea typeface="+mn-ea"/>
                <a:cs typeface="+mn-cs"/>
              </a:defRPr>
            </a:lvl3pPr>
            <a:lvl4pPr marL="1260475" marR="0" indent="-287338" algn="l" defTabSz="914400" rtl="0" eaLnBrk="1" fontAlgn="base" latinLnBrk="0" hangingPunct="1">
              <a:lnSpc>
                <a:spcPct val="100000"/>
              </a:lnSpc>
              <a:spcBef>
                <a:spcPct val="30000"/>
              </a:spcBef>
              <a:spcAft>
                <a:spcPct val="25000"/>
              </a:spcAft>
              <a:buClr>
                <a:srgbClr val="004F8E"/>
              </a:buClr>
              <a:buSzPct val="50000"/>
              <a:buFont typeface="Arial" panose="020B0604020202020204" pitchFamily="34" charset="0"/>
              <a:buChar char="—"/>
              <a:defRPr sz="1800" kern="1200">
                <a:solidFill>
                  <a:schemeClr val="tx2">
                    <a:lumMod val="75000"/>
                  </a:schemeClr>
                </a:solidFill>
                <a:latin typeface="+mn-lt"/>
                <a:ea typeface="+mn-ea"/>
                <a:cs typeface="+mn-cs"/>
              </a:defRPr>
            </a:lvl4pPr>
            <a:lvl5pPr marL="15414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4213" marR="0" lvl="2" indent="0" algn="l" defTabSz="914400" rtl="0" eaLnBrk="1" fontAlgn="base" latinLnBrk="0" hangingPunct="1">
              <a:lnSpc>
                <a:spcPct val="100000"/>
              </a:lnSpc>
              <a:spcBef>
                <a:spcPct val="30000"/>
              </a:spcBef>
              <a:spcAft>
                <a:spcPct val="25000"/>
              </a:spcAft>
              <a:buClr>
                <a:srgbClr val="27AAE1"/>
              </a:buClr>
              <a:buSzPct val="55000"/>
              <a:buNone/>
              <a:defRPr/>
            </a:pPr>
            <a:endParaRPr kumimoji="0" lang="en-US" sz="2000" b="0" i="0" u="none" strike="noStrike" kern="1200" cap="none" spc="0" normalizeH="0" baseline="0" noProof="0" dirty="0">
              <a:ln>
                <a:noFill/>
              </a:ln>
              <a:solidFill>
                <a:schemeClr val="tx1"/>
              </a:solidFill>
              <a:effectLst/>
              <a:uLnTx/>
              <a:uFillTx/>
              <a:latin typeface="Arial"/>
              <a:cs typeface="Arial"/>
            </a:endParaRPr>
          </a:p>
        </p:txBody>
      </p:sp>
      <p:sp>
        <p:nvSpPr>
          <p:cNvPr id="2" name="Content Placeholder 2">
            <a:extLst>
              <a:ext uri="{FF2B5EF4-FFF2-40B4-BE49-F238E27FC236}">
                <a16:creationId xmlns:a16="http://schemas.microsoft.com/office/drawing/2014/main" id="{52E18D16-2E01-A84A-A835-5228D1D89893}"/>
              </a:ext>
            </a:extLst>
          </p:cNvPr>
          <p:cNvSpPr txBox="1"/>
          <p:nvPr/>
        </p:nvSpPr>
        <p:spPr>
          <a:xfrm>
            <a:off x="990804" y="1683702"/>
            <a:ext cx="9176238" cy="4351338"/>
          </a:xfrm>
          <a:prstGeom prst="rect">
            <a:avLst/>
          </a:prstGeom>
        </p:spPr>
        <p:txBody>
          <a:bodyPr vert="horz" lIns="91440" tIns="45720" rIns="91440" bIns="45720" rtlCol="0">
            <a:normAutofit fontScale="77500" lnSpcReduction="20000"/>
          </a:bodyPr>
          <a:lstStyle>
            <a:lvl1pPr marL="347663" marR="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sz="2800" kern="1200">
                <a:solidFill>
                  <a:schemeClr val="tx2">
                    <a:lumMod val="75000"/>
                  </a:schemeClr>
                </a:solidFill>
                <a:latin typeface="+mn-lt"/>
                <a:ea typeface="+mn-ea"/>
                <a:cs typeface="+mn-cs"/>
              </a:defRPr>
            </a:lvl1pPr>
            <a:lvl2pPr marL="682625" marR="0"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sz="2400" kern="1200">
                <a:solidFill>
                  <a:schemeClr val="tx2">
                    <a:lumMod val="75000"/>
                  </a:schemeClr>
                </a:solidFill>
                <a:latin typeface="+mn-lt"/>
                <a:ea typeface="+mn-ea"/>
                <a:cs typeface="+mn-cs"/>
              </a:defRPr>
            </a:lvl2pPr>
            <a:lvl3pPr marL="973138" marR="0"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sz="2000" kern="1200">
                <a:solidFill>
                  <a:schemeClr val="tx2">
                    <a:lumMod val="75000"/>
                  </a:schemeClr>
                </a:solidFill>
                <a:latin typeface="+mn-lt"/>
                <a:ea typeface="+mn-ea"/>
                <a:cs typeface="+mn-cs"/>
              </a:defRPr>
            </a:lvl3pPr>
            <a:lvl4pPr marL="1260475" marR="0" indent="-287338" algn="l" defTabSz="914400" rtl="0" eaLnBrk="1" fontAlgn="base" latinLnBrk="0" hangingPunct="1">
              <a:lnSpc>
                <a:spcPct val="100000"/>
              </a:lnSpc>
              <a:spcBef>
                <a:spcPct val="30000"/>
              </a:spcBef>
              <a:spcAft>
                <a:spcPct val="25000"/>
              </a:spcAft>
              <a:buClr>
                <a:srgbClr val="004F8E"/>
              </a:buClr>
              <a:buSzPct val="50000"/>
              <a:buFont typeface="Arial" panose="020B0604020202020204" pitchFamily="34" charset="0"/>
              <a:buChar char="—"/>
              <a:defRPr sz="1800" kern="1200">
                <a:solidFill>
                  <a:schemeClr val="tx2">
                    <a:lumMod val="75000"/>
                  </a:schemeClr>
                </a:solidFill>
                <a:latin typeface="+mn-lt"/>
                <a:ea typeface="+mn-ea"/>
                <a:cs typeface="+mn-cs"/>
              </a:defRPr>
            </a:lvl4pPr>
            <a:lvl5pPr marL="15414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Century Gothic" panose="020B0502020202020204" pitchFamily="34" charset="0"/>
                <a:cs typeface="Arial"/>
              </a:rPr>
              <a:t>Expansion of “Basic Property Insurance” Offering by FAIR Plan</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Order 2019-2 (Ordering FAIR Plan HO-3 Policy) (denied by writ petition)</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Order 2021-2 (Ordering FAIR Plan Novel “Homeowner’s Policy”) (</a:t>
            </a:r>
            <a:r>
              <a:rPr kumimoji="0" lang="en-US" sz="2400" b="0" i="1" u="none" strike="noStrike" kern="1200" cap="none" spc="0" normalizeH="0" baseline="0" noProof="0" dirty="0">
                <a:ln>
                  <a:noFill/>
                </a:ln>
                <a:solidFill>
                  <a:schemeClr val="bg1"/>
                </a:solidFill>
                <a:effectLst/>
                <a:uLnTx/>
                <a:uFillTx/>
                <a:latin typeface="Century Gothic" panose="020B0502020202020204" pitchFamily="34" charset="0"/>
                <a:cs typeface="Arial"/>
              </a:rPr>
              <a:t>subject of pending appeal)</a:t>
            </a:r>
          </a:p>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Century Gothic" panose="020B0502020202020204" pitchFamily="34" charset="0"/>
                <a:cs typeface="Arial"/>
              </a:rPr>
              <a:t>Increasing of FAIR Plan Policy Limits</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Businessowners Policy </a:t>
            </a:r>
          </a:p>
          <a:p>
            <a:pPr marL="973138" marR="0" lvl="2"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a:pPr>
            <a:r>
              <a:rPr kumimoji="0" lang="en-US" sz="2300" b="0" i="0" u="none" strike="noStrike" kern="1200" cap="none" spc="0" normalizeH="0" baseline="0" noProof="0" dirty="0">
                <a:ln>
                  <a:noFill/>
                </a:ln>
                <a:solidFill>
                  <a:schemeClr val="bg1"/>
                </a:solidFill>
                <a:effectLst/>
                <a:uLnTx/>
                <a:uFillTx/>
                <a:latin typeface="Century Gothic" panose="020B0502020202020204" pitchFamily="34" charset="0"/>
                <a:cs typeface="Arial"/>
              </a:rPr>
              <a:t>Building coverage and business personal property coverage increased from $4 million and $2 million to $20 million at one insured location; additional limits increased from $600,000 to $1 million per occurrence, and liability from $1.2 million to $3 million [Order 2023-1]</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Commercial Property </a:t>
            </a:r>
          </a:p>
          <a:p>
            <a:pPr marL="973138" marR="0" lvl="2"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Combined Coverage limits of $20 million per location to $20 million per structure with total aggregate limit of $100 million per location (Order  2024-2)</a:t>
            </a:r>
          </a:p>
        </p:txBody>
      </p:sp>
      <p:pic>
        <p:nvPicPr>
          <p:cNvPr id="4" name="Picture 3">
            <a:extLst>
              <a:ext uri="{FF2B5EF4-FFF2-40B4-BE49-F238E27FC236}">
                <a16:creationId xmlns:a16="http://schemas.microsoft.com/office/drawing/2014/main" id="{8893DC4F-2B3D-EA03-3849-8A1B82489D13}"/>
              </a:ext>
            </a:extLst>
          </p:cNvPr>
          <p:cNvPicPr>
            <a:picLocks noChangeAspect="1"/>
          </p:cNvPicPr>
          <p:nvPr/>
        </p:nvPicPr>
        <p:blipFill>
          <a:blip r:embed="rId2"/>
          <a:stretch>
            <a:fillRect/>
          </a:stretch>
        </p:blipFill>
        <p:spPr>
          <a:xfrm>
            <a:off x="10331918" y="6035040"/>
            <a:ext cx="1743318" cy="457264"/>
          </a:xfrm>
          <a:prstGeom prst="rect">
            <a:avLst/>
          </a:prstGeom>
        </p:spPr>
      </p:pic>
      <p:sp>
        <p:nvSpPr>
          <p:cNvPr id="3" name="Slide Number Placeholder 2">
            <a:extLst>
              <a:ext uri="{FF2B5EF4-FFF2-40B4-BE49-F238E27FC236}">
                <a16:creationId xmlns:a16="http://schemas.microsoft.com/office/drawing/2014/main" id="{ABB2AE2F-9962-BB37-614D-967227BD2B20}"/>
              </a:ext>
            </a:extLst>
          </p:cNvPr>
          <p:cNvSpPr>
            <a:spLocks noGrp="1"/>
          </p:cNvSpPr>
          <p:nvPr>
            <p:ph type="sldNum" sz="quarter" idx="2"/>
          </p:nvPr>
        </p:nvSpPr>
        <p:spPr>
          <a:xfrm>
            <a:off x="11801582" y="6433385"/>
            <a:ext cx="273654" cy="269239"/>
          </a:xfrm>
        </p:spPr>
        <p:txBody>
          <a:bodyPr/>
          <a:lstStyle/>
          <a:p>
            <a:fld id="{86CB4B4D-7CA3-9044-876B-883B54F8677D}" type="slidenum">
              <a:rPr lang="en-US" smtClean="0"/>
              <a:t>18</a:t>
            </a:fld>
            <a:endParaRPr lang="en-US" dirty="0"/>
          </a:p>
        </p:txBody>
      </p:sp>
    </p:spTree>
    <p:extLst>
      <p:ext uri="{BB962C8B-B14F-4D97-AF65-F5344CB8AC3E}">
        <p14:creationId xmlns:p14="http://schemas.microsoft.com/office/powerpoint/2010/main" val="5913203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F81A-50F3-7F97-F610-475357E3B90D}"/>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0F695A39-3679-5E6E-7214-351397862379}"/>
              </a:ext>
            </a:extLst>
          </p:cNvPr>
          <p:cNvSpPr txBox="1">
            <a:spLocks noGrp="1"/>
          </p:cNvSpPr>
          <p:nvPr>
            <p:ph type="title"/>
          </p:nvPr>
        </p:nvSpPr>
        <p:spPr>
          <a:xfrm>
            <a:off x="982045" y="1012371"/>
            <a:ext cx="9283184" cy="870857"/>
          </a:xfrm>
          <a:prstGeom prst="rect">
            <a:avLst/>
          </a:prstGeom>
        </p:spPr>
        <p:txBody>
          <a:bodyPr>
            <a:normAutofit fontScale="90000"/>
          </a:bodyPr>
          <a:lstStyle/>
          <a:p>
            <a:r>
              <a:rPr lang="en-US" dirty="0">
                <a:solidFill>
                  <a:schemeClr val="bg1"/>
                </a:solidFill>
              </a:rPr>
              <a:t>CA Regulatory Response - 2</a:t>
            </a:r>
          </a:p>
        </p:txBody>
      </p:sp>
      <p:sp>
        <p:nvSpPr>
          <p:cNvPr id="5" name="Content Placeholder 2">
            <a:extLst>
              <a:ext uri="{FF2B5EF4-FFF2-40B4-BE49-F238E27FC236}">
                <a16:creationId xmlns:a16="http://schemas.microsoft.com/office/drawing/2014/main" id="{D926D0F1-871A-1B75-8046-8B40D72ED47B}"/>
              </a:ext>
            </a:extLst>
          </p:cNvPr>
          <p:cNvSpPr txBox="1"/>
          <p:nvPr/>
        </p:nvSpPr>
        <p:spPr>
          <a:xfrm>
            <a:off x="1099459" y="1883228"/>
            <a:ext cx="11423467" cy="4351338"/>
          </a:xfrm>
          <a:prstGeom prst="rect">
            <a:avLst/>
          </a:prstGeom>
        </p:spPr>
        <p:txBody>
          <a:bodyPr vert="horz" lIns="91440" tIns="45720" rIns="91440" bIns="45720" rtlCol="0">
            <a:normAutofit/>
          </a:bodyPr>
          <a:lstStyle>
            <a:lvl1pPr marL="347663" marR="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sz="2800" kern="1200">
                <a:solidFill>
                  <a:schemeClr val="tx2">
                    <a:lumMod val="75000"/>
                  </a:schemeClr>
                </a:solidFill>
                <a:latin typeface="+mn-lt"/>
                <a:ea typeface="+mn-ea"/>
                <a:cs typeface="+mn-cs"/>
              </a:defRPr>
            </a:lvl1pPr>
            <a:lvl2pPr marL="682625" marR="0"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sz="2400" kern="1200">
                <a:solidFill>
                  <a:schemeClr val="tx2">
                    <a:lumMod val="75000"/>
                  </a:schemeClr>
                </a:solidFill>
                <a:latin typeface="+mn-lt"/>
                <a:ea typeface="+mn-ea"/>
                <a:cs typeface="+mn-cs"/>
              </a:defRPr>
            </a:lvl2pPr>
            <a:lvl3pPr marL="973138" marR="0"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sz="2000" kern="1200">
                <a:solidFill>
                  <a:schemeClr val="tx2">
                    <a:lumMod val="75000"/>
                  </a:schemeClr>
                </a:solidFill>
                <a:latin typeface="+mn-lt"/>
                <a:ea typeface="+mn-ea"/>
                <a:cs typeface="+mn-cs"/>
              </a:defRPr>
            </a:lvl3pPr>
            <a:lvl4pPr marL="1260475" marR="0" indent="-287338" algn="l" defTabSz="914400" rtl="0" eaLnBrk="1" fontAlgn="base" latinLnBrk="0" hangingPunct="1">
              <a:lnSpc>
                <a:spcPct val="100000"/>
              </a:lnSpc>
              <a:spcBef>
                <a:spcPct val="30000"/>
              </a:spcBef>
              <a:spcAft>
                <a:spcPct val="25000"/>
              </a:spcAft>
              <a:buClr>
                <a:srgbClr val="004F8E"/>
              </a:buClr>
              <a:buSzPct val="50000"/>
              <a:buFont typeface="Arial" panose="020B0604020202020204" pitchFamily="34" charset="0"/>
              <a:buChar char="—"/>
              <a:defRPr sz="1800" kern="1200">
                <a:solidFill>
                  <a:schemeClr val="tx2">
                    <a:lumMod val="75000"/>
                  </a:schemeClr>
                </a:solidFill>
                <a:latin typeface="+mn-lt"/>
                <a:ea typeface="+mn-ea"/>
                <a:cs typeface="+mn-cs"/>
              </a:defRPr>
            </a:lvl4pPr>
            <a:lvl5pPr marL="15414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4213" marR="0" lvl="2" indent="0" algn="l" defTabSz="914400" rtl="0" eaLnBrk="1" fontAlgn="base" latinLnBrk="0" hangingPunct="1">
              <a:lnSpc>
                <a:spcPct val="100000"/>
              </a:lnSpc>
              <a:spcBef>
                <a:spcPct val="30000"/>
              </a:spcBef>
              <a:spcAft>
                <a:spcPct val="25000"/>
              </a:spcAft>
              <a:buClr>
                <a:srgbClr val="27AAE1"/>
              </a:buClr>
              <a:buSzPct val="55000"/>
              <a:buNone/>
              <a:defRPr/>
            </a:pPr>
            <a:endParaRPr kumimoji="0" lang="en-US" sz="2000" b="0" i="0" u="none" strike="noStrike" kern="1200" cap="none" spc="0" normalizeH="0" baseline="0" noProof="0" dirty="0">
              <a:ln>
                <a:noFill/>
              </a:ln>
              <a:solidFill>
                <a:schemeClr val="bg1"/>
              </a:solidFill>
              <a:effectLst/>
              <a:uLnTx/>
              <a:uFillTx/>
              <a:latin typeface="Arial"/>
              <a:cs typeface="Arial"/>
            </a:endParaRPr>
          </a:p>
        </p:txBody>
      </p:sp>
      <p:sp>
        <p:nvSpPr>
          <p:cNvPr id="3" name="TextBox 2">
            <a:extLst>
              <a:ext uri="{FF2B5EF4-FFF2-40B4-BE49-F238E27FC236}">
                <a16:creationId xmlns:a16="http://schemas.microsoft.com/office/drawing/2014/main" id="{8186BAA7-97B9-5869-A8B0-3B370B332D8A}"/>
              </a:ext>
            </a:extLst>
          </p:cNvPr>
          <p:cNvSpPr txBox="1"/>
          <p:nvPr/>
        </p:nvSpPr>
        <p:spPr>
          <a:xfrm>
            <a:off x="982045" y="2090249"/>
            <a:ext cx="8989269" cy="403187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wrap="square">
            <a:spAutoFit/>
          </a:bodyPr>
          <a:lstStyle/>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Century Gothic" panose="020B0502020202020204" pitchFamily="34" charset="0"/>
                <a:cs typeface="Arial"/>
              </a:rPr>
              <a:t>Non-Renewal Moratoriums </a:t>
            </a:r>
          </a:p>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800" b="0" i="0" u="none" strike="noStrike" kern="1200" cap="none" spc="0" normalizeH="0" baseline="0" noProof="0" dirty="0">
                <a:ln>
                  <a:noFill/>
                </a:ln>
                <a:solidFill>
                  <a:schemeClr val="bg1"/>
                </a:solidFill>
                <a:effectLst/>
                <a:uLnTx/>
                <a:uFillTx/>
                <a:latin typeface="Century Gothic" panose="020B0502020202020204" pitchFamily="34" charset="0"/>
                <a:cs typeface="Arial"/>
              </a:rPr>
              <a:t>Promulgation of Rate Regs to Address WF Risk</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Mitigation in Rating Plans and Wildfire Risk Models Regulation (Oct. 2022)</a:t>
            </a:r>
          </a:p>
          <a:p>
            <a:pPr marL="682625" lvl="1" indent="-333375" defTabSz="914400" fontAlgn="base" hangingPunct="1">
              <a:spcBef>
                <a:spcPct val="30000"/>
              </a:spcBef>
              <a:spcAft>
                <a:spcPct val="25000"/>
              </a:spcAft>
              <a:buClr>
                <a:srgbClr val="004F8E"/>
              </a:buClr>
              <a:buSzPct val="65000"/>
              <a:buFont typeface="Arial" panose="020B0604020202020204" pitchFamily="34" charset="0"/>
              <a:buChar char="—"/>
              <a:defRPr/>
            </a:pPr>
            <a:r>
              <a:rPr lang="en-US" sz="2400" kern="1200" dirty="0">
                <a:solidFill>
                  <a:schemeClr val="bg1"/>
                </a:solidFill>
                <a:latin typeface="Century Gothic" panose="020B0502020202020204" pitchFamily="34" charset="0"/>
                <a:cs typeface="Arial"/>
              </a:rPr>
              <a:t>Catastrophe Modeling and Ratemaking Regulation (Nov. 2024)</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cs typeface="Arial"/>
              </a:rPr>
              <a:t>Net Cost of Reinsurance and Ratemaking Regulation (Dec. 2024)</a:t>
            </a:r>
          </a:p>
        </p:txBody>
      </p:sp>
      <p:pic>
        <p:nvPicPr>
          <p:cNvPr id="6" name="Picture 5">
            <a:extLst>
              <a:ext uri="{FF2B5EF4-FFF2-40B4-BE49-F238E27FC236}">
                <a16:creationId xmlns:a16="http://schemas.microsoft.com/office/drawing/2014/main" id="{68B628FF-3349-3178-FA62-A2659E022C24}"/>
              </a:ext>
            </a:extLst>
          </p:cNvPr>
          <p:cNvPicPr>
            <a:picLocks noChangeAspect="1"/>
          </p:cNvPicPr>
          <p:nvPr/>
        </p:nvPicPr>
        <p:blipFill>
          <a:blip r:embed="rId2"/>
          <a:stretch>
            <a:fillRect/>
          </a:stretch>
        </p:blipFill>
        <p:spPr>
          <a:xfrm>
            <a:off x="10332720" y="6035040"/>
            <a:ext cx="1743318" cy="457264"/>
          </a:xfrm>
          <a:prstGeom prst="rect">
            <a:avLst/>
          </a:prstGeom>
        </p:spPr>
      </p:pic>
      <p:sp>
        <p:nvSpPr>
          <p:cNvPr id="2" name="Slide Number Placeholder 1">
            <a:extLst>
              <a:ext uri="{FF2B5EF4-FFF2-40B4-BE49-F238E27FC236}">
                <a16:creationId xmlns:a16="http://schemas.microsoft.com/office/drawing/2014/main" id="{0F14577A-2AAF-A954-8CA4-91549FB72330}"/>
              </a:ext>
            </a:extLst>
          </p:cNvPr>
          <p:cNvSpPr>
            <a:spLocks noGrp="1"/>
          </p:cNvSpPr>
          <p:nvPr>
            <p:ph type="sldNum" sz="quarter" idx="2"/>
          </p:nvPr>
        </p:nvSpPr>
        <p:spPr>
          <a:xfrm>
            <a:off x="11677926" y="6478724"/>
            <a:ext cx="273654" cy="269239"/>
          </a:xfrm>
        </p:spPr>
        <p:txBody>
          <a:bodyPr/>
          <a:lstStyle/>
          <a:p>
            <a:fld id="{86CB4B4D-7CA3-9044-876B-883B54F8677D}" type="slidenum">
              <a:rPr lang="en-US" smtClean="0"/>
              <a:t>19</a:t>
            </a:fld>
            <a:endParaRPr lang="en-US" dirty="0"/>
          </a:p>
        </p:txBody>
      </p:sp>
    </p:spTree>
    <p:extLst>
      <p:ext uri="{BB962C8B-B14F-4D97-AF65-F5344CB8AC3E}">
        <p14:creationId xmlns:p14="http://schemas.microsoft.com/office/powerpoint/2010/main" val="24214139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81774A04-0EF3-20AF-5D06-CB76F070AD64}"/>
              </a:ext>
            </a:extLst>
          </p:cNvPr>
          <p:cNvSpPr txBox="1"/>
          <p:nvPr/>
        </p:nvSpPr>
        <p:spPr>
          <a:xfrm>
            <a:off x="822960" y="1712089"/>
            <a:ext cx="10552176" cy="171691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algn="ctr" hangingPunct="1">
              <a:lnSpc>
                <a:spcPct val="110000"/>
              </a:lnSpc>
              <a:spcBef>
                <a:spcPct val="0"/>
              </a:spcBef>
              <a:buNone/>
            </a:pPr>
            <a:r>
              <a:rPr lang="en-US" sz="4800" b="1" dirty="0">
                <a:solidFill>
                  <a:srgbClr val="AA182C"/>
                </a:solidFill>
                <a:latin typeface="Century Gothic"/>
              </a:rPr>
              <a:t>California Wildfires </a:t>
            </a:r>
          </a:p>
          <a:p>
            <a:pPr marL="0" indent="0" algn="ctr" hangingPunct="1">
              <a:lnSpc>
                <a:spcPct val="110000"/>
              </a:lnSpc>
              <a:spcBef>
                <a:spcPct val="0"/>
              </a:spcBef>
              <a:buNone/>
            </a:pPr>
            <a:r>
              <a:rPr lang="en-US" sz="4800" b="1" dirty="0">
                <a:solidFill>
                  <a:srgbClr val="AA182C"/>
                </a:solidFill>
                <a:latin typeface="Century Gothic"/>
              </a:rPr>
              <a:t>Insurance &amp; Reinsurance Issues</a:t>
            </a:r>
            <a:endParaRPr lang="en-US" sz="4800" dirty="0">
              <a:solidFill>
                <a:srgbClr val="AA182C"/>
              </a:solidFill>
              <a:latin typeface="Century Gothic"/>
            </a:endParaRPr>
          </a:p>
        </p:txBody>
      </p:sp>
      <p:sp>
        <p:nvSpPr>
          <p:cNvPr id="5" name="Text Placeholder 2">
            <a:extLst>
              <a:ext uri="{FF2B5EF4-FFF2-40B4-BE49-F238E27FC236}">
                <a16:creationId xmlns:a16="http://schemas.microsoft.com/office/drawing/2014/main" id="{9F4D4715-9523-80A9-9B11-E565DB39C0A7}"/>
              </a:ext>
            </a:extLst>
          </p:cNvPr>
          <p:cNvSpPr txBox="1"/>
          <p:nvPr/>
        </p:nvSpPr>
        <p:spPr>
          <a:xfrm>
            <a:off x="537960" y="3488628"/>
            <a:ext cx="11116080" cy="650722"/>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xmlns:p15="http://schemas.microsoft.com/office/powerpoint/2012/main" val="1"/>
            </a:ext>
          </a:extLst>
        </p:spPr>
        <p:txBody>
          <a:bodyPr lIns="45718" tIns="45718" rIns="45718" bIns="45718">
            <a:normAutofit/>
          </a:bodyPr>
          <a:lstStyle>
            <a:lvl1pPr marL="0" marR="0" indent="0" algn="ctr" defTabSz="457200" rtl="0" latinLnBrk="0">
              <a:lnSpc>
                <a:spcPct val="100000"/>
              </a:lnSpc>
              <a:spcBef>
                <a:spcPct val="0"/>
              </a:spcBef>
              <a:spcAft>
                <a:spcPct val="0"/>
              </a:spcAft>
              <a:buClrTx/>
              <a:buSzTx/>
              <a:buFont typeface="Arial"/>
              <a:buNone/>
              <a:defRPr sz="3200" b="0" i="0" u="none" strike="noStrike" cap="none" spc="0" baseline="0">
                <a:solidFill>
                  <a:srgbClr val="AA182C"/>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dirty="0"/>
              <a:t>April 30, 2025</a:t>
            </a:r>
          </a:p>
        </p:txBody>
      </p:sp>
      <p:sp>
        <p:nvSpPr>
          <p:cNvPr id="2" name="Slide Number Placeholder 1">
            <a:extLst>
              <a:ext uri="{FF2B5EF4-FFF2-40B4-BE49-F238E27FC236}">
                <a16:creationId xmlns:a16="http://schemas.microsoft.com/office/drawing/2014/main" id="{F1A2466F-57B8-14F5-D4CE-759596C00BEA}"/>
              </a:ext>
            </a:extLst>
          </p:cNvPr>
          <p:cNvSpPr>
            <a:spLocks noGrp="1"/>
          </p:cNvSpPr>
          <p:nvPr>
            <p:ph type="sldNum" sz="quarter" idx="2"/>
          </p:nvPr>
        </p:nvSpPr>
        <p:spPr>
          <a:xfrm>
            <a:off x="11777514" y="6723380"/>
            <a:ext cx="273654" cy="269239"/>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346910984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6D579-BC46-94B6-F3E8-CF4AD524B324}"/>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C587FD72-B66C-8823-D16D-DB781EF79FA0}"/>
              </a:ext>
            </a:extLst>
          </p:cNvPr>
          <p:cNvSpPr txBox="1">
            <a:spLocks noGrp="1"/>
          </p:cNvSpPr>
          <p:nvPr>
            <p:ph type="title"/>
          </p:nvPr>
        </p:nvSpPr>
        <p:spPr>
          <a:xfrm>
            <a:off x="982045" y="754633"/>
            <a:ext cx="9283184" cy="870857"/>
          </a:xfrm>
          <a:prstGeom prst="rect">
            <a:avLst/>
          </a:prstGeom>
        </p:spPr>
        <p:txBody>
          <a:bodyPr>
            <a:normAutofit fontScale="90000"/>
          </a:bodyPr>
          <a:lstStyle/>
          <a:p>
            <a:r>
              <a:rPr lang="en-US" dirty="0"/>
              <a:t>Tipping Point?</a:t>
            </a:r>
          </a:p>
        </p:txBody>
      </p:sp>
      <p:sp>
        <p:nvSpPr>
          <p:cNvPr id="5" name="Content Placeholder 2">
            <a:extLst>
              <a:ext uri="{FF2B5EF4-FFF2-40B4-BE49-F238E27FC236}">
                <a16:creationId xmlns:a16="http://schemas.microsoft.com/office/drawing/2014/main" id="{4C11076B-143A-DD5C-3886-260E2137D8FD}"/>
              </a:ext>
            </a:extLst>
          </p:cNvPr>
          <p:cNvSpPr txBox="1"/>
          <p:nvPr/>
        </p:nvSpPr>
        <p:spPr>
          <a:xfrm>
            <a:off x="1099459" y="1883228"/>
            <a:ext cx="11423467" cy="4351338"/>
          </a:xfrm>
          <a:prstGeom prst="rect">
            <a:avLst/>
          </a:prstGeom>
        </p:spPr>
        <p:txBody>
          <a:bodyPr vert="horz" lIns="91440" tIns="45720" rIns="91440" bIns="45720" rtlCol="0">
            <a:normAutofit/>
          </a:bodyPr>
          <a:lstStyle>
            <a:lvl1pPr marL="347663" marR="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sz="2800" kern="1200">
                <a:solidFill>
                  <a:schemeClr val="tx2">
                    <a:lumMod val="75000"/>
                  </a:schemeClr>
                </a:solidFill>
                <a:latin typeface="+mn-lt"/>
                <a:ea typeface="+mn-ea"/>
                <a:cs typeface="+mn-cs"/>
              </a:defRPr>
            </a:lvl1pPr>
            <a:lvl2pPr marL="682625" marR="0"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sz="2400" kern="1200">
                <a:solidFill>
                  <a:schemeClr val="tx2">
                    <a:lumMod val="75000"/>
                  </a:schemeClr>
                </a:solidFill>
                <a:latin typeface="+mn-lt"/>
                <a:ea typeface="+mn-ea"/>
                <a:cs typeface="+mn-cs"/>
              </a:defRPr>
            </a:lvl2pPr>
            <a:lvl3pPr marL="973138" marR="0" indent="-288925" algn="l" defTabSz="914400" rtl="0" eaLnBrk="1" fontAlgn="base" latinLnBrk="0" hangingPunct="1">
              <a:lnSpc>
                <a:spcPct val="100000"/>
              </a:lnSpc>
              <a:spcBef>
                <a:spcPct val="30000"/>
              </a:spcBef>
              <a:spcAft>
                <a:spcPct val="25000"/>
              </a:spcAft>
              <a:buClr>
                <a:srgbClr val="27AAE1"/>
              </a:buClr>
              <a:buSzPct val="55000"/>
              <a:buFont typeface="Wingdings" panose="05000000000000000000" pitchFamily="2" charset="2"/>
              <a:buChar char="t"/>
              <a:defRPr sz="2000" kern="1200">
                <a:solidFill>
                  <a:schemeClr val="tx2">
                    <a:lumMod val="75000"/>
                  </a:schemeClr>
                </a:solidFill>
                <a:latin typeface="+mn-lt"/>
                <a:ea typeface="+mn-ea"/>
                <a:cs typeface="+mn-cs"/>
              </a:defRPr>
            </a:lvl3pPr>
            <a:lvl4pPr marL="1260475" marR="0" indent="-287338" algn="l" defTabSz="914400" rtl="0" eaLnBrk="1" fontAlgn="base" latinLnBrk="0" hangingPunct="1">
              <a:lnSpc>
                <a:spcPct val="100000"/>
              </a:lnSpc>
              <a:spcBef>
                <a:spcPct val="30000"/>
              </a:spcBef>
              <a:spcAft>
                <a:spcPct val="25000"/>
              </a:spcAft>
              <a:buClr>
                <a:srgbClr val="004F8E"/>
              </a:buClr>
              <a:buSzPct val="50000"/>
              <a:buFont typeface="Arial" panose="020B0604020202020204" pitchFamily="34" charset="0"/>
              <a:buChar char="—"/>
              <a:defRPr sz="1800" kern="1200">
                <a:solidFill>
                  <a:schemeClr val="tx2">
                    <a:lumMod val="75000"/>
                  </a:schemeClr>
                </a:solidFill>
                <a:latin typeface="+mn-lt"/>
                <a:ea typeface="+mn-ea"/>
                <a:cs typeface="+mn-cs"/>
              </a:defRPr>
            </a:lvl4pPr>
            <a:lvl5pPr marL="1541463"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4213" marR="0" lvl="2" indent="0" algn="l" defTabSz="914400" rtl="0" eaLnBrk="1" fontAlgn="base" latinLnBrk="0" hangingPunct="1">
              <a:lnSpc>
                <a:spcPct val="100000"/>
              </a:lnSpc>
              <a:spcBef>
                <a:spcPct val="30000"/>
              </a:spcBef>
              <a:spcAft>
                <a:spcPct val="25000"/>
              </a:spcAft>
              <a:buClr>
                <a:srgbClr val="27AAE1"/>
              </a:buClr>
              <a:buSzPct val="55000"/>
              <a:buNone/>
              <a:defRPr/>
            </a:pPr>
            <a:endParaRPr kumimoji="0" lang="en-US" sz="2000" b="0" i="0" u="none" strike="noStrike" kern="1200" cap="none" spc="0" normalizeH="0" baseline="0" noProof="0" dirty="0">
              <a:ln>
                <a:noFill/>
              </a:ln>
              <a:solidFill>
                <a:schemeClr val="tx1"/>
              </a:solidFill>
              <a:effectLst/>
              <a:uLnTx/>
              <a:uFillTx/>
              <a:latin typeface="Arial"/>
              <a:cs typeface="Arial"/>
            </a:endParaRPr>
          </a:p>
        </p:txBody>
      </p:sp>
      <p:sp>
        <p:nvSpPr>
          <p:cNvPr id="6" name="TextBox 5">
            <a:extLst>
              <a:ext uri="{FF2B5EF4-FFF2-40B4-BE49-F238E27FC236}">
                <a16:creationId xmlns:a16="http://schemas.microsoft.com/office/drawing/2014/main" id="{7E1D4920-F7D1-4BAE-C111-08CB9E5B66C3}"/>
              </a:ext>
            </a:extLst>
          </p:cNvPr>
          <p:cNvSpPr txBox="1"/>
          <p:nvPr/>
        </p:nvSpPr>
        <p:spPr>
          <a:xfrm>
            <a:off x="982045" y="1673628"/>
            <a:ext cx="8888186" cy="477053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wrap="square">
            <a:spAutoFit/>
          </a:bodyPr>
          <a:lstStyle/>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Departure of carriers from California property market increases pressure upon others to follow suit. In addition to losses directly incurred and covered under their policies, California property insurers are secondarily exposed through assessments by an increasingly growing FAIR Plan.</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By statute, the FAIR Plan may assess property carriers in California if it is unable to cover its losses and costs. This just happened following the Jan 2025 wildfires by way of a $1 billion assessment. </a:t>
            </a:r>
          </a:p>
          <a:p>
            <a:pPr marL="347663" marR="0" lvl="0" indent="-347663" algn="l" defTabSz="914400" rtl="0" eaLnBrk="1" fontAlgn="base" latinLnBrk="0" hangingPunct="1">
              <a:lnSpc>
                <a:spcPct val="100000"/>
              </a:lnSpc>
              <a:spcBef>
                <a:spcPct val="30000"/>
              </a:spcBef>
              <a:spcAft>
                <a:spcPct val="25000"/>
              </a:spcAft>
              <a:buClr>
                <a:srgbClr val="27AAE1"/>
              </a:buClr>
              <a:buSzPct val="75000"/>
              <a:buFont typeface="Wingdings" panose="05000000000000000000" pitchFamily="2" charset="2"/>
              <a:buChar char="v"/>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Responsibility for assessments is proportional to a carrier’s market share </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r>
              <a:rPr kumimoji="0" lang="en-US" sz="2000" b="0" i="0" u="none" strike="noStrike" kern="1200" cap="none" spc="0" normalizeH="0" baseline="0" noProof="0" dirty="0">
                <a:ln>
                  <a:noFill/>
                </a:ln>
                <a:solidFill>
                  <a:schemeClr val="bg1"/>
                </a:solidFill>
                <a:effectLst/>
                <a:uLnTx/>
                <a:uFillTx/>
                <a:latin typeface="Century Gothic" panose="020B0502020202020204" pitchFamily="34" charset="0"/>
                <a:cs typeface="Arial"/>
              </a:rPr>
              <a:t>Meaning, as carriers leave the market, remaining carriers will bear an increased risk.</a:t>
            </a:r>
          </a:p>
          <a:p>
            <a:pPr marL="682625" marR="0" lvl="1" indent="-333375" algn="l" defTabSz="914400" rtl="0" eaLnBrk="1" fontAlgn="base" latinLnBrk="0" hangingPunct="1">
              <a:lnSpc>
                <a:spcPct val="100000"/>
              </a:lnSpc>
              <a:spcBef>
                <a:spcPct val="30000"/>
              </a:spcBef>
              <a:spcAft>
                <a:spcPct val="25000"/>
              </a:spcAft>
              <a:buClr>
                <a:srgbClr val="004F8E"/>
              </a:buClr>
              <a:buSzPct val="65000"/>
              <a:buFont typeface="Arial" panose="020B0604020202020204" pitchFamily="34" charset="0"/>
              <a:buChar char="—"/>
              <a:defRPr/>
            </a:pPr>
            <a:endParaRPr kumimoji="0" lang="en-US" sz="2000" b="0" i="0" u="none" strike="noStrike" kern="1200" cap="none" spc="0" normalizeH="0" baseline="0" noProof="0" dirty="0">
              <a:ln>
                <a:noFill/>
              </a:ln>
              <a:solidFill>
                <a:schemeClr val="bg1"/>
              </a:solidFill>
              <a:effectLst/>
              <a:uLnTx/>
              <a:uFillTx/>
              <a:latin typeface="Arial"/>
              <a:cs typeface="Arial"/>
            </a:endParaRPr>
          </a:p>
        </p:txBody>
      </p:sp>
      <p:pic>
        <p:nvPicPr>
          <p:cNvPr id="8" name="Picture 7">
            <a:extLst>
              <a:ext uri="{FF2B5EF4-FFF2-40B4-BE49-F238E27FC236}">
                <a16:creationId xmlns:a16="http://schemas.microsoft.com/office/drawing/2014/main" id="{CF65F95C-E04F-02DD-D62D-70FE16BB54FC}"/>
              </a:ext>
            </a:extLst>
          </p:cNvPr>
          <p:cNvPicPr>
            <a:picLocks noChangeAspect="1"/>
          </p:cNvPicPr>
          <p:nvPr/>
        </p:nvPicPr>
        <p:blipFill>
          <a:blip r:embed="rId2"/>
          <a:stretch>
            <a:fillRect/>
          </a:stretch>
        </p:blipFill>
        <p:spPr>
          <a:xfrm>
            <a:off x="10332720" y="6035040"/>
            <a:ext cx="1743318" cy="457264"/>
          </a:xfrm>
          <a:prstGeom prst="rect">
            <a:avLst/>
          </a:prstGeom>
        </p:spPr>
      </p:pic>
      <p:sp>
        <p:nvSpPr>
          <p:cNvPr id="2" name="Slide Number Placeholder 1">
            <a:extLst>
              <a:ext uri="{FF2B5EF4-FFF2-40B4-BE49-F238E27FC236}">
                <a16:creationId xmlns:a16="http://schemas.microsoft.com/office/drawing/2014/main" id="{28AC9D2F-46A2-9863-9FE4-B7A18BC816DC}"/>
              </a:ext>
            </a:extLst>
          </p:cNvPr>
          <p:cNvSpPr>
            <a:spLocks noGrp="1"/>
          </p:cNvSpPr>
          <p:nvPr>
            <p:ph type="sldNum" sz="quarter" idx="2"/>
          </p:nvPr>
        </p:nvSpPr>
        <p:spPr>
          <a:xfrm>
            <a:off x="11686980" y="6430585"/>
            <a:ext cx="273654" cy="269239"/>
          </a:xfrm>
        </p:spPr>
        <p:txBody>
          <a:bodyPr/>
          <a:lstStyle/>
          <a:p>
            <a:fld id="{86CB4B4D-7CA3-9044-876B-883B54F8677D}" type="slidenum">
              <a:rPr lang="en-US" smtClean="0"/>
              <a:t>20</a:t>
            </a:fld>
            <a:endParaRPr lang="en-US" dirty="0"/>
          </a:p>
        </p:txBody>
      </p:sp>
    </p:spTree>
    <p:extLst>
      <p:ext uri="{BB962C8B-B14F-4D97-AF65-F5344CB8AC3E}">
        <p14:creationId xmlns:p14="http://schemas.microsoft.com/office/powerpoint/2010/main" val="13357241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BD69-12BF-0F9B-A3A0-EE6C19851F71}"/>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033AF07D-5830-284A-3B3C-117DC567D081}"/>
              </a:ext>
            </a:extLst>
          </p:cNvPr>
          <p:cNvSpPr txBox="1">
            <a:spLocks noGrp="1"/>
          </p:cNvSpPr>
          <p:nvPr>
            <p:ph type="title"/>
          </p:nvPr>
        </p:nvSpPr>
        <p:spPr>
          <a:xfrm>
            <a:off x="1113892" y="1138393"/>
            <a:ext cx="9086984" cy="924324"/>
          </a:xfrm>
          <a:prstGeom prst="rect">
            <a:avLst/>
          </a:prstGeom>
        </p:spPr>
        <p:txBody>
          <a:bodyPr>
            <a:normAutofit fontScale="90000"/>
          </a:bodyPr>
          <a:lstStyle/>
          <a:p>
            <a:r>
              <a:rPr lang="en-US" sz="4400" dirty="0"/>
              <a:t>Reinsurance of Fair Plan policies</a:t>
            </a:r>
            <a:br>
              <a:rPr lang="en-US" sz="4800" dirty="0"/>
            </a:br>
            <a:endParaRPr lang="en-US" sz="4800" dirty="0"/>
          </a:p>
        </p:txBody>
      </p:sp>
      <p:sp>
        <p:nvSpPr>
          <p:cNvPr id="105" name="Click to edit subtitle">
            <a:extLst>
              <a:ext uri="{FF2B5EF4-FFF2-40B4-BE49-F238E27FC236}">
                <a16:creationId xmlns:a16="http://schemas.microsoft.com/office/drawing/2014/main" id="{9A009175-36B9-0FB3-2833-BEBF6FBB3DB5}"/>
              </a:ext>
            </a:extLst>
          </p:cNvPr>
          <p:cNvSpPr txBox="1">
            <a:spLocks noGrp="1"/>
          </p:cNvSpPr>
          <p:nvPr>
            <p:ph type="body" sz="quarter" idx="1"/>
          </p:nvPr>
        </p:nvSpPr>
        <p:spPr>
          <a:xfrm>
            <a:off x="982045" y="1656784"/>
            <a:ext cx="9086987" cy="4393143"/>
          </a:xfrm>
          <a:prstGeom prst="rect">
            <a:avLst/>
          </a:prstGeom>
        </p:spPr>
        <p:txBody>
          <a:bodyPr>
            <a:normAutofit fontScale="92500" lnSpcReduction="20000"/>
          </a:bodyPr>
          <a:lstStyle/>
          <a:p>
            <a:pPr marL="457200" indent="-457200">
              <a:spcBef>
                <a:spcPts val="600"/>
              </a:spcBef>
              <a:buFont typeface="Arial" panose="020B0604020202020204" pitchFamily="34" charset="0"/>
              <a:buChar char="•"/>
            </a:pPr>
            <a:r>
              <a:rPr lang="en-US" dirty="0">
                <a:solidFill>
                  <a:schemeClr val="bg1"/>
                </a:solidFill>
              </a:rPr>
              <a:t>As of Feb. 11, 2025, Fair Plan met $900 million deductible and accessed $350 million in reinsurance. </a:t>
            </a:r>
          </a:p>
          <a:p>
            <a:pPr marL="457200" indent="-457200">
              <a:spcBef>
                <a:spcPts val="600"/>
              </a:spcBef>
              <a:buFont typeface="Arial" panose="020B0604020202020204" pitchFamily="34" charset="0"/>
              <a:buChar char="•"/>
            </a:pPr>
            <a:r>
              <a:rPr lang="en-US" dirty="0">
                <a:solidFill>
                  <a:schemeClr val="bg1"/>
                </a:solidFill>
              </a:rPr>
              <a:t>Can access additional layers of reinsurance up to a $5.78 billion limit, which includes varying percentages of co-reinsurance subject to certain conditions. </a:t>
            </a:r>
          </a:p>
          <a:p>
            <a:pPr marL="457200" indent="-457200">
              <a:spcBef>
                <a:spcPts val="600"/>
              </a:spcBef>
              <a:buFont typeface="Arial" panose="020B0604020202020204" pitchFamily="34" charset="0"/>
              <a:buChar char="•"/>
            </a:pPr>
            <a:r>
              <a:rPr lang="en-US" dirty="0">
                <a:solidFill>
                  <a:schemeClr val="bg1"/>
                </a:solidFill>
              </a:rPr>
              <a:t>To access all layers of available reinsurance, the FAIR Plan is responsible for paying up to approximately $3.5 billion, including the $900 million deductible, and copays. </a:t>
            </a:r>
          </a:p>
          <a:p>
            <a:endParaRPr lang="en-US" dirty="0">
              <a:solidFill>
                <a:schemeClr val="bg1"/>
              </a:solidFill>
            </a:endParaRPr>
          </a:p>
          <a:p>
            <a:r>
              <a:rPr lang="en-US" dirty="0">
                <a:solidFill>
                  <a:schemeClr val="bg1"/>
                </a:solidFill>
                <a:hlinkClick r:id="rId2">
                  <a:extLst>
                    <a:ext uri="{A12FA001-AC4F-418D-AE19-62706E023703}">
                      <ahyp:hlinkClr xmlns:ahyp="http://schemas.microsoft.com/office/drawing/2018/hyperlinkcolor" val="tx"/>
                    </a:ext>
                  </a:extLst>
                </a:hlinkClick>
              </a:rPr>
              <a:t>https://www.cfpnet.com/california-fair-plan-takes-steps-to-access-funds-to-pay-la-fire-disaster-claims/</a:t>
            </a:r>
            <a:endParaRPr lang="en-US" dirty="0">
              <a:solidFill>
                <a:schemeClr val="bg1"/>
              </a:solidFill>
            </a:endParaRPr>
          </a:p>
        </p:txBody>
      </p:sp>
      <p:pic>
        <p:nvPicPr>
          <p:cNvPr id="3" name="Picture 2">
            <a:extLst>
              <a:ext uri="{FF2B5EF4-FFF2-40B4-BE49-F238E27FC236}">
                <a16:creationId xmlns:a16="http://schemas.microsoft.com/office/drawing/2014/main" id="{5BC955EA-957C-F348-A4E5-5E6273042FFE}"/>
              </a:ext>
            </a:extLst>
          </p:cNvPr>
          <p:cNvPicPr>
            <a:picLocks noChangeAspect="1"/>
          </p:cNvPicPr>
          <p:nvPr/>
        </p:nvPicPr>
        <p:blipFill>
          <a:blip r:embed="rId3"/>
          <a:stretch>
            <a:fillRect/>
          </a:stretch>
        </p:blipFill>
        <p:spPr>
          <a:xfrm>
            <a:off x="10332720" y="6035040"/>
            <a:ext cx="1743318" cy="457264"/>
          </a:xfrm>
          <a:prstGeom prst="rect">
            <a:avLst/>
          </a:prstGeom>
        </p:spPr>
      </p:pic>
      <p:sp>
        <p:nvSpPr>
          <p:cNvPr id="2" name="Slide Number Placeholder 1">
            <a:extLst>
              <a:ext uri="{FF2B5EF4-FFF2-40B4-BE49-F238E27FC236}">
                <a16:creationId xmlns:a16="http://schemas.microsoft.com/office/drawing/2014/main" id="{6FC955BF-B2E4-7854-49E6-29BD1221EB43}"/>
              </a:ext>
            </a:extLst>
          </p:cNvPr>
          <p:cNvSpPr>
            <a:spLocks noGrp="1"/>
          </p:cNvSpPr>
          <p:nvPr>
            <p:ph type="sldNum" sz="quarter" idx="2"/>
          </p:nvPr>
        </p:nvSpPr>
        <p:spPr>
          <a:xfrm>
            <a:off x="11539357" y="6492304"/>
            <a:ext cx="273654" cy="269239"/>
          </a:xfrm>
        </p:spPr>
        <p:txBody>
          <a:bodyPr/>
          <a:lstStyle/>
          <a:p>
            <a:fld id="{86CB4B4D-7CA3-9044-876B-883B54F8677D}" type="slidenum">
              <a:rPr lang="en-US" smtClean="0"/>
              <a:t>21</a:t>
            </a:fld>
            <a:endParaRPr lang="en-US" dirty="0"/>
          </a:p>
        </p:txBody>
      </p:sp>
    </p:spTree>
    <p:extLst>
      <p:ext uri="{BB962C8B-B14F-4D97-AF65-F5344CB8AC3E}">
        <p14:creationId xmlns:p14="http://schemas.microsoft.com/office/powerpoint/2010/main" val="5947246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2" end="2"/>
                                            </p:txEl>
                                          </p:spTgt>
                                        </p:tgtEl>
                                        <p:attrNameLst>
                                          <p:attrName>style.visibility</p:attrName>
                                        </p:attrNameLst>
                                      </p:cBhvr>
                                      <p:to>
                                        <p:strVal val="visible"/>
                                      </p:to>
                                    </p:set>
                                    <p:animEffect transition="in" filter="fade">
                                      <p:cBhvr>
                                        <p:cTn id="17" dur="500"/>
                                        <p:tgtEl>
                                          <p:spTgt spid="105">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4" end="4"/>
                                            </p:txEl>
                                          </p:spTgt>
                                        </p:tgtEl>
                                        <p:attrNameLst>
                                          <p:attrName>style.visibility</p:attrName>
                                        </p:attrNameLst>
                                      </p:cBhvr>
                                      <p:to>
                                        <p:strVal val="visible"/>
                                      </p:to>
                                    </p:set>
                                    <p:animEffect transition="in" filter="fade">
                                      <p:cBhvr>
                                        <p:cTn id="22" dur="500"/>
                                        <p:tgtEl>
                                          <p:spTgt spid="1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F6E60-83C2-0E6A-7838-77209C2A8BF9}"/>
            </a:ext>
          </a:extLst>
        </p:cNvPr>
        <p:cNvGrpSpPr/>
        <p:nvPr/>
      </p:nvGrpSpPr>
      <p:grpSpPr>
        <a:xfrm>
          <a:off x="0" y="0"/>
          <a:ext cx="0" cy="0"/>
          <a:chOff x="0" y="0"/>
          <a:chExt cx="0" cy="0"/>
        </a:xfrm>
      </p:grpSpPr>
      <p:sp>
        <p:nvSpPr>
          <p:cNvPr id="96" name="Text Placeholder 2">
            <a:extLst>
              <a:ext uri="{FF2B5EF4-FFF2-40B4-BE49-F238E27FC236}">
                <a16:creationId xmlns:a16="http://schemas.microsoft.com/office/drawing/2014/main" id="{C56F1D69-3C1C-2F9E-C368-BF4D2F0E0B98}"/>
              </a:ext>
            </a:extLst>
          </p:cNvPr>
          <p:cNvSpPr txBox="1">
            <a:spLocks noGrp="1"/>
          </p:cNvSpPr>
          <p:nvPr>
            <p:ph type="body" sz="quarter" idx="4294967295"/>
          </p:nvPr>
        </p:nvSpPr>
        <p:spPr>
          <a:xfrm>
            <a:off x="537960" y="1812228"/>
            <a:ext cx="11116080" cy="650722"/>
          </a:xfrm>
          <a:prstGeom prst="rect">
            <a:avLst/>
          </a:prstGeom>
        </p:spPr>
        <p:txBody>
          <a:bodyPr>
            <a:noAutofit/>
          </a:bodyPr>
          <a:lstStyle>
            <a:lvl1pPr marL="0" indent="0" algn="ctr">
              <a:spcBef>
                <a:spcPct val="0"/>
              </a:spcBef>
              <a:buSzTx/>
              <a:buNone/>
              <a:defRPr sz="3200">
                <a:solidFill>
                  <a:srgbClr val="AA182C"/>
                </a:solidFill>
                <a:latin typeface="Century Gothic"/>
                <a:ea typeface="Century Gothic"/>
                <a:cs typeface="Century Gothic"/>
                <a:sym typeface="Century Gothic"/>
              </a:defRPr>
            </a:lvl1pPr>
          </a:lstStyle>
          <a:p>
            <a:r>
              <a:rPr lang="en-US" sz="5400" b="1" dirty="0"/>
              <a:t>Other Insurance and Reinsurance Issues</a:t>
            </a:r>
          </a:p>
        </p:txBody>
      </p:sp>
      <p:sp>
        <p:nvSpPr>
          <p:cNvPr id="2" name="Text Placeholder 2">
            <a:extLst>
              <a:ext uri="{FF2B5EF4-FFF2-40B4-BE49-F238E27FC236}">
                <a16:creationId xmlns:a16="http://schemas.microsoft.com/office/drawing/2014/main" id="{B3B0F0AA-F06C-A1E1-E12B-8A479969F069}"/>
              </a:ext>
            </a:extLst>
          </p:cNvPr>
          <p:cNvSpPr txBox="1"/>
          <p:nvPr/>
        </p:nvSpPr>
        <p:spPr>
          <a:xfrm>
            <a:off x="850604" y="3733800"/>
            <a:ext cx="10526233" cy="986612"/>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xmlns:p15="http://schemas.microsoft.com/office/powerpoint/2012/main" val="1"/>
            </a:ext>
          </a:extLst>
        </p:spPr>
        <p:txBody>
          <a:bodyPr lIns="45718" tIns="45718" rIns="45718" bIns="45718">
            <a:normAutofit fontScale="70000" lnSpcReduction="20000"/>
          </a:bodyPr>
          <a:lstStyle>
            <a:lvl1pPr marL="0" marR="0" indent="0" algn="ctr" defTabSz="457200" rtl="0" latinLnBrk="0">
              <a:lnSpc>
                <a:spcPct val="100000"/>
              </a:lnSpc>
              <a:spcBef>
                <a:spcPct val="0"/>
              </a:spcBef>
              <a:spcAft>
                <a:spcPct val="0"/>
              </a:spcAft>
              <a:buClrTx/>
              <a:buSzTx/>
              <a:buFont typeface="Arial"/>
              <a:buNone/>
              <a:defRPr sz="3200" b="0" i="0" u="none" strike="noStrike" cap="none" spc="0" baseline="0">
                <a:solidFill>
                  <a:srgbClr val="AA182C"/>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3500" dirty="0"/>
              <a:t>Presented by: Jeffrey M. Rubin, ARIAS•U.S. Certified Arbitrator &amp;</a:t>
            </a:r>
          </a:p>
          <a:p>
            <a:pPr hangingPunct="1"/>
            <a:r>
              <a:rPr lang="en-US" sz="3500" dirty="0"/>
              <a:t>Teresa Snider, Porter Wright Morris &amp; Arthur LLP</a:t>
            </a:r>
          </a:p>
        </p:txBody>
      </p:sp>
      <p:pic>
        <p:nvPicPr>
          <p:cNvPr id="6" name="Picture 5">
            <a:extLst>
              <a:ext uri="{FF2B5EF4-FFF2-40B4-BE49-F238E27FC236}">
                <a16:creationId xmlns:a16="http://schemas.microsoft.com/office/drawing/2014/main" id="{5A719827-E3DF-187B-8173-80662B2B8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3" name="Slide Number Placeholder 2">
            <a:extLst>
              <a:ext uri="{FF2B5EF4-FFF2-40B4-BE49-F238E27FC236}">
                <a16:creationId xmlns:a16="http://schemas.microsoft.com/office/drawing/2014/main" id="{D212B777-A5AE-CD8B-02B7-FC510CDE5F01}"/>
              </a:ext>
            </a:extLst>
          </p:cNvPr>
          <p:cNvSpPr>
            <a:spLocks noGrp="1"/>
          </p:cNvSpPr>
          <p:nvPr>
            <p:ph type="sldNum" sz="quarter" idx="2"/>
          </p:nvPr>
        </p:nvSpPr>
        <p:spPr>
          <a:xfrm>
            <a:off x="11822782" y="6588761"/>
            <a:ext cx="273654" cy="269239"/>
          </a:xfrm>
        </p:spPr>
        <p:txBody>
          <a:bodyPr/>
          <a:lstStyle/>
          <a:p>
            <a:fld id="{86CB4B4D-7CA3-9044-876B-883B54F8677D}" type="slidenum">
              <a:rPr lang="en-US" smtClean="0"/>
              <a:t>22</a:t>
            </a:fld>
            <a:endParaRPr lang="en-US" dirty="0"/>
          </a:p>
        </p:txBody>
      </p:sp>
    </p:spTree>
    <p:extLst>
      <p:ext uri="{BB962C8B-B14F-4D97-AF65-F5344CB8AC3E}">
        <p14:creationId xmlns:p14="http://schemas.microsoft.com/office/powerpoint/2010/main" val="34740988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4DF61-E63D-CDE0-18F3-ACEE4ABFB7F6}"/>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BE9FD319-4A2B-3FF4-F7ED-E2392635A27C}"/>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Coverage and Exclusions</a:t>
            </a:r>
          </a:p>
        </p:txBody>
      </p:sp>
      <p:sp>
        <p:nvSpPr>
          <p:cNvPr id="5" name="Content Placeholder 2">
            <a:extLst>
              <a:ext uri="{FF2B5EF4-FFF2-40B4-BE49-F238E27FC236}">
                <a16:creationId xmlns:a16="http://schemas.microsoft.com/office/drawing/2014/main" id="{1DCB496D-207B-20BD-C947-04F88C98C6EB}"/>
              </a:ext>
            </a:extLst>
          </p:cNvPr>
          <p:cNvSpPr txBox="1"/>
          <p:nvPr/>
        </p:nvSpPr>
        <p:spPr>
          <a:xfrm>
            <a:off x="838200" y="1903228"/>
            <a:ext cx="10515600" cy="3530009"/>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800" dirty="0">
                <a:solidFill>
                  <a:srgbClr val="222B36"/>
                </a:solidFill>
                <a:latin typeface="Century Gothic" panose="020B0502020202020204" pitchFamily="34" charset="0"/>
              </a:rPr>
              <a:t>Real and Personal Property </a:t>
            </a:r>
          </a:p>
          <a:p>
            <a:pPr lvl="1" hangingPunct="1"/>
            <a:r>
              <a:rPr lang="en-US" sz="2800" dirty="0">
                <a:solidFill>
                  <a:srgbClr val="222B36"/>
                </a:solidFill>
                <a:latin typeface="Century Gothic" panose="020B0502020202020204" pitchFamily="34" charset="0"/>
              </a:rPr>
              <a:t>Has there been damage to real/personal property </a:t>
            </a:r>
          </a:p>
          <a:p>
            <a:pPr lvl="1" hangingPunct="1"/>
            <a:r>
              <a:rPr lang="en-US" sz="2800" dirty="0">
                <a:solidFill>
                  <a:srgbClr val="222B36"/>
                </a:solidFill>
                <a:latin typeface="Century Gothic" panose="020B0502020202020204" pitchFamily="34" charset="0"/>
              </a:rPr>
              <a:t>What was the cause?</a:t>
            </a:r>
          </a:p>
          <a:p>
            <a:pPr lvl="2" hangingPunct="1"/>
            <a:r>
              <a:rPr lang="en-US" sz="2800" dirty="0">
                <a:solidFill>
                  <a:srgbClr val="222B36"/>
                </a:solidFill>
                <a:latin typeface="Century Gothic" panose="020B0502020202020204" pitchFamily="34" charset="0"/>
              </a:rPr>
              <a:t>Fire versus smoke versus water</a:t>
            </a:r>
          </a:p>
          <a:p>
            <a:pPr lvl="2" hangingPunct="1"/>
            <a:r>
              <a:rPr lang="en-US" sz="2800" dirty="0">
                <a:solidFill>
                  <a:srgbClr val="222B36"/>
                </a:solidFill>
                <a:latin typeface="Century Gothic" panose="020B0502020202020204" pitchFamily="34" charset="0"/>
              </a:rPr>
              <a:t>Earth movement</a:t>
            </a:r>
          </a:p>
          <a:p>
            <a:pPr hangingPunct="1"/>
            <a:r>
              <a:rPr lang="en-US" sz="2800" dirty="0">
                <a:solidFill>
                  <a:srgbClr val="222B36"/>
                </a:solidFill>
                <a:latin typeface="Century Gothic" panose="020B0502020202020204" pitchFamily="34" charset="0"/>
              </a:rPr>
              <a:t>Damage/debris removal</a:t>
            </a:r>
          </a:p>
          <a:p>
            <a:pPr hangingPunct="1"/>
            <a:r>
              <a:rPr lang="en-US" sz="2800" dirty="0">
                <a:solidFill>
                  <a:srgbClr val="222B36"/>
                </a:solidFill>
                <a:latin typeface="Century Gothic" panose="020B0502020202020204" pitchFamily="34" charset="0"/>
              </a:rPr>
              <a:t>Living expenses</a:t>
            </a:r>
          </a:p>
        </p:txBody>
      </p:sp>
      <p:pic>
        <p:nvPicPr>
          <p:cNvPr id="3" name="Picture 2">
            <a:extLst>
              <a:ext uri="{FF2B5EF4-FFF2-40B4-BE49-F238E27FC236}">
                <a16:creationId xmlns:a16="http://schemas.microsoft.com/office/drawing/2014/main" id="{9F692A30-14C7-B520-12EA-8AF2F8E7D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8D3573E9-2C0D-2870-37BB-49DF050868BF}"/>
              </a:ext>
            </a:extLst>
          </p:cNvPr>
          <p:cNvSpPr>
            <a:spLocks noGrp="1"/>
          </p:cNvSpPr>
          <p:nvPr>
            <p:ph type="sldNum" sz="quarter" idx="2"/>
          </p:nvPr>
        </p:nvSpPr>
        <p:spPr>
          <a:xfrm>
            <a:off x="11614552" y="6584234"/>
            <a:ext cx="273654" cy="269239"/>
          </a:xfrm>
        </p:spPr>
        <p:txBody>
          <a:bodyPr/>
          <a:lstStyle/>
          <a:p>
            <a:fld id="{86CB4B4D-7CA3-9044-876B-883B54F8677D}" type="slidenum">
              <a:rPr lang="en-US" smtClean="0"/>
              <a:t>23</a:t>
            </a:fld>
            <a:endParaRPr lang="en-US" dirty="0"/>
          </a:p>
        </p:txBody>
      </p:sp>
    </p:spTree>
    <p:extLst>
      <p:ext uri="{BB962C8B-B14F-4D97-AF65-F5344CB8AC3E}">
        <p14:creationId xmlns:p14="http://schemas.microsoft.com/office/powerpoint/2010/main" val="22392032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58B84-6A5E-CE24-784A-BC77A723EEEE}"/>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BBA3ED12-E00A-CA01-CA6C-3C51C4B4AAFF}"/>
              </a:ext>
            </a:extLst>
          </p:cNvPr>
          <p:cNvSpPr txBox="1"/>
          <p:nvPr/>
        </p:nvSpPr>
        <p:spPr>
          <a:xfrm>
            <a:off x="982048" y="967563"/>
            <a:ext cx="10045616" cy="1488558"/>
          </a:xfrm>
          <a:prstGeom prst="rect">
            <a:avLst/>
          </a:prstGeom>
        </p:spPr>
        <p:txBody>
          <a:bodyPr>
            <a:normAutofit fontScale="92500"/>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b="1" dirty="0">
                <a:solidFill>
                  <a:srgbClr val="222B36"/>
                </a:solidFill>
                <a:latin typeface="Century Gothic" panose="020B0502020202020204" pitchFamily="34" charset="0"/>
              </a:rPr>
              <a:t>Additional Living Expense </a:t>
            </a:r>
            <a:r>
              <a:rPr lang="en-US" sz="5400" dirty="0">
                <a:solidFill>
                  <a:srgbClr val="222B36"/>
                </a:solidFill>
                <a:latin typeface="Century Gothic" panose="020B0502020202020204" pitchFamily="34" charset="0"/>
              </a:rPr>
              <a:t>(ALE) </a:t>
            </a:r>
          </a:p>
        </p:txBody>
      </p:sp>
      <p:sp>
        <p:nvSpPr>
          <p:cNvPr id="5" name="Content Placeholder 2">
            <a:extLst>
              <a:ext uri="{FF2B5EF4-FFF2-40B4-BE49-F238E27FC236}">
                <a16:creationId xmlns:a16="http://schemas.microsoft.com/office/drawing/2014/main" id="{C491829F-A73C-C357-E0D1-06DF5491D5D5}"/>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lvl="1" hangingPunct="1"/>
            <a:r>
              <a:rPr lang="en-US" sz="2800" u="sng" dirty="0">
                <a:solidFill>
                  <a:srgbClr val="222B36"/>
                </a:solidFill>
                <a:latin typeface="Century Gothic" panose="020B0502020202020204" pitchFamily="34" charset="0"/>
              </a:rPr>
              <a:t>Advance Payment</a:t>
            </a:r>
            <a:r>
              <a:rPr lang="en-US" sz="2800" dirty="0">
                <a:solidFill>
                  <a:srgbClr val="222B36"/>
                </a:solidFill>
                <a:latin typeface="Century Gothic" panose="020B0502020202020204" pitchFamily="34" charset="0"/>
              </a:rPr>
              <a:t>:  Insurers must immediately pay policyholders a minimum of 4 months' additional living expenses (e.g., rent) if they are completely displaced (Cal. Ins. Code § 2061(a)) </a:t>
            </a:r>
          </a:p>
          <a:p>
            <a:pPr lvl="1" hangingPunct="1"/>
            <a:r>
              <a:rPr lang="en-US" sz="2800" u="sng" dirty="0">
                <a:solidFill>
                  <a:srgbClr val="222B36"/>
                </a:solidFill>
                <a:latin typeface="Century Gothic" panose="020B0502020202020204" pitchFamily="34" charset="0"/>
              </a:rPr>
              <a:t>Time Limit</a:t>
            </a:r>
            <a:r>
              <a:rPr lang="en-US" sz="2800" dirty="0">
                <a:solidFill>
                  <a:srgbClr val="222B36"/>
                </a:solidFill>
                <a:latin typeface="Century Gothic" panose="020B0502020202020204" pitchFamily="34" charset="0"/>
              </a:rPr>
              <a:t>:  Minimum of 24 months, plus 12 month extension if reconstruction delay beyond their control (up to policy limits) (Cal. Ins. Code § 2060(b)(1))</a:t>
            </a:r>
          </a:p>
        </p:txBody>
      </p:sp>
      <p:pic>
        <p:nvPicPr>
          <p:cNvPr id="3" name="Picture 2">
            <a:extLst>
              <a:ext uri="{FF2B5EF4-FFF2-40B4-BE49-F238E27FC236}">
                <a16:creationId xmlns:a16="http://schemas.microsoft.com/office/drawing/2014/main" id="{8B156FAE-D932-2D43-E6EE-03CE19AAD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54E4E1DD-60D0-C735-8635-6D082CA6F2C4}"/>
              </a:ext>
            </a:extLst>
          </p:cNvPr>
          <p:cNvSpPr>
            <a:spLocks noGrp="1"/>
          </p:cNvSpPr>
          <p:nvPr>
            <p:ph type="sldNum" sz="quarter" idx="2"/>
          </p:nvPr>
        </p:nvSpPr>
        <p:spPr>
          <a:xfrm>
            <a:off x="11623606" y="6511442"/>
            <a:ext cx="273654" cy="269239"/>
          </a:xfrm>
        </p:spPr>
        <p:txBody>
          <a:bodyPr/>
          <a:lstStyle/>
          <a:p>
            <a:fld id="{86CB4B4D-7CA3-9044-876B-883B54F8677D}" type="slidenum">
              <a:rPr lang="en-US" smtClean="0"/>
              <a:t>24</a:t>
            </a:fld>
            <a:endParaRPr lang="en-US" dirty="0"/>
          </a:p>
        </p:txBody>
      </p:sp>
    </p:spTree>
    <p:extLst>
      <p:ext uri="{BB962C8B-B14F-4D97-AF65-F5344CB8AC3E}">
        <p14:creationId xmlns:p14="http://schemas.microsoft.com/office/powerpoint/2010/main" val="19856986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D235-2F28-3B90-B6A7-DA9AF0C1F98F}"/>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E068FDDB-91F1-6978-B0C1-EB4B0B2331E9}"/>
              </a:ext>
            </a:extLst>
          </p:cNvPr>
          <p:cNvSpPr txBox="1"/>
          <p:nvPr/>
        </p:nvSpPr>
        <p:spPr>
          <a:xfrm>
            <a:off x="982048" y="967563"/>
            <a:ext cx="9299636" cy="842949"/>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4400" dirty="0">
                <a:solidFill>
                  <a:schemeClr val="tx1"/>
                </a:solidFill>
                <a:latin typeface="Century Gothic" panose="020B0502020202020204" pitchFamily="34" charset="0"/>
              </a:rPr>
              <a:t>Termination of ALE if “Habitable”</a:t>
            </a:r>
          </a:p>
        </p:txBody>
      </p:sp>
      <p:sp>
        <p:nvSpPr>
          <p:cNvPr id="5" name="Content Placeholder 2">
            <a:extLst>
              <a:ext uri="{FF2B5EF4-FFF2-40B4-BE49-F238E27FC236}">
                <a16:creationId xmlns:a16="http://schemas.microsoft.com/office/drawing/2014/main" id="{8615C725-5581-5A78-2AEE-5E75F04EFB70}"/>
              </a:ext>
            </a:extLst>
          </p:cNvPr>
          <p:cNvSpPr txBox="1"/>
          <p:nvPr/>
        </p:nvSpPr>
        <p:spPr>
          <a:xfrm>
            <a:off x="838200" y="1903227"/>
            <a:ext cx="10515600" cy="3615071"/>
          </a:xfrm>
          <a:prstGeom prst="rect">
            <a:avLst/>
          </a:prstGeom>
        </p:spPr>
        <p:txBody>
          <a:bodyPr>
            <a:normAutofit lnSpcReduction="10000"/>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400" dirty="0">
                <a:solidFill>
                  <a:srgbClr val="222B36"/>
                </a:solidFill>
                <a:latin typeface="Century Gothic" panose="020B0502020202020204" pitchFamily="34" charset="0"/>
              </a:rPr>
              <a:t>Exposure to fire debris and ash may pose significant threats to public health – inhalation of dust/contamination of drinking water</a:t>
            </a:r>
          </a:p>
          <a:p>
            <a:pPr hangingPunct="1"/>
            <a:r>
              <a:rPr lang="en-US" sz="2400" dirty="0">
                <a:solidFill>
                  <a:srgbClr val="222B36"/>
                </a:solidFill>
                <a:latin typeface="Century Gothic" panose="020B0502020202020204" pitchFamily="34" charset="0"/>
              </a:rPr>
              <a:t>Insurance Commissioner Lara:</a:t>
            </a:r>
          </a:p>
          <a:p>
            <a:pPr lvl="1" hangingPunct="1"/>
            <a:r>
              <a:rPr lang="en-US" sz="2400" dirty="0">
                <a:solidFill>
                  <a:srgbClr val="222B36"/>
                </a:solidFill>
                <a:latin typeface="Century Gothic" panose="020B0502020202020204" pitchFamily="34" charset="0"/>
              </a:rPr>
              <a:t>Whether a residence is uninhabitable is not limited to situations where power, water, or sewer systems are disrupted</a:t>
            </a:r>
          </a:p>
          <a:p>
            <a:pPr lvl="1" hangingPunct="1"/>
            <a:r>
              <a:rPr lang="en-US" sz="2400" dirty="0">
                <a:solidFill>
                  <a:srgbClr val="222B36"/>
                </a:solidFill>
                <a:latin typeface="Century Gothic" panose="020B0502020202020204" pitchFamily="34" charset="0"/>
              </a:rPr>
              <a:t>A home may be deemed to be uninhabitable for health and safety reasons</a:t>
            </a:r>
          </a:p>
          <a:p>
            <a:pPr lvl="1" hangingPunct="1"/>
            <a:r>
              <a:rPr lang="en-US" sz="2400" dirty="0">
                <a:solidFill>
                  <a:srgbClr val="222B36"/>
                </a:solidFill>
                <a:latin typeface="Century Gothic" panose="020B0502020202020204" pitchFamily="34" charset="0"/>
              </a:rPr>
              <a:t>Policyholders in impacted areas should continue to receive ALE coverage while Advisory in effect unless policyholder chooses to inhabit their residence</a:t>
            </a:r>
          </a:p>
        </p:txBody>
      </p:sp>
      <p:pic>
        <p:nvPicPr>
          <p:cNvPr id="3" name="Picture 2">
            <a:extLst>
              <a:ext uri="{FF2B5EF4-FFF2-40B4-BE49-F238E27FC236}">
                <a16:creationId xmlns:a16="http://schemas.microsoft.com/office/drawing/2014/main" id="{8C1A075B-D3E3-4280-26B7-D178CCA4E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1584BCC6-4368-6061-6EAA-F971D047A968}"/>
              </a:ext>
            </a:extLst>
          </p:cNvPr>
          <p:cNvSpPr>
            <a:spLocks noGrp="1"/>
          </p:cNvSpPr>
          <p:nvPr>
            <p:ph type="sldNum" sz="quarter" idx="2"/>
          </p:nvPr>
        </p:nvSpPr>
        <p:spPr>
          <a:xfrm>
            <a:off x="11668873" y="6588761"/>
            <a:ext cx="273654" cy="269239"/>
          </a:xfrm>
        </p:spPr>
        <p:txBody>
          <a:bodyPr/>
          <a:lstStyle/>
          <a:p>
            <a:fld id="{86CB4B4D-7CA3-9044-876B-883B54F8677D}" type="slidenum">
              <a:rPr lang="en-US" smtClean="0"/>
              <a:t>25</a:t>
            </a:fld>
            <a:endParaRPr lang="en-US" dirty="0"/>
          </a:p>
        </p:txBody>
      </p:sp>
    </p:spTree>
    <p:extLst>
      <p:ext uri="{BB962C8B-B14F-4D97-AF65-F5344CB8AC3E}">
        <p14:creationId xmlns:p14="http://schemas.microsoft.com/office/powerpoint/2010/main" val="12539213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D9216-4903-9FE0-9F08-B42B864CF6A5}"/>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E1981A26-1500-9D60-8744-D0D7E16EAE65}"/>
              </a:ext>
            </a:extLst>
          </p:cNvPr>
          <p:cNvSpPr txBox="1"/>
          <p:nvPr/>
        </p:nvSpPr>
        <p:spPr>
          <a:xfrm>
            <a:off x="982048" y="967563"/>
            <a:ext cx="9299636" cy="1488558"/>
          </a:xfrm>
          <a:prstGeom prst="rect">
            <a:avLst/>
          </a:prstGeom>
        </p:spPr>
        <p:txBody>
          <a:bodyPr>
            <a:normAutofit fontScale="92500"/>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Personal Property Coverage</a:t>
            </a:r>
          </a:p>
        </p:txBody>
      </p:sp>
      <p:sp>
        <p:nvSpPr>
          <p:cNvPr id="5" name="Content Placeholder 2">
            <a:extLst>
              <a:ext uri="{FF2B5EF4-FFF2-40B4-BE49-F238E27FC236}">
                <a16:creationId xmlns:a16="http://schemas.microsoft.com/office/drawing/2014/main" id="{3DBAA0C2-0F0D-389A-1552-E27022C9FBFA}"/>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400" b="1" dirty="0">
                <a:solidFill>
                  <a:srgbClr val="222B36"/>
                </a:solidFill>
                <a:latin typeface="Century Gothic" panose="020B0502020202020204" pitchFamily="34" charset="0"/>
              </a:rPr>
              <a:t>Payment of Contents Without Inventory - </a:t>
            </a:r>
            <a:r>
              <a:rPr lang="en-US" sz="2400" dirty="0">
                <a:solidFill>
                  <a:srgbClr val="222B36"/>
                </a:solidFill>
                <a:latin typeface="Century Gothic" panose="020B0502020202020204" pitchFamily="34" charset="0"/>
              </a:rPr>
              <a:t>Insurers must immediately pay policyholders 1/3 of estimated value of personal property or contents, amounting to no less than 30% of policy’s dwelling limit, up to $250,00, without requiring an itemized claim filing (Cal. Ins. Code § 10103.7(b))</a:t>
            </a:r>
          </a:p>
          <a:p>
            <a:pPr hangingPunct="1"/>
            <a:r>
              <a:rPr lang="en-US" sz="2400" b="1" dirty="0">
                <a:solidFill>
                  <a:srgbClr val="222B36"/>
                </a:solidFill>
                <a:latin typeface="Century Gothic" panose="020B0502020202020204" pitchFamily="34" charset="0"/>
              </a:rPr>
              <a:t>Subsequent Full Documentation</a:t>
            </a:r>
            <a:r>
              <a:rPr lang="en-US" sz="2400" dirty="0">
                <a:solidFill>
                  <a:srgbClr val="222B36"/>
                </a:solidFill>
                <a:latin typeface="Century Gothic" panose="020B0502020202020204" pitchFamily="34" charset="0"/>
              </a:rPr>
              <a:t>:  After advance payment, policyholder can fulfill documentation requirements to recover full value of personal property/contents (as long as within policy limits)</a:t>
            </a:r>
          </a:p>
        </p:txBody>
      </p:sp>
      <p:pic>
        <p:nvPicPr>
          <p:cNvPr id="3" name="Picture 2">
            <a:extLst>
              <a:ext uri="{FF2B5EF4-FFF2-40B4-BE49-F238E27FC236}">
                <a16:creationId xmlns:a16="http://schemas.microsoft.com/office/drawing/2014/main" id="{C5838A5A-9F98-1EA5-4C75-FB612627F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DF98D39B-6E6D-54DA-4F89-CCD4326C185B}"/>
              </a:ext>
            </a:extLst>
          </p:cNvPr>
          <p:cNvSpPr>
            <a:spLocks noGrp="1"/>
          </p:cNvSpPr>
          <p:nvPr>
            <p:ph type="sldNum" sz="quarter" idx="2"/>
          </p:nvPr>
        </p:nvSpPr>
        <p:spPr>
          <a:xfrm>
            <a:off x="11641712" y="6557074"/>
            <a:ext cx="273654" cy="269239"/>
          </a:xfrm>
        </p:spPr>
        <p:txBody>
          <a:bodyPr/>
          <a:lstStyle/>
          <a:p>
            <a:fld id="{86CB4B4D-7CA3-9044-876B-883B54F8677D}" type="slidenum">
              <a:rPr lang="en-US" smtClean="0"/>
              <a:t>26</a:t>
            </a:fld>
            <a:endParaRPr lang="en-US" dirty="0"/>
          </a:p>
        </p:txBody>
      </p:sp>
    </p:spTree>
    <p:extLst>
      <p:ext uri="{BB962C8B-B14F-4D97-AF65-F5344CB8AC3E}">
        <p14:creationId xmlns:p14="http://schemas.microsoft.com/office/powerpoint/2010/main" val="275930060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544FC-E2D1-EDEF-3755-3B1B15F0052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7FF110C-C69B-FDEE-2689-6224DFDCE4CE}"/>
              </a:ext>
            </a:extLst>
          </p:cNvPr>
          <p:cNvPicPr>
            <a:picLocks noChangeAspect="1"/>
          </p:cNvPicPr>
          <p:nvPr/>
        </p:nvPicPr>
        <p:blipFill>
          <a:blip r:embed="rId2"/>
          <a:stretch>
            <a:fillRect/>
          </a:stretch>
        </p:blipFill>
        <p:spPr>
          <a:xfrm>
            <a:off x="1316736" y="498550"/>
            <a:ext cx="8979407" cy="3465983"/>
          </a:xfrm>
          <a:prstGeom prst="rect">
            <a:avLst/>
          </a:prstGeom>
        </p:spPr>
      </p:pic>
      <p:pic>
        <p:nvPicPr>
          <p:cNvPr id="7" name="Picture 6">
            <a:extLst>
              <a:ext uri="{FF2B5EF4-FFF2-40B4-BE49-F238E27FC236}">
                <a16:creationId xmlns:a16="http://schemas.microsoft.com/office/drawing/2014/main" id="{78489972-3FD6-9395-43FB-9D7750298595}"/>
              </a:ext>
            </a:extLst>
          </p:cNvPr>
          <p:cNvPicPr>
            <a:picLocks noChangeAspect="1"/>
          </p:cNvPicPr>
          <p:nvPr/>
        </p:nvPicPr>
        <p:blipFill>
          <a:blip r:embed="rId3"/>
          <a:stretch>
            <a:fillRect/>
          </a:stretch>
        </p:blipFill>
        <p:spPr>
          <a:xfrm>
            <a:off x="1380744" y="4206472"/>
            <a:ext cx="8979407" cy="1107189"/>
          </a:xfrm>
          <a:prstGeom prst="rect">
            <a:avLst/>
          </a:prstGeom>
        </p:spPr>
      </p:pic>
      <p:pic>
        <p:nvPicPr>
          <p:cNvPr id="2" name="Picture 1">
            <a:extLst>
              <a:ext uri="{FF2B5EF4-FFF2-40B4-BE49-F238E27FC236}">
                <a16:creationId xmlns:a16="http://schemas.microsoft.com/office/drawing/2014/main" id="{49370652-A24B-7083-0082-9E5B082B6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606" y="6251943"/>
            <a:ext cx="2514394" cy="685744"/>
          </a:xfrm>
          <a:prstGeom prst="rect">
            <a:avLst/>
          </a:prstGeom>
        </p:spPr>
      </p:pic>
      <p:sp>
        <p:nvSpPr>
          <p:cNvPr id="3" name="Slide Number Placeholder 2">
            <a:extLst>
              <a:ext uri="{FF2B5EF4-FFF2-40B4-BE49-F238E27FC236}">
                <a16:creationId xmlns:a16="http://schemas.microsoft.com/office/drawing/2014/main" id="{76478313-60BA-6144-F962-32DC84709491}"/>
              </a:ext>
            </a:extLst>
          </p:cNvPr>
          <p:cNvSpPr>
            <a:spLocks noGrp="1"/>
          </p:cNvSpPr>
          <p:nvPr>
            <p:ph type="sldNum" sz="quarter" idx="2"/>
          </p:nvPr>
        </p:nvSpPr>
        <p:spPr>
          <a:xfrm>
            <a:off x="11623605" y="5982704"/>
            <a:ext cx="273654" cy="269239"/>
          </a:xfrm>
        </p:spPr>
        <p:txBody>
          <a:bodyPr/>
          <a:lstStyle/>
          <a:p>
            <a:fld id="{86CB4B4D-7CA3-9044-876B-883B54F8677D}" type="slidenum">
              <a:rPr lang="en-US" smtClean="0"/>
              <a:t>27</a:t>
            </a:fld>
            <a:endParaRPr lang="en-US" dirty="0"/>
          </a:p>
        </p:txBody>
      </p:sp>
    </p:spTree>
    <p:extLst>
      <p:ext uri="{BB962C8B-B14F-4D97-AF65-F5344CB8AC3E}">
        <p14:creationId xmlns:p14="http://schemas.microsoft.com/office/powerpoint/2010/main" val="277780868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F9CB-9EB0-038E-93ED-223EEAE1C1C7}"/>
              </a:ext>
            </a:extLst>
          </p:cNvPr>
          <p:cNvSpPr>
            <a:spLocks noGrp="1"/>
          </p:cNvSpPr>
          <p:nvPr>
            <p:ph type="title"/>
          </p:nvPr>
        </p:nvSpPr>
        <p:spPr>
          <a:xfrm>
            <a:off x="899752" y="647592"/>
            <a:ext cx="8244247" cy="1122308"/>
          </a:xfrm>
        </p:spPr>
        <p:txBody>
          <a:bodyPr/>
          <a:lstStyle/>
          <a:p>
            <a:r>
              <a:rPr lang="en-US" dirty="0"/>
              <a:t>Smoke Damage Losses</a:t>
            </a:r>
          </a:p>
        </p:txBody>
      </p:sp>
      <p:sp>
        <p:nvSpPr>
          <p:cNvPr id="3" name="Text Placeholder 2">
            <a:extLst>
              <a:ext uri="{FF2B5EF4-FFF2-40B4-BE49-F238E27FC236}">
                <a16:creationId xmlns:a16="http://schemas.microsoft.com/office/drawing/2014/main" id="{F4FE187F-3A83-9B65-90A1-C97AF6F33524}"/>
              </a:ext>
            </a:extLst>
          </p:cNvPr>
          <p:cNvSpPr>
            <a:spLocks noGrp="1"/>
          </p:cNvSpPr>
          <p:nvPr>
            <p:ph type="body" sz="quarter" idx="1"/>
          </p:nvPr>
        </p:nvSpPr>
        <p:spPr>
          <a:xfrm>
            <a:off x="982046" y="2048257"/>
            <a:ext cx="8820321" cy="2103308"/>
          </a:xfrm>
        </p:spPr>
        <p:txBody>
          <a:bodyPr>
            <a:normAutofit/>
          </a:bodyPr>
          <a:lstStyle/>
          <a:p>
            <a:r>
              <a:rPr lang="en-US" b="1" i="1" dirty="0">
                <a:solidFill>
                  <a:schemeClr val="bg1"/>
                </a:solidFill>
              </a:rPr>
              <a:t>Another Planet Entertainment, LLC v. Vigilant Ins. Co., </a:t>
            </a:r>
            <a:r>
              <a:rPr lang="en-US" b="1" dirty="0">
                <a:solidFill>
                  <a:schemeClr val="bg1"/>
                </a:solidFill>
              </a:rPr>
              <a:t>15 Cal. 5th 1106, 1117 (2024) (Covid-19)</a:t>
            </a:r>
          </a:p>
        </p:txBody>
      </p:sp>
      <p:sp>
        <p:nvSpPr>
          <p:cNvPr id="5" name="Picture Placeholder 4">
            <a:extLst>
              <a:ext uri="{FF2B5EF4-FFF2-40B4-BE49-F238E27FC236}">
                <a16:creationId xmlns:a16="http://schemas.microsoft.com/office/drawing/2014/main" id="{ECA0E577-E3E6-A97A-061F-5B75EB12A2F5}"/>
              </a:ext>
            </a:extLst>
          </p:cNvPr>
          <p:cNvSpPr>
            <a:spLocks noGrp="1"/>
          </p:cNvSpPr>
          <p:nvPr>
            <p:ph type="pic" sz="half" idx="22"/>
          </p:nvPr>
        </p:nvSpPr>
        <p:spPr>
          <a:xfrm>
            <a:off x="982048" y="3364993"/>
            <a:ext cx="8820320" cy="2578608"/>
          </a:xfrm>
        </p:spPr>
        <p:txBody>
          <a:bodyPr/>
          <a:lstStyle/>
          <a:p>
            <a:pPr marL="0" indent="0">
              <a:buNone/>
            </a:pPr>
            <a:r>
              <a:rPr lang="en-US" sz="2400" b="1" dirty="0">
                <a:solidFill>
                  <a:schemeClr val="bg1"/>
                </a:solidFill>
                <a:latin typeface="Century Gothic" panose="020B0502020202020204" pitchFamily="34" charset="0"/>
              </a:rPr>
              <a:t>“Under California law, direct physical loss or damage to property requires a distinct, demonstrable, physical alteration to property. The physical alteration need not be visible to the naked eye, nor must it be structural, but it must result in some injury to or impairment of the property as property.”</a:t>
            </a:r>
          </a:p>
        </p:txBody>
      </p:sp>
      <p:pic>
        <p:nvPicPr>
          <p:cNvPr id="4" name="Picture 3" descr="A red and black logo&#10;&#10;AI-generated content may be incorrect.">
            <a:extLst>
              <a:ext uri="{FF2B5EF4-FFF2-40B4-BE49-F238E27FC236}">
                <a16:creationId xmlns:a16="http://schemas.microsoft.com/office/drawing/2014/main" id="{74FABF8F-862D-910F-5C85-B13EFBDE1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6" name="Slide Number Placeholder 5">
            <a:extLst>
              <a:ext uri="{FF2B5EF4-FFF2-40B4-BE49-F238E27FC236}">
                <a16:creationId xmlns:a16="http://schemas.microsoft.com/office/drawing/2014/main" id="{168CD0FC-1DA2-4532-65FF-DFEA1A5E1529}"/>
              </a:ext>
            </a:extLst>
          </p:cNvPr>
          <p:cNvSpPr>
            <a:spLocks noGrp="1"/>
          </p:cNvSpPr>
          <p:nvPr>
            <p:ph type="sldNum" sz="quarter" idx="2"/>
          </p:nvPr>
        </p:nvSpPr>
        <p:spPr>
          <a:xfrm>
            <a:off x="11614552" y="6411854"/>
            <a:ext cx="273654" cy="269239"/>
          </a:xfrm>
        </p:spPr>
        <p:txBody>
          <a:bodyPr/>
          <a:lstStyle/>
          <a:p>
            <a:fld id="{86CB4B4D-7CA3-9044-876B-883B54F8677D}" type="slidenum">
              <a:rPr lang="en-US" smtClean="0"/>
              <a:t>28</a:t>
            </a:fld>
            <a:endParaRPr lang="en-US" dirty="0"/>
          </a:p>
        </p:txBody>
      </p:sp>
    </p:spTree>
    <p:extLst>
      <p:ext uri="{BB962C8B-B14F-4D97-AF65-F5344CB8AC3E}">
        <p14:creationId xmlns:p14="http://schemas.microsoft.com/office/powerpoint/2010/main" val="15162430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D6B3-8930-A22C-545B-BFC9E677C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177FE-92EB-50BA-25C3-28F831FD2DDC}"/>
              </a:ext>
            </a:extLst>
          </p:cNvPr>
          <p:cNvSpPr>
            <a:spLocks noGrp="1"/>
          </p:cNvSpPr>
          <p:nvPr>
            <p:ph type="title"/>
          </p:nvPr>
        </p:nvSpPr>
        <p:spPr>
          <a:xfrm>
            <a:off x="899752" y="647592"/>
            <a:ext cx="8244247" cy="1122308"/>
          </a:xfrm>
        </p:spPr>
        <p:txBody>
          <a:bodyPr/>
          <a:lstStyle/>
          <a:p>
            <a:r>
              <a:rPr lang="en-US" dirty="0"/>
              <a:t>Smoke Damage Losses</a:t>
            </a:r>
          </a:p>
        </p:txBody>
      </p:sp>
      <p:sp>
        <p:nvSpPr>
          <p:cNvPr id="3" name="Text Placeholder 2">
            <a:extLst>
              <a:ext uri="{FF2B5EF4-FFF2-40B4-BE49-F238E27FC236}">
                <a16:creationId xmlns:a16="http://schemas.microsoft.com/office/drawing/2014/main" id="{56D0F78B-3480-4331-9FF1-221AE62D01E5}"/>
              </a:ext>
            </a:extLst>
          </p:cNvPr>
          <p:cNvSpPr>
            <a:spLocks noGrp="1"/>
          </p:cNvSpPr>
          <p:nvPr>
            <p:ph type="body" sz="quarter" idx="1"/>
          </p:nvPr>
        </p:nvSpPr>
        <p:spPr>
          <a:xfrm>
            <a:off x="982046" y="2048257"/>
            <a:ext cx="8820321" cy="2103308"/>
          </a:xfrm>
        </p:spPr>
        <p:txBody>
          <a:bodyPr>
            <a:normAutofit/>
          </a:bodyPr>
          <a:lstStyle/>
          <a:p>
            <a:r>
              <a:rPr lang="en-US" b="1" i="1" dirty="0">
                <a:solidFill>
                  <a:schemeClr val="bg1"/>
                </a:solidFill>
                <a:effectLst/>
                <a:latin typeface="Century Gothic" panose="020B0502020202020204" pitchFamily="34" charset="0"/>
              </a:rPr>
              <a:t>Gharibian v. Wawanesa Gen. Ins. Co</a:t>
            </a:r>
            <a:r>
              <a:rPr lang="en-US" b="1" i="0" dirty="0">
                <a:solidFill>
                  <a:schemeClr val="bg1"/>
                </a:solidFill>
                <a:effectLst/>
                <a:latin typeface="Century Gothic" panose="020B0502020202020204" pitchFamily="34" charset="0"/>
              </a:rPr>
              <a:t>., 108 Cal. App. 5th 730 (2025) </a:t>
            </a:r>
            <a:endParaRPr lang="en-US" b="1" dirty="0">
              <a:solidFill>
                <a:schemeClr val="bg1"/>
              </a:solidFill>
              <a:latin typeface="Century Gothic" panose="020B0502020202020204" pitchFamily="34" charset="0"/>
            </a:endParaRPr>
          </a:p>
        </p:txBody>
      </p:sp>
      <p:sp>
        <p:nvSpPr>
          <p:cNvPr id="5" name="Picture Placeholder 4">
            <a:extLst>
              <a:ext uri="{FF2B5EF4-FFF2-40B4-BE49-F238E27FC236}">
                <a16:creationId xmlns:a16="http://schemas.microsoft.com/office/drawing/2014/main" id="{CBC86406-E75B-37DF-53F5-C2CDEFB7D841}"/>
              </a:ext>
            </a:extLst>
          </p:cNvPr>
          <p:cNvSpPr>
            <a:spLocks noGrp="1"/>
          </p:cNvSpPr>
          <p:nvPr>
            <p:ph type="pic" sz="half" idx="22"/>
          </p:nvPr>
        </p:nvSpPr>
        <p:spPr>
          <a:xfrm>
            <a:off x="982047" y="3364993"/>
            <a:ext cx="9058065" cy="2684934"/>
          </a:xfrm>
        </p:spPr>
        <p:txBody>
          <a:bodyPr/>
          <a:lstStyle/>
          <a:p>
            <a:r>
              <a:rPr lang="en-US" sz="2400" b="1" i="0" dirty="0">
                <a:solidFill>
                  <a:schemeClr val="bg1"/>
                </a:solidFill>
                <a:effectLst/>
                <a:latin typeface="Century Gothic" panose="020B0502020202020204" pitchFamily="34" charset="0"/>
              </a:rPr>
              <a:t>Policy “insure[s] against direct physical loss to property”</a:t>
            </a:r>
          </a:p>
          <a:p>
            <a:r>
              <a:rPr lang="en-US" sz="2400" b="1" dirty="0">
                <a:solidFill>
                  <a:schemeClr val="bg1"/>
                </a:solidFill>
                <a:latin typeface="Century Gothic" panose="020B0502020202020204" pitchFamily="34" charset="0"/>
              </a:rPr>
              <a:t>Debris but no fire damage to plaintiff’s home</a:t>
            </a:r>
          </a:p>
          <a:p>
            <a:r>
              <a:rPr lang="en-US" sz="2400" b="1" dirty="0">
                <a:solidFill>
                  <a:schemeClr val="bg1"/>
                </a:solidFill>
                <a:latin typeface="Century Gothic" panose="020B0502020202020204" pitchFamily="34" charset="0"/>
              </a:rPr>
              <a:t>Smoke smell had dissipated </a:t>
            </a:r>
            <a:endParaRPr lang="en-US" sz="1800" b="1" dirty="0">
              <a:solidFill>
                <a:schemeClr val="bg1"/>
              </a:solidFill>
              <a:latin typeface="Century Gothic" panose="020B0502020202020204" pitchFamily="34" charset="0"/>
            </a:endParaRPr>
          </a:p>
          <a:p>
            <a:r>
              <a:rPr lang="en-US" sz="2400" b="1" dirty="0">
                <a:solidFill>
                  <a:schemeClr val="bg1"/>
                </a:solidFill>
                <a:latin typeface="Century Gothic" panose="020B0502020202020204" pitchFamily="34" charset="0"/>
              </a:rPr>
              <a:t>W</a:t>
            </a:r>
            <a:r>
              <a:rPr lang="en-US" sz="2400" b="1" i="0" dirty="0">
                <a:solidFill>
                  <a:schemeClr val="bg1"/>
                </a:solidFill>
                <a:effectLst/>
                <a:latin typeface="Century Gothic" panose="020B0502020202020204" pitchFamily="34" charset="0"/>
              </a:rPr>
              <a:t>ildfire debris was easily cleaned or removed from the property and did not constitute direct physical loss to property</a:t>
            </a:r>
          </a:p>
        </p:txBody>
      </p:sp>
      <p:pic>
        <p:nvPicPr>
          <p:cNvPr id="4" name="Picture 3" descr="A red and black logo&#10;&#10;AI-generated content may be incorrect.">
            <a:extLst>
              <a:ext uri="{FF2B5EF4-FFF2-40B4-BE49-F238E27FC236}">
                <a16:creationId xmlns:a16="http://schemas.microsoft.com/office/drawing/2014/main" id="{E8F8FA94-7C7D-C0BF-374D-C786CCB8E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6" name="Slide Number Placeholder 5">
            <a:extLst>
              <a:ext uri="{FF2B5EF4-FFF2-40B4-BE49-F238E27FC236}">
                <a16:creationId xmlns:a16="http://schemas.microsoft.com/office/drawing/2014/main" id="{2019FB0B-BCE0-8165-748F-B0E4FFCF2491}"/>
              </a:ext>
            </a:extLst>
          </p:cNvPr>
          <p:cNvSpPr>
            <a:spLocks noGrp="1"/>
          </p:cNvSpPr>
          <p:nvPr>
            <p:ph type="sldNum" sz="quarter" idx="2"/>
          </p:nvPr>
        </p:nvSpPr>
        <p:spPr>
          <a:xfrm>
            <a:off x="11524017" y="6420907"/>
            <a:ext cx="273654" cy="269239"/>
          </a:xfrm>
        </p:spPr>
        <p:txBody>
          <a:bodyPr/>
          <a:lstStyle/>
          <a:p>
            <a:fld id="{86CB4B4D-7CA3-9044-876B-883B54F8677D}" type="slidenum">
              <a:rPr lang="en-US" smtClean="0"/>
              <a:t>29</a:t>
            </a:fld>
            <a:endParaRPr lang="en-US" dirty="0"/>
          </a:p>
        </p:txBody>
      </p:sp>
    </p:spTree>
    <p:extLst>
      <p:ext uri="{BB962C8B-B14F-4D97-AF65-F5344CB8AC3E}">
        <p14:creationId xmlns:p14="http://schemas.microsoft.com/office/powerpoint/2010/main" val="37542475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9A9FD377-34FE-AE7B-F861-94A29179A37C}"/>
              </a:ext>
            </a:extLst>
          </p:cNvPr>
          <p:cNvSpPr txBox="1"/>
          <p:nvPr/>
        </p:nvSpPr>
        <p:spPr>
          <a:xfrm>
            <a:off x="832104" y="1712089"/>
            <a:ext cx="10716768" cy="3280535"/>
          </a:xfrm>
          <a:prstGeom prst="rect">
            <a:avLst/>
          </a:prstGeom>
        </p:spPr>
        <p:txBody>
          <a:bodyPr>
            <a:normAutofit fontScale="62500" lnSpcReduction="20000"/>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lnSpc>
                <a:spcPct val="110000"/>
              </a:lnSpc>
              <a:spcBef>
                <a:spcPct val="0"/>
              </a:spcBef>
              <a:buNone/>
            </a:pPr>
            <a:r>
              <a:rPr lang="en-US" sz="5000" b="1" dirty="0">
                <a:solidFill>
                  <a:srgbClr val="AA182C"/>
                </a:solidFill>
                <a:latin typeface="Century Gothic"/>
              </a:rPr>
              <a:t>Elliott R. Feldman</a:t>
            </a:r>
            <a:r>
              <a:rPr lang="en-US" sz="5000" dirty="0">
                <a:solidFill>
                  <a:srgbClr val="AA182C"/>
                </a:solidFill>
                <a:latin typeface="Century Gothic"/>
              </a:rPr>
              <a:t>, Partner, Cozen O'Connor</a:t>
            </a:r>
          </a:p>
          <a:p>
            <a:pPr hangingPunct="1">
              <a:lnSpc>
                <a:spcPct val="110000"/>
              </a:lnSpc>
              <a:spcBef>
                <a:spcPct val="0"/>
              </a:spcBef>
            </a:pPr>
            <a:endParaRPr lang="en-US" sz="5000" dirty="0">
              <a:solidFill>
                <a:srgbClr val="AA182C"/>
              </a:solidFill>
              <a:latin typeface="Century Gothic"/>
            </a:endParaRPr>
          </a:p>
          <a:p>
            <a:pPr marL="0" indent="0" hangingPunct="1">
              <a:lnSpc>
                <a:spcPct val="110000"/>
              </a:lnSpc>
              <a:spcBef>
                <a:spcPct val="0"/>
              </a:spcBef>
              <a:buNone/>
            </a:pPr>
            <a:r>
              <a:rPr lang="en-US" sz="5000" b="1" dirty="0">
                <a:solidFill>
                  <a:srgbClr val="AA182C"/>
                </a:solidFill>
                <a:latin typeface="Century Gothic"/>
              </a:rPr>
              <a:t>Spencer Y. Kook</a:t>
            </a:r>
            <a:r>
              <a:rPr lang="en-US" sz="5000" dirty="0">
                <a:solidFill>
                  <a:srgbClr val="AA182C"/>
                </a:solidFill>
                <a:latin typeface="Century Gothic"/>
              </a:rPr>
              <a:t>, Partner, Hinshaw &amp; Culbertson LLP</a:t>
            </a:r>
          </a:p>
          <a:p>
            <a:pPr hangingPunct="1">
              <a:lnSpc>
                <a:spcPct val="110000"/>
              </a:lnSpc>
              <a:spcBef>
                <a:spcPct val="0"/>
              </a:spcBef>
            </a:pPr>
            <a:endParaRPr lang="en-US" sz="5000" dirty="0">
              <a:solidFill>
                <a:srgbClr val="AA182C"/>
              </a:solidFill>
              <a:latin typeface="Century Gothic"/>
            </a:endParaRPr>
          </a:p>
          <a:p>
            <a:pPr marL="0" indent="0" hangingPunct="1">
              <a:lnSpc>
                <a:spcPct val="110000"/>
              </a:lnSpc>
              <a:spcBef>
                <a:spcPct val="0"/>
              </a:spcBef>
              <a:buNone/>
            </a:pPr>
            <a:r>
              <a:rPr lang="en-US" sz="5000" b="1" dirty="0">
                <a:solidFill>
                  <a:srgbClr val="AA182C"/>
                </a:solidFill>
                <a:latin typeface="Century Gothic"/>
              </a:rPr>
              <a:t>Jeffrey M. Rubin</a:t>
            </a:r>
            <a:r>
              <a:rPr lang="en-US" sz="5000" dirty="0">
                <a:solidFill>
                  <a:srgbClr val="AA182C"/>
                </a:solidFill>
                <a:latin typeface="Century Gothic"/>
              </a:rPr>
              <a:t>, ARIAS•U.S. Certified Arbitrator</a:t>
            </a:r>
          </a:p>
          <a:p>
            <a:pPr hangingPunct="1">
              <a:lnSpc>
                <a:spcPct val="110000"/>
              </a:lnSpc>
              <a:spcBef>
                <a:spcPct val="0"/>
              </a:spcBef>
            </a:pPr>
            <a:endParaRPr lang="en-US" sz="5000" dirty="0">
              <a:solidFill>
                <a:srgbClr val="AA182C"/>
              </a:solidFill>
              <a:latin typeface="Century Gothic"/>
            </a:endParaRPr>
          </a:p>
          <a:p>
            <a:pPr marL="0" indent="0" hangingPunct="1">
              <a:lnSpc>
                <a:spcPct val="110000"/>
              </a:lnSpc>
              <a:spcBef>
                <a:spcPct val="0"/>
              </a:spcBef>
              <a:buNone/>
            </a:pPr>
            <a:r>
              <a:rPr lang="en-US" sz="5000" b="1" dirty="0">
                <a:solidFill>
                  <a:srgbClr val="AA182C"/>
                </a:solidFill>
                <a:latin typeface="Century Gothic"/>
              </a:rPr>
              <a:t>Teresa Snider</a:t>
            </a:r>
            <a:r>
              <a:rPr lang="en-US" sz="5000" dirty="0">
                <a:solidFill>
                  <a:srgbClr val="AA182C"/>
                </a:solidFill>
                <a:latin typeface="Century Gothic"/>
              </a:rPr>
              <a:t>, Partner, Porter Wright Morris &amp; Arthur LLP</a:t>
            </a:r>
          </a:p>
        </p:txBody>
      </p:sp>
      <p:sp>
        <p:nvSpPr>
          <p:cNvPr id="3" name="Slide Number Placeholder 2">
            <a:extLst>
              <a:ext uri="{FF2B5EF4-FFF2-40B4-BE49-F238E27FC236}">
                <a16:creationId xmlns:a16="http://schemas.microsoft.com/office/drawing/2014/main" id="{507FA648-CA61-5C1D-17BA-288D890A062D}"/>
              </a:ext>
            </a:extLst>
          </p:cNvPr>
          <p:cNvSpPr>
            <a:spLocks noGrp="1"/>
          </p:cNvSpPr>
          <p:nvPr>
            <p:ph type="sldNum" sz="quarter" idx="2"/>
          </p:nvPr>
        </p:nvSpPr>
        <p:spPr>
          <a:xfrm>
            <a:off x="11632659" y="6588761"/>
            <a:ext cx="273654" cy="269239"/>
          </a:xfrm>
        </p:spPr>
        <p:txBody>
          <a:bodyPr/>
          <a:lstStyle/>
          <a:p>
            <a:fld id="{86CB4B4D-7CA3-9044-876B-883B54F8677D}" type="slidenum">
              <a:rPr lang="en-US" smtClean="0"/>
              <a:t>3</a:t>
            </a:fld>
            <a:endParaRPr lang="en-US" dirty="0"/>
          </a:p>
        </p:txBody>
      </p:sp>
    </p:spTree>
    <p:extLst>
      <p:ext uri="{BB962C8B-B14F-4D97-AF65-F5344CB8AC3E}">
        <p14:creationId xmlns:p14="http://schemas.microsoft.com/office/powerpoint/2010/main" val="15182673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DFF81-3E62-6C34-C68F-5C5EDF69F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280D8-A3F9-933B-8F79-5E2FA26ADE9E}"/>
              </a:ext>
            </a:extLst>
          </p:cNvPr>
          <p:cNvSpPr>
            <a:spLocks noGrp="1"/>
          </p:cNvSpPr>
          <p:nvPr>
            <p:ph type="title"/>
          </p:nvPr>
        </p:nvSpPr>
        <p:spPr>
          <a:xfrm>
            <a:off x="899752" y="647592"/>
            <a:ext cx="8244247" cy="1122308"/>
          </a:xfrm>
        </p:spPr>
        <p:txBody>
          <a:bodyPr/>
          <a:lstStyle/>
          <a:p>
            <a:r>
              <a:rPr lang="en-US" dirty="0"/>
              <a:t>Smoke Damage Losses</a:t>
            </a:r>
          </a:p>
        </p:txBody>
      </p:sp>
      <p:sp>
        <p:nvSpPr>
          <p:cNvPr id="3" name="Text Placeholder 2">
            <a:extLst>
              <a:ext uri="{FF2B5EF4-FFF2-40B4-BE49-F238E27FC236}">
                <a16:creationId xmlns:a16="http://schemas.microsoft.com/office/drawing/2014/main" id="{ED481A44-85FA-0C05-EBEA-A4FFF0F07D4A}"/>
              </a:ext>
            </a:extLst>
          </p:cNvPr>
          <p:cNvSpPr>
            <a:spLocks noGrp="1"/>
          </p:cNvSpPr>
          <p:nvPr>
            <p:ph type="body" sz="quarter" idx="1"/>
          </p:nvPr>
        </p:nvSpPr>
        <p:spPr>
          <a:xfrm>
            <a:off x="982046" y="2048257"/>
            <a:ext cx="9058065" cy="950975"/>
          </a:xfrm>
        </p:spPr>
        <p:txBody>
          <a:bodyPr>
            <a:normAutofit/>
          </a:bodyPr>
          <a:lstStyle/>
          <a:p>
            <a:r>
              <a:rPr lang="en-US" b="1" i="1" dirty="0">
                <a:solidFill>
                  <a:schemeClr val="bg1"/>
                </a:solidFill>
                <a:effectLst/>
                <a:latin typeface="Century Gothic" panose="020B0502020202020204" pitchFamily="34" charset="0"/>
              </a:rPr>
              <a:t>Bottega, LLC v. Nat'l Sur. Corp., </a:t>
            </a:r>
            <a:r>
              <a:rPr lang="en-US" b="1" i="0" dirty="0">
                <a:solidFill>
                  <a:schemeClr val="bg1"/>
                </a:solidFill>
                <a:effectLst/>
                <a:latin typeface="Century Gothic" panose="020B0502020202020204" pitchFamily="34" charset="0"/>
              </a:rPr>
              <a:t>2025 U.S. Dist. LEXIS 5666, *12 (N.D. Cal. Jan. 10, 2025) (North Bay Fire)</a:t>
            </a:r>
            <a:endParaRPr lang="en-US" b="1" dirty="0">
              <a:solidFill>
                <a:schemeClr val="bg1"/>
              </a:solidFill>
              <a:latin typeface="Century Gothic" panose="020B0502020202020204" pitchFamily="34" charset="0"/>
            </a:endParaRPr>
          </a:p>
        </p:txBody>
      </p:sp>
      <p:sp>
        <p:nvSpPr>
          <p:cNvPr id="5" name="Picture Placeholder 4">
            <a:extLst>
              <a:ext uri="{FF2B5EF4-FFF2-40B4-BE49-F238E27FC236}">
                <a16:creationId xmlns:a16="http://schemas.microsoft.com/office/drawing/2014/main" id="{C541356A-4C1C-0B50-2DB4-141EB1153F62}"/>
              </a:ext>
            </a:extLst>
          </p:cNvPr>
          <p:cNvSpPr>
            <a:spLocks noGrp="1"/>
          </p:cNvSpPr>
          <p:nvPr>
            <p:ph type="pic" sz="half" idx="22"/>
          </p:nvPr>
        </p:nvSpPr>
        <p:spPr>
          <a:xfrm>
            <a:off x="982046" y="3099911"/>
            <a:ext cx="9058065" cy="2503447"/>
          </a:xfrm>
        </p:spPr>
        <p:txBody>
          <a:bodyPr/>
          <a:lstStyle/>
          <a:p>
            <a:r>
              <a:rPr lang="en-US" sz="2200" b="1" i="0" dirty="0">
                <a:solidFill>
                  <a:schemeClr val="bg1"/>
                </a:solidFill>
                <a:effectLst/>
                <a:latin typeface="Century Gothic" panose="020B0502020202020204" pitchFamily="34" charset="0"/>
              </a:rPr>
              <a:t>“We will pay for the actual loss of Business Income you sustain due to the necessary suspension of your operations during the period of restoration. The suspension must be caused by direct physical loss of or damage to property</a:t>
            </a:r>
            <a:r>
              <a:rPr lang="en-US" sz="2200" b="1" dirty="0">
                <a:solidFill>
                  <a:schemeClr val="bg1"/>
                </a:solidFill>
                <a:latin typeface="Century Gothic" panose="020B0502020202020204" pitchFamily="34" charset="0"/>
              </a:rPr>
              <a:t>… </a:t>
            </a:r>
            <a:r>
              <a:rPr lang="en-US" sz="2200" b="1" i="0" dirty="0">
                <a:solidFill>
                  <a:schemeClr val="bg1"/>
                </a:solidFill>
                <a:effectLst/>
                <a:latin typeface="Century Gothic" panose="020B0502020202020204" pitchFamily="34" charset="0"/>
              </a:rPr>
              <a:t>caused by or resulting from any Covered Cause of Loss.”</a:t>
            </a:r>
          </a:p>
          <a:p>
            <a:r>
              <a:rPr lang="en-US" sz="2200" b="1" i="0" dirty="0">
                <a:solidFill>
                  <a:schemeClr val="bg1"/>
                </a:solidFill>
                <a:effectLst/>
                <a:latin typeface="Century Gothic" panose="020B0502020202020204" pitchFamily="34" charset="0"/>
              </a:rPr>
              <a:t>“Whereas a virus is more like dust and debris that can be removed through cleaning… smoke is more like asbestos and gases that physically alter property”</a:t>
            </a:r>
            <a:endParaRPr lang="en-US" sz="2200" b="1" dirty="0">
              <a:solidFill>
                <a:schemeClr val="bg1"/>
              </a:solidFill>
              <a:latin typeface="Century Gothic" panose="020B0502020202020204" pitchFamily="34" charset="0"/>
            </a:endParaRPr>
          </a:p>
        </p:txBody>
      </p:sp>
      <p:pic>
        <p:nvPicPr>
          <p:cNvPr id="4" name="Picture 3" descr="A red and black logo&#10;&#10;AI-generated content may be incorrect.">
            <a:extLst>
              <a:ext uri="{FF2B5EF4-FFF2-40B4-BE49-F238E27FC236}">
                <a16:creationId xmlns:a16="http://schemas.microsoft.com/office/drawing/2014/main" id="{7F432BF6-8B6A-ACD5-200B-2CC971D2A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6" name="Slide Number Placeholder 5">
            <a:extLst>
              <a:ext uri="{FF2B5EF4-FFF2-40B4-BE49-F238E27FC236}">
                <a16:creationId xmlns:a16="http://schemas.microsoft.com/office/drawing/2014/main" id="{0239B8E4-6BB6-0F90-CEAE-8425AA222E6A}"/>
              </a:ext>
            </a:extLst>
          </p:cNvPr>
          <p:cNvSpPr>
            <a:spLocks noGrp="1"/>
          </p:cNvSpPr>
          <p:nvPr>
            <p:ph type="sldNum" sz="quarter" idx="2"/>
          </p:nvPr>
        </p:nvSpPr>
        <p:spPr/>
        <p:txBody>
          <a:bodyPr/>
          <a:lstStyle/>
          <a:p>
            <a:fld id="{86CB4B4D-7CA3-9044-876B-883B54F8677D}" type="slidenum">
              <a:rPr lang="en-US" smtClean="0"/>
              <a:t>30</a:t>
            </a:fld>
            <a:endParaRPr lang="en-US" dirty="0"/>
          </a:p>
        </p:txBody>
      </p:sp>
    </p:spTree>
    <p:extLst>
      <p:ext uri="{BB962C8B-B14F-4D97-AF65-F5344CB8AC3E}">
        <p14:creationId xmlns:p14="http://schemas.microsoft.com/office/powerpoint/2010/main" val="25077210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22780-2E90-890F-E07E-6FDFF16FF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E0CFE-B4C4-233B-95EF-40BE32BF0D21}"/>
              </a:ext>
            </a:extLst>
          </p:cNvPr>
          <p:cNvSpPr>
            <a:spLocks noGrp="1"/>
          </p:cNvSpPr>
          <p:nvPr>
            <p:ph type="title"/>
          </p:nvPr>
        </p:nvSpPr>
        <p:spPr>
          <a:xfrm>
            <a:off x="899752" y="1290387"/>
            <a:ext cx="9140359" cy="1400665"/>
          </a:xfrm>
        </p:spPr>
        <p:txBody>
          <a:bodyPr>
            <a:noAutofit/>
          </a:bodyPr>
          <a:lstStyle/>
          <a:p>
            <a:r>
              <a:rPr lang="en-US" sz="2800" b="1" i="1" dirty="0"/>
              <a:t>Howell v. State Farm Fire &amp; Cas. Co., </a:t>
            </a:r>
            <a:r>
              <a:rPr lang="en-US" sz="2800" b="1" dirty="0"/>
              <a:t>218 Cal. App. 3d 1446 (1990) (overruled in part on other grounds)</a:t>
            </a:r>
          </a:p>
        </p:txBody>
      </p:sp>
      <p:sp>
        <p:nvSpPr>
          <p:cNvPr id="5" name="Picture Placeholder 4">
            <a:extLst>
              <a:ext uri="{FF2B5EF4-FFF2-40B4-BE49-F238E27FC236}">
                <a16:creationId xmlns:a16="http://schemas.microsoft.com/office/drawing/2014/main" id="{E10A357F-47C4-6091-902D-CC8B18DA77DB}"/>
              </a:ext>
            </a:extLst>
          </p:cNvPr>
          <p:cNvSpPr>
            <a:spLocks noGrp="1"/>
          </p:cNvSpPr>
          <p:nvPr>
            <p:ph type="pic" sz="half" idx="22"/>
          </p:nvPr>
        </p:nvSpPr>
        <p:spPr>
          <a:xfrm>
            <a:off x="940898" y="2691052"/>
            <a:ext cx="9058065" cy="3423684"/>
          </a:xfrm>
        </p:spPr>
        <p:txBody>
          <a:bodyPr/>
          <a:lstStyle/>
          <a:p>
            <a:r>
              <a:rPr lang="en-US" sz="2200" b="1" i="0" dirty="0">
                <a:solidFill>
                  <a:schemeClr val="bg1"/>
                </a:solidFill>
                <a:effectLst/>
                <a:latin typeface="Century Gothic" panose="020B0502020202020204" pitchFamily="34" charset="0"/>
              </a:rPr>
              <a:t>Insurance claim for landslide damage following heavy rains</a:t>
            </a:r>
          </a:p>
          <a:p>
            <a:r>
              <a:rPr lang="en-US" sz="2200" b="1" i="0" dirty="0">
                <a:solidFill>
                  <a:schemeClr val="bg1"/>
                </a:solidFill>
                <a:effectLst/>
                <a:latin typeface="Century Gothic" panose="020B0502020202020204" pitchFamily="34" charset="0"/>
              </a:rPr>
              <a:t>State Farm denied claim because policy excluded coverage for earth movement and water damage</a:t>
            </a:r>
          </a:p>
          <a:p>
            <a:r>
              <a:rPr lang="en-US" sz="2200" b="1" i="0" dirty="0">
                <a:solidFill>
                  <a:schemeClr val="bg1"/>
                </a:solidFill>
                <a:effectLst/>
                <a:latin typeface="Century Gothic" panose="020B0502020202020204" pitchFamily="34" charset="0"/>
              </a:rPr>
              <a:t>Owner presented expert testimony that landslide occurred due to a fire, which was covered under the policy and which destroyed vegetation on the slope the prior summer</a:t>
            </a:r>
          </a:p>
          <a:p>
            <a:r>
              <a:rPr lang="en-US" sz="2200" b="1" i="0" dirty="0">
                <a:solidFill>
                  <a:schemeClr val="bg1"/>
                </a:solidFill>
                <a:effectLst/>
                <a:latin typeface="Century Gothic" panose="020B0502020202020204" pitchFamily="34" charset="0"/>
              </a:rPr>
              <a:t>Court found triable issue of fact as to whether fire was the efficient proximate cause of the mudslide</a:t>
            </a:r>
          </a:p>
        </p:txBody>
      </p:sp>
      <p:pic>
        <p:nvPicPr>
          <p:cNvPr id="3" name="Picture 2" descr="A red and black logo&#10;&#10;AI-generated content may be incorrect.">
            <a:extLst>
              <a:ext uri="{FF2B5EF4-FFF2-40B4-BE49-F238E27FC236}">
                <a16:creationId xmlns:a16="http://schemas.microsoft.com/office/drawing/2014/main" id="{8E965EC6-8607-C639-C14D-200667A21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4" name="Title 1">
            <a:extLst>
              <a:ext uri="{FF2B5EF4-FFF2-40B4-BE49-F238E27FC236}">
                <a16:creationId xmlns:a16="http://schemas.microsoft.com/office/drawing/2014/main" id="{C68E181C-F78A-64BD-36A8-D720341C3C49}"/>
              </a:ext>
            </a:extLst>
          </p:cNvPr>
          <p:cNvSpPr txBox="1"/>
          <p:nvPr/>
        </p:nvSpPr>
        <p:spPr>
          <a:xfrm>
            <a:off x="982046" y="530218"/>
            <a:ext cx="8244247" cy="1122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chor="b">
            <a:normAutofit/>
          </a:bodyPr>
          <a:lstStyle>
            <a:lvl1pPr marL="0" marR="0" indent="0" algn="l" defTabSz="457200" rtl="0" latinLnBrk="0">
              <a:lnSpc>
                <a:spcPct val="100000"/>
              </a:lnSpc>
              <a:spcBef>
                <a:spcPct val="0"/>
              </a:spcBef>
              <a:spcAft>
                <a:spcPct val="0"/>
              </a:spcAft>
              <a:buClrTx/>
              <a:buSzTx/>
              <a:buFontTx/>
              <a:buNone/>
              <a:defRPr sz="5600" b="1" i="0" u="none" strike="noStrike" cap="none" spc="0" baseline="0">
                <a:solidFill>
                  <a:srgbClr val="FFFFFF"/>
                </a:solidFill>
                <a:uFillTx/>
                <a:latin typeface="Century Gothic"/>
                <a:ea typeface="Century Gothic"/>
                <a:cs typeface="Century Gothic"/>
                <a:sym typeface="Century Gothic"/>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b="0" dirty="0"/>
              <a:t>Landslide/Fire Losses</a:t>
            </a:r>
          </a:p>
        </p:txBody>
      </p:sp>
      <p:sp>
        <p:nvSpPr>
          <p:cNvPr id="6" name="Slide Number Placeholder 5">
            <a:extLst>
              <a:ext uri="{FF2B5EF4-FFF2-40B4-BE49-F238E27FC236}">
                <a16:creationId xmlns:a16="http://schemas.microsoft.com/office/drawing/2014/main" id="{CF42708A-702D-EA2B-98E3-B447E53004E4}"/>
              </a:ext>
            </a:extLst>
          </p:cNvPr>
          <p:cNvSpPr>
            <a:spLocks noGrp="1"/>
          </p:cNvSpPr>
          <p:nvPr>
            <p:ph type="sldNum" sz="quarter" idx="2"/>
          </p:nvPr>
        </p:nvSpPr>
        <p:spPr>
          <a:xfrm>
            <a:off x="11551178" y="6420907"/>
            <a:ext cx="273654" cy="269239"/>
          </a:xfrm>
        </p:spPr>
        <p:txBody>
          <a:bodyPr/>
          <a:lstStyle/>
          <a:p>
            <a:fld id="{86CB4B4D-7CA3-9044-876B-883B54F8677D}" type="slidenum">
              <a:rPr lang="en-US" smtClean="0"/>
              <a:t>31</a:t>
            </a:fld>
            <a:endParaRPr lang="en-US" dirty="0"/>
          </a:p>
        </p:txBody>
      </p:sp>
    </p:spTree>
    <p:extLst>
      <p:ext uri="{BB962C8B-B14F-4D97-AF65-F5344CB8AC3E}">
        <p14:creationId xmlns:p14="http://schemas.microsoft.com/office/powerpoint/2010/main" val="22232895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9CE3F-0F9C-2018-92AA-9AE045388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B212D-E519-6C72-D7AD-7639A0801ECF}"/>
              </a:ext>
            </a:extLst>
          </p:cNvPr>
          <p:cNvSpPr>
            <a:spLocks noGrp="1"/>
          </p:cNvSpPr>
          <p:nvPr>
            <p:ph type="title"/>
          </p:nvPr>
        </p:nvSpPr>
        <p:spPr>
          <a:xfrm>
            <a:off x="899752" y="925036"/>
            <a:ext cx="9140359" cy="1208284"/>
          </a:xfrm>
        </p:spPr>
        <p:txBody>
          <a:bodyPr>
            <a:noAutofit/>
          </a:bodyPr>
          <a:lstStyle/>
          <a:p>
            <a:r>
              <a:rPr lang="en-US" sz="4800" i="1" dirty="0"/>
              <a:t>Efficient Proximate Cause Doctrine</a:t>
            </a:r>
            <a:endParaRPr lang="en-US" sz="4800" dirty="0"/>
          </a:p>
        </p:txBody>
      </p:sp>
      <p:sp>
        <p:nvSpPr>
          <p:cNvPr id="5" name="Picture Placeholder 4">
            <a:extLst>
              <a:ext uri="{FF2B5EF4-FFF2-40B4-BE49-F238E27FC236}">
                <a16:creationId xmlns:a16="http://schemas.microsoft.com/office/drawing/2014/main" id="{405EE1F6-140B-241E-0058-BE11266FF385}"/>
              </a:ext>
            </a:extLst>
          </p:cNvPr>
          <p:cNvSpPr>
            <a:spLocks noGrp="1"/>
          </p:cNvSpPr>
          <p:nvPr>
            <p:ph type="pic" sz="half" idx="22"/>
          </p:nvPr>
        </p:nvSpPr>
        <p:spPr>
          <a:xfrm>
            <a:off x="982046" y="2179675"/>
            <a:ext cx="9058065" cy="3423684"/>
          </a:xfrm>
        </p:spPr>
        <p:txBody>
          <a:bodyPr/>
          <a:lstStyle/>
          <a:p>
            <a:r>
              <a:rPr lang="en-US" sz="2200" b="1" dirty="0">
                <a:solidFill>
                  <a:schemeClr val="bg1"/>
                </a:solidFill>
                <a:latin typeface="Century Gothic" panose="020B0502020202020204" pitchFamily="34" charset="0"/>
              </a:rPr>
              <a:t>California Insurance Code § 530:</a:t>
            </a:r>
          </a:p>
          <a:p>
            <a:pPr marL="800100" lvl="2" indent="0">
              <a:buNone/>
            </a:pPr>
            <a:r>
              <a:rPr lang="en-US" sz="2000" b="1" dirty="0">
                <a:solidFill>
                  <a:schemeClr val="bg1"/>
                </a:solidFill>
                <a:latin typeface="Century Gothic" panose="020B0502020202020204" pitchFamily="34" charset="0"/>
              </a:rPr>
              <a:t>An insurer is liable for a loss of which a peril insured against was the proximate cause, although a peril not contemplated by the contract may have been a remote cause of the loss; but he is not liable for a loss of which the peril insured against was only a remote cause</a:t>
            </a:r>
          </a:p>
          <a:p>
            <a:r>
              <a:rPr lang="en-US" sz="2200" b="1" dirty="0">
                <a:solidFill>
                  <a:schemeClr val="bg1"/>
                </a:solidFill>
                <a:latin typeface="Century Gothic" panose="020B0502020202020204" pitchFamily="34" charset="0"/>
              </a:rPr>
              <a:t>Enacted in 2018 following Montecito mudslides</a:t>
            </a:r>
          </a:p>
          <a:p>
            <a:r>
              <a:rPr lang="en-US" sz="2200" b="1" dirty="0">
                <a:solidFill>
                  <a:schemeClr val="bg1"/>
                </a:solidFill>
                <a:latin typeface="Century Gothic" panose="020B0502020202020204" pitchFamily="34" charset="0"/>
              </a:rPr>
              <a:t>Result: Insurers may not exclude losses caused by flooding, mudflow, debris flow, mudslide, or landslide, if the facts establish that a wildfire (a covered peril) was the efficient proximate cause of the flood, mudflow, etc.</a:t>
            </a:r>
          </a:p>
        </p:txBody>
      </p:sp>
      <p:pic>
        <p:nvPicPr>
          <p:cNvPr id="7" name="Picture 6">
            <a:extLst>
              <a:ext uri="{FF2B5EF4-FFF2-40B4-BE49-F238E27FC236}">
                <a16:creationId xmlns:a16="http://schemas.microsoft.com/office/drawing/2014/main" id="{330E748C-C58F-A9EE-A1D4-93FBC6E33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3" name="Slide Number Placeholder 2">
            <a:extLst>
              <a:ext uri="{FF2B5EF4-FFF2-40B4-BE49-F238E27FC236}">
                <a16:creationId xmlns:a16="http://schemas.microsoft.com/office/drawing/2014/main" id="{B912D45F-6B32-808A-C4CE-7559228893D2}"/>
              </a:ext>
            </a:extLst>
          </p:cNvPr>
          <p:cNvSpPr>
            <a:spLocks noGrp="1"/>
          </p:cNvSpPr>
          <p:nvPr>
            <p:ph type="sldNum" sz="quarter" idx="2"/>
          </p:nvPr>
        </p:nvSpPr>
        <p:spPr>
          <a:xfrm>
            <a:off x="11496857" y="6348480"/>
            <a:ext cx="273654" cy="269239"/>
          </a:xfrm>
        </p:spPr>
        <p:txBody>
          <a:bodyPr/>
          <a:lstStyle/>
          <a:p>
            <a:fld id="{86CB4B4D-7CA3-9044-876B-883B54F8677D}" type="slidenum">
              <a:rPr lang="en-US" smtClean="0"/>
              <a:t>32</a:t>
            </a:fld>
            <a:endParaRPr lang="en-US" dirty="0"/>
          </a:p>
        </p:txBody>
      </p:sp>
    </p:spTree>
    <p:extLst>
      <p:ext uri="{BB962C8B-B14F-4D97-AF65-F5344CB8AC3E}">
        <p14:creationId xmlns:p14="http://schemas.microsoft.com/office/powerpoint/2010/main" val="98811984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3DBA9-FE2B-8519-821F-9E2672408B5C}"/>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A01E07BD-31D8-F5FD-34DB-962E580503AC}"/>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Reinsurance Issues:</a:t>
            </a:r>
          </a:p>
        </p:txBody>
      </p:sp>
      <p:sp>
        <p:nvSpPr>
          <p:cNvPr id="5" name="Content Placeholder 2">
            <a:extLst>
              <a:ext uri="{FF2B5EF4-FFF2-40B4-BE49-F238E27FC236}">
                <a16:creationId xmlns:a16="http://schemas.microsoft.com/office/drawing/2014/main" id="{46000522-6873-FF1F-C5BF-E425042C871A}"/>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4000" b="1" dirty="0">
                <a:solidFill>
                  <a:srgbClr val="222B36"/>
                </a:solidFill>
                <a:latin typeface="Century Gothic" panose="020B0502020202020204" pitchFamily="34" charset="0"/>
              </a:rPr>
              <a:t>Loss occurrence definition and number of occurrences</a:t>
            </a:r>
          </a:p>
        </p:txBody>
      </p:sp>
      <p:pic>
        <p:nvPicPr>
          <p:cNvPr id="3" name="Picture 2">
            <a:extLst>
              <a:ext uri="{FF2B5EF4-FFF2-40B4-BE49-F238E27FC236}">
                <a16:creationId xmlns:a16="http://schemas.microsoft.com/office/drawing/2014/main" id="{383FE8F5-D99E-C67B-88E3-08B67F324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1B2DF4BF-F508-46E0-EFFA-51D760FEB3A8}"/>
              </a:ext>
            </a:extLst>
          </p:cNvPr>
          <p:cNvSpPr>
            <a:spLocks noGrp="1"/>
          </p:cNvSpPr>
          <p:nvPr>
            <p:ph type="sldNum" sz="quarter" idx="2"/>
          </p:nvPr>
        </p:nvSpPr>
        <p:spPr>
          <a:xfrm>
            <a:off x="11614552" y="6575181"/>
            <a:ext cx="273654" cy="269239"/>
          </a:xfrm>
        </p:spPr>
        <p:txBody>
          <a:bodyPr/>
          <a:lstStyle/>
          <a:p>
            <a:fld id="{86CB4B4D-7CA3-9044-876B-883B54F8677D}" type="slidenum">
              <a:rPr lang="en-US" smtClean="0"/>
              <a:t>33</a:t>
            </a:fld>
            <a:endParaRPr lang="en-US" dirty="0"/>
          </a:p>
        </p:txBody>
      </p:sp>
    </p:spTree>
    <p:extLst>
      <p:ext uri="{BB962C8B-B14F-4D97-AF65-F5344CB8AC3E}">
        <p14:creationId xmlns:p14="http://schemas.microsoft.com/office/powerpoint/2010/main" val="423093214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CC4F1-819F-6069-ADF3-CC198ADCF196}"/>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78AD3EDF-5010-A093-9AAD-A145998AE0AA}"/>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Event Clause</a:t>
            </a:r>
          </a:p>
        </p:txBody>
      </p:sp>
      <p:sp>
        <p:nvSpPr>
          <p:cNvPr id="5" name="Content Placeholder 2">
            <a:extLst>
              <a:ext uri="{FF2B5EF4-FFF2-40B4-BE49-F238E27FC236}">
                <a16:creationId xmlns:a16="http://schemas.microsoft.com/office/drawing/2014/main" id="{0AE5FB02-46AD-D82F-E7B3-354F99F7740F}"/>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3600" b="1" dirty="0">
                <a:solidFill>
                  <a:srgbClr val="222B36"/>
                </a:solidFill>
                <a:latin typeface="Century Gothic" panose="020B0502020202020204" pitchFamily="34" charset="0"/>
              </a:rPr>
              <a:t>“Loss Occurrence” means an accident or occurrence or series of accidents or occurrences arising from a single event. </a:t>
            </a:r>
          </a:p>
        </p:txBody>
      </p:sp>
      <p:pic>
        <p:nvPicPr>
          <p:cNvPr id="3" name="Picture 2">
            <a:extLst>
              <a:ext uri="{FF2B5EF4-FFF2-40B4-BE49-F238E27FC236}">
                <a16:creationId xmlns:a16="http://schemas.microsoft.com/office/drawing/2014/main" id="{06A4A980-7954-4623-9482-C2F268B05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1300711B-176A-CEAE-8A3D-09FD350629B1}"/>
              </a:ext>
            </a:extLst>
          </p:cNvPr>
          <p:cNvSpPr>
            <a:spLocks noGrp="1"/>
          </p:cNvSpPr>
          <p:nvPr>
            <p:ph type="sldNum" sz="quarter" idx="2"/>
          </p:nvPr>
        </p:nvSpPr>
        <p:spPr>
          <a:xfrm>
            <a:off x="11596445" y="6588761"/>
            <a:ext cx="273654" cy="269239"/>
          </a:xfrm>
        </p:spPr>
        <p:txBody>
          <a:bodyPr/>
          <a:lstStyle/>
          <a:p>
            <a:fld id="{86CB4B4D-7CA3-9044-876B-883B54F8677D}" type="slidenum">
              <a:rPr lang="en-US" smtClean="0"/>
              <a:t>34</a:t>
            </a:fld>
            <a:endParaRPr lang="en-US" dirty="0"/>
          </a:p>
        </p:txBody>
      </p:sp>
    </p:spTree>
    <p:extLst>
      <p:ext uri="{BB962C8B-B14F-4D97-AF65-F5344CB8AC3E}">
        <p14:creationId xmlns:p14="http://schemas.microsoft.com/office/powerpoint/2010/main" val="40819279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F2FA9-1551-0BAD-8D72-673B70B748D0}"/>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60969E5A-5FBC-83F3-A9A4-38A3DCE96B4A}"/>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What Is the Event?</a:t>
            </a:r>
          </a:p>
        </p:txBody>
      </p:sp>
      <p:sp>
        <p:nvSpPr>
          <p:cNvPr id="5" name="Content Placeholder 2">
            <a:extLst>
              <a:ext uri="{FF2B5EF4-FFF2-40B4-BE49-F238E27FC236}">
                <a16:creationId xmlns:a16="http://schemas.microsoft.com/office/drawing/2014/main" id="{467B9DA3-D51C-8795-C87B-5A3F06D2B9A2}"/>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400" b="1" dirty="0">
                <a:solidFill>
                  <a:srgbClr val="222B36"/>
                </a:solidFill>
                <a:latin typeface="Century Gothic" panose="020B0502020202020204" pitchFamily="34" charset="0"/>
              </a:rPr>
              <a:t>Arson/Ignition</a:t>
            </a:r>
          </a:p>
          <a:p>
            <a:pPr hangingPunct="1"/>
            <a:r>
              <a:rPr lang="en-US" sz="2400" b="1" dirty="0">
                <a:solidFill>
                  <a:srgbClr val="222B36"/>
                </a:solidFill>
                <a:latin typeface="Century Gothic" panose="020B0502020202020204" pitchFamily="34" charset="0"/>
              </a:rPr>
              <a:t>Santa Ana winds</a:t>
            </a:r>
          </a:p>
          <a:p>
            <a:pPr hangingPunct="1"/>
            <a:r>
              <a:rPr lang="en-US" sz="2400" b="1" dirty="0">
                <a:solidFill>
                  <a:srgbClr val="222B36"/>
                </a:solidFill>
                <a:latin typeface="Century Gothic" panose="020B0502020202020204" pitchFamily="34" charset="0"/>
              </a:rPr>
              <a:t>Decision by Los Angeles not to clear brush and debris</a:t>
            </a:r>
          </a:p>
          <a:p>
            <a:pPr hangingPunct="1"/>
            <a:r>
              <a:rPr lang="en-US" sz="2400" b="1" dirty="0">
                <a:solidFill>
                  <a:srgbClr val="222B36"/>
                </a:solidFill>
                <a:latin typeface="Century Gothic" panose="020B0502020202020204" pitchFamily="34" charset="0"/>
              </a:rPr>
              <a:t>PCS Designation</a:t>
            </a:r>
          </a:p>
          <a:p>
            <a:pPr lvl="1" hangingPunct="1"/>
            <a:r>
              <a:rPr lang="en-US" sz="2400" b="1" dirty="0">
                <a:solidFill>
                  <a:srgbClr val="222B36"/>
                </a:solidFill>
                <a:latin typeface="Century Gothic" panose="020B0502020202020204" pitchFamily="34" charset="0"/>
              </a:rPr>
              <a:t>PCS has designated the Palisades and Eaton fires as separate events</a:t>
            </a:r>
          </a:p>
          <a:p>
            <a:pPr hangingPunct="1"/>
            <a:r>
              <a:rPr lang="en-US" sz="2400" b="1" dirty="0">
                <a:solidFill>
                  <a:srgbClr val="222B36"/>
                </a:solidFill>
                <a:latin typeface="Century Gothic" panose="020B0502020202020204" pitchFamily="34" charset="0"/>
              </a:rPr>
              <a:t>Other theories?</a:t>
            </a:r>
          </a:p>
        </p:txBody>
      </p:sp>
      <p:pic>
        <p:nvPicPr>
          <p:cNvPr id="3" name="Picture 2" descr="A black and white logo&#10;&#10;AI-generated content may be incorrect.">
            <a:extLst>
              <a:ext uri="{FF2B5EF4-FFF2-40B4-BE49-F238E27FC236}">
                <a16:creationId xmlns:a16="http://schemas.microsoft.com/office/drawing/2014/main" id="{208850C4-D234-4083-958E-6CFDFD6F4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3B927089-FF80-EC2C-4B31-A5B64AA06B07}"/>
              </a:ext>
            </a:extLst>
          </p:cNvPr>
          <p:cNvSpPr>
            <a:spLocks noGrp="1"/>
          </p:cNvSpPr>
          <p:nvPr>
            <p:ph type="sldNum" sz="quarter" idx="2"/>
          </p:nvPr>
        </p:nvSpPr>
        <p:spPr>
          <a:xfrm>
            <a:off x="11569285" y="6588761"/>
            <a:ext cx="273654" cy="269239"/>
          </a:xfrm>
        </p:spPr>
        <p:txBody>
          <a:bodyPr/>
          <a:lstStyle/>
          <a:p>
            <a:fld id="{86CB4B4D-7CA3-9044-876B-883B54F8677D}" type="slidenum">
              <a:rPr lang="en-US" smtClean="0"/>
              <a:t>35</a:t>
            </a:fld>
            <a:endParaRPr lang="en-US" dirty="0"/>
          </a:p>
        </p:txBody>
      </p:sp>
    </p:spTree>
    <p:extLst>
      <p:ext uri="{BB962C8B-B14F-4D97-AF65-F5344CB8AC3E}">
        <p14:creationId xmlns:p14="http://schemas.microsoft.com/office/powerpoint/2010/main" val="89242939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32BC-0BF2-696B-935B-3D347EFA54DE}"/>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064DF336-8360-0CE7-7969-8B0B0677BD0C}"/>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Hours Clause</a:t>
            </a:r>
          </a:p>
        </p:txBody>
      </p:sp>
      <p:sp>
        <p:nvSpPr>
          <p:cNvPr id="5" name="Content Placeholder 2">
            <a:extLst>
              <a:ext uri="{FF2B5EF4-FFF2-40B4-BE49-F238E27FC236}">
                <a16:creationId xmlns:a16="http://schemas.microsoft.com/office/drawing/2014/main" id="{9F631D2C-A50B-C06E-654F-ABE913FDC8E9}"/>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4400" dirty="0"/>
              <a:t>Occurrence will mean all losses occasioned by wildfire during any continuous period of 168 hours</a:t>
            </a:r>
            <a:endParaRPr lang="en-US" sz="3600" b="1" dirty="0">
              <a:solidFill>
                <a:srgbClr val="222B36"/>
              </a:solidFill>
              <a:latin typeface="Century Gothic" panose="020B0502020202020204" pitchFamily="34" charset="0"/>
            </a:endParaRPr>
          </a:p>
        </p:txBody>
      </p:sp>
      <p:pic>
        <p:nvPicPr>
          <p:cNvPr id="3" name="Picture 2" descr="A black and white logo&#10;&#10;AI-generated content may be incorrect.">
            <a:extLst>
              <a:ext uri="{FF2B5EF4-FFF2-40B4-BE49-F238E27FC236}">
                <a16:creationId xmlns:a16="http://schemas.microsoft.com/office/drawing/2014/main" id="{D2D606C7-FCA1-3732-58FD-93BEE4B2C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DEA75551-8D5C-0923-B51B-4FDA05E006D2}"/>
              </a:ext>
            </a:extLst>
          </p:cNvPr>
          <p:cNvSpPr>
            <a:spLocks noGrp="1"/>
          </p:cNvSpPr>
          <p:nvPr>
            <p:ph type="sldNum" sz="quarter" idx="2"/>
          </p:nvPr>
        </p:nvSpPr>
        <p:spPr>
          <a:xfrm>
            <a:off x="11632659" y="6484282"/>
            <a:ext cx="273654" cy="269239"/>
          </a:xfrm>
        </p:spPr>
        <p:txBody>
          <a:bodyPr/>
          <a:lstStyle/>
          <a:p>
            <a:fld id="{86CB4B4D-7CA3-9044-876B-883B54F8677D}" type="slidenum">
              <a:rPr lang="en-US" smtClean="0"/>
              <a:t>36</a:t>
            </a:fld>
            <a:endParaRPr lang="en-US" dirty="0"/>
          </a:p>
        </p:txBody>
      </p:sp>
    </p:spTree>
    <p:extLst>
      <p:ext uri="{BB962C8B-B14F-4D97-AF65-F5344CB8AC3E}">
        <p14:creationId xmlns:p14="http://schemas.microsoft.com/office/powerpoint/2010/main" val="277772564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B2BA8-61C9-050D-D962-F1283960CB32}"/>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44C16641-092C-623F-CC2A-BD994CABAD11}"/>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Radius Clause</a:t>
            </a:r>
          </a:p>
        </p:txBody>
      </p:sp>
      <p:sp>
        <p:nvSpPr>
          <p:cNvPr id="5" name="Content Placeholder 2">
            <a:extLst>
              <a:ext uri="{FF2B5EF4-FFF2-40B4-BE49-F238E27FC236}">
                <a16:creationId xmlns:a16="http://schemas.microsoft.com/office/drawing/2014/main" id="{BAA8A2E4-0BA6-FE9E-1A7F-09496346DAD7}"/>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2800" b="1" dirty="0">
                <a:solidFill>
                  <a:srgbClr val="222B36"/>
                </a:solidFill>
                <a:latin typeface="Century Gothic" panose="020B0502020202020204" pitchFamily="34" charset="0"/>
              </a:rPr>
              <a:t>As regards firestorms, brush fires and other fires or series of fires, irrespective of origin and how the fire or series of fires spread, </a:t>
            </a:r>
            <a:r>
              <a:rPr lang="en-US" sz="2800" b="1" dirty="0">
                <a:solidFill>
                  <a:srgbClr val="222B36"/>
                </a:solidFill>
                <a:highlight>
                  <a:srgbClr val="FFFF00"/>
                </a:highlight>
                <a:latin typeface="Century Gothic" panose="020B0502020202020204" pitchFamily="34" charset="0"/>
              </a:rPr>
              <a:t>all individual losses sustained by the Company during any period of 240 consecutive hours and are within a circle with a 150 mile radius</a:t>
            </a:r>
            <a:r>
              <a:rPr lang="en-US" sz="2800" b="1" dirty="0">
                <a:solidFill>
                  <a:srgbClr val="222B36"/>
                </a:solidFill>
                <a:latin typeface="Century Gothic" panose="020B0502020202020204" pitchFamily="34" charset="0"/>
              </a:rPr>
              <a:t>, the center of which is selected by the Company, may be included in the Company’s Loss Occurrence.</a:t>
            </a:r>
          </a:p>
        </p:txBody>
      </p:sp>
      <p:pic>
        <p:nvPicPr>
          <p:cNvPr id="7" name="Picture 6">
            <a:extLst>
              <a:ext uri="{FF2B5EF4-FFF2-40B4-BE49-F238E27FC236}">
                <a16:creationId xmlns:a16="http://schemas.microsoft.com/office/drawing/2014/main" id="{3C04167D-46B9-221E-E9C1-22CB0D56C1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B5B95D5F-D9FC-C998-B925-67F8D955D5F3}"/>
              </a:ext>
            </a:extLst>
          </p:cNvPr>
          <p:cNvSpPr>
            <a:spLocks noGrp="1"/>
          </p:cNvSpPr>
          <p:nvPr>
            <p:ph type="sldNum" sz="quarter" idx="2"/>
          </p:nvPr>
        </p:nvSpPr>
        <p:spPr>
          <a:xfrm>
            <a:off x="11623605" y="6588761"/>
            <a:ext cx="273654" cy="269239"/>
          </a:xfrm>
        </p:spPr>
        <p:txBody>
          <a:bodyPr/>
          <a:lstStyle/>
          <a:p>
            <a:fld id="{86CB4B4D-7CA3-9044-876B-883B54F8677D}" type="slidenum">
              <a:rPr lang="en-US" smtClean="0"/>
              <a:t>37</a:t>
            </a:fld>
            <a:endParaRPr lang="en-US" dirty="0"/>
          </a:p>
        </p:txBody>
      </p:sp>
    </p:spTree>
    <p:extLst>
      <p:ext uri="{BB962C8B-B14F-4D97-AF65-F5344CB8AC3E}">
        <p14:creationId xmlns:p14="http://schemas.microsoft.com/office/powerpoint/2010/main" val="213311433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6635D-F8BA-2062-E323-8027B9F29388}"/>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2F2C736E-549E-8C0C-DFDA-C12C5B5AC788}"/>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Radius Clause</a:t>
            </a:r>
          </a:p>
        </p:txBody>
      </p:sp>
      <p:sp>
        <p:nvSpPr>
          <p:cNvPr id="5" name="Content Placeholder 2">
            <a:extLst>
              <a:ext uri="{FF2B5EF4-FFF2-40B4-BE49-F238E27FC236}">
                <a16:creationId xmlns:a16="http://schemas.microsoft.com/office/drawing/2014/main" id="{83E2559B-C2E2-A477-189F-94611CFB9F94}"/>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3600" dirty="0">
                <a:solidFill>
                  <a:srgbClr val="222B36"/>
                </a:solidFill>
                <a:latin typeface="Century Gothic" panose="020B0502020202020204" pitchFamily="34" charset="0"/>
              </a:rPr>
              <a:t>Permits aggregation even where there are multiple sources of causation</a:t>
            </a:r>
          </a:p>
          <a:p>
            <a:pPr hangingPunct="1"/>
            <a:endParaRPr lang="en-US" sz="3600" dirty="0">
              <a:solidFill>
                <a:srgbClr val="222B36"/>
              </a:solidFill>
              <a:latin typeface="Century Gothic" panose="020B0502020202020204" pitchFamily="34" charset="0"/>
            </a:endParaRPr>
          </a:p>
          <a:p>
            <a:pPr hangingPunct="1"/>
            <a:r>
              <a:rPr lang="en-US" sz="3600" dirty="0">
                <a:solidFill>
                  <a:srgbClr val="222B36"/>
                </a:solidFill>
                <a:latin typeface="Century Gothic" panose="020B0502020202020204" pitchFamily="34" charset="0"/>
              </a:rPr>
              <a:t>Losses must </a:t>
            </a:r>
            <a:r>
              <a:rPr lang="en-US" sz="3600" b="1" i="1" u="sng" dirty="0">
                <a:solidFill>
                  <a:srgbClr val="222B36"/>
                </a:solidFill>
                <a:latin typeface="Century Gothic" panose="020B0502020202020204" pitchFamily="34" charset="0"/>
              </a:rPr>
              <a:t>be sustained</a:t>
            </a:r>
            <a:r>
              <a:rPr lang="en-US" sz="3600" dirty="0">
                <a:solidFill>
                  <a:srgbClr val="222B36"/>
                </a:solidFill>
                <a:latin typeface="Century Gothic" panose="020B0502020202020204" pitchFamily="34" charset="0"/>
              </a:rPr>
              <a:t> within the hours period</a:t>
            </a:r>
          </a:p>
        </p:txBody>
      </p:sp>
      <p:pic>
        <p:nvPicPr>
          <p:cNvPr id="3" name="Picture 2">
            <a:extLst>
              <a:ext uri="{FF2B5EF4-FFF2-40B4-BE49-F238E27FC236}">
                <a16:creationId xmlns:a16="http://schemas.microsoft.com/office/drawing/2014/main" id="{02DF82D1-5792-933E-FA3D-0EAECE2EAF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FB833823-34F1-97C4-6E0E-999D1DE2FB31}"/>
              </a:ext>
            </a:extLst>
          </p:cNvPr>
          <p:cNvSpPr>
            <a:spLocks noGrp="1"/>
          </p:cNvSpPr>
          <p:nvPr>
            <p:ph type="sldNum" sz="quarter" idx="2"/>
          </p:nvPr>
        </p:nvSpPr>
        <p:spPr>
          <a:xfrm>
            <a:off x="11696033" y="6575181"/>
            <a:ext cx="273654" cy="269239"/>
          </a:xfrm>
        </p:spPr>
        <p:txBody>
          <a:bodyPr/>
          <a:lstStyle/>
          <a:p>
            <a:fld id="{86CB4B4D-7CA3-9044-876B-883B54F8677D}" type="slidenum">
              <a:rPr lang="en-US" smtClean="0"/>
              <a:t>38</a:t>
            </a:fld>
            <a:endParaRPr lang="en-US" dirty="0"/>
          </a:p>
        </p:txBody>
      </p:sp>
    </p:spTree>
    <p:extLst>
      <p:ext uri="{BB962C8B-B14F-4D97-AF65-F5344CB8AC3E}">
        <p14:creationId xmlns:p14="http://schemas.microsoft.com/office/powerpoint/2010/main" val="144368860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0DE6A-59ED-97E0-AE09-AB9BC93D071D}"/>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16BE4270-5D7D-EFA5-3D0B-C2784B595FF1}"/>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Alternative Radius Clause</a:t>
            </a:r>
          </a:p>
        </p:txBody>
      </p:sp>
      <p:sp>
        <p:nvSpPr>
          <p:cNvPr id="5" name="Content Placeholder 2">
            <a:extLst>
              <a:ext uri="{FF2B5EF4-FFF2-40B4-BE49-F238E27FC236}">
                <a16:creationId xmlns:a16="http://schemas.microsoft.com/office/drawing/2014/main" id="{08B0C5A2-22B2-645A-E874-98BDEA3517E5}"/>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2400" b="1" dirty="0">
                <a:solidFill>
                  <a:srgbClr val="222B36"/>
                </a:solidFill>
                <a:latin typeface="Century Gothic" panose="020B0502020202020204" pitchFamily="34" charset="0"/>
              </a:rPr>
              <a:t>As regards firestorms, brush fires and any other fires or series of fires, irrespective of origin, which spread through trees, grassland or other vegetation, </a:t>
            </a:r>
            <a:r>
              <a:rPr lang="en-US" sz="2400" b="1" dirty="0">
                <a:solidFill>
                  <a:srgbClr val="222B36"/>
                </a:solidFill>
                <a:highlight>
                  <a:srgbClr val="FFFF00"/>
                </a:highlight>
                <a:latin typeface="Century Gothic" panose="020B0502020202020204" pitchFamily="34" charset="0"/>
              </a:rPr>
              <a:t>all individual losses sustained by the Company which commence during any period of 168 consecutive hours within a 150-mile radius of any fixed point selected by the Company </a:t>
            </a:r>
            <a:r>
              <a:rPr lang="en-US" sz="2400" b="1" dirty="0">
                <a:solidFill>
                  <a:srgbClr val="222B36"/>
                </a:solidFill>
                <a:latin typeface="Century Gothic" panose="020B0502020202020204" pitchFamily="34" charset="0"/>
              </a:rPr>
              <a:t>may be included in the Company’s “loss occurrence.”  However, an individual loss subject to this subparagraph cannot be included in more than one “loss occurrence.”</a:t>
            </a:r>
          </a:p>
        </p:txBody>
      </p:sp>
      <p:pic>
        <p:nvPicPr>
          <p:cNvPr id="3" name="Picture 2">
            <a:extLst>
              <a:ext uri="{FF2B5EF4-FFF2-40B4-BE49-F238E27FC236}">
                <a16:creationId xmlns:a16="http://schemas.microsoft.com/office/drawing/2014/main" id="{EC5B66E5-1225-4A60-6881-39234F503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B9C6607D-3819-0105-3256-8E42A0849328}"/>
              </a:ext>
            </a:extLst>
          </p:cNvPr>
          <p:cNvSpPr>
            <a:spLocks noGrp="1"/>
          </p:cNvSpPr>
          <p:nvPr>
            <p:ph type="sldNum" sz="quarter" idx="2"/>
          </p:nvPr>
        </p:nvSpPr>
        <p:spPr>
          <a:xfrm>
            <a:off x="11641712" y="6584234"/>
            <a:ext cx="273654" cy="269239"/>
          </a:xfrm>
        </p:spPr>
        <p:txBody>
          <a:bodyPr/>
          <a:lstStyle/>
          <a:p>
            <a:fld id="{86CB4B4D-7CA3-9044-876B-883B54F8677D}" type="slidenum">
              <a:rPr lang="en-US" smtClean="0"/>
              <a:t>39</a:t>
            </a:fld>
            <a:endParaRPr lang="en-US" dirty="0"/>
          </a:p>
        </p:txBody>
      </p:sp>
    </p:spTree>
    <p:extLst>
      <p:ext uri="{BB962C8B-B14F-4D97-AF65-F5344CB8AC3E}">
        <p14:creationId xmlns:p14="http://schemas.microsoft.com/office/powerpoint/2010/main" val="19423732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lick to edit title"/>
          <p:cNvSpPr txBox="1">
            <a:spLocks noGrp="1"/>
          </p:cNvSpPr>
          <p:nvPr>
            <p:ph type="title"/>
          </p:nvPr>
        </p:nvSpPr>
        <p:spPr>
          <a:xfrm>
            <a:off x="982048" y="-64499"/>
            <a:ext cx="5921671" cy="2781409"/>
          </a:xfrm>
          <a:prstGeom prst="rect">
            <a:avLst/>
          </a:prstGeom>
        </p:spPr>
        <p:txBody>
          <a:bodyPr/>
          <a:lstStyle/>
          <a:p>
            <a:r>
              <a:rPr lang="en-US" dirty="0"/>
              <a:t>Today’s Topics</a:t>
            </a:r>
            <a:endParaRPr dirty="0"/>
          </a:p>
        </p:txBody>
      </p:sp>
      <p:sp>
        <p:nvSpPr>
          <p:cNvPr id="105" name="Click to edit subtitle"/>
          <p:cNvSpPr txBox="1">
            <a:spLocks noGrp="1"/>
          </p:cNvSpPr>
          <p:nvPr>
            <p:ph type="body" sz="quarter" idx="1"/>
          </p:nvPr>
        </p:nvSpPr>
        <p:spPr>
          <a:xfrm>
            <a:off x="982046" y="3023601"/>
            <a:ext cx="8299114" cy="2106183"/>
          </a:xfrm>
          <a:prstGeom prst="rect">
            <a:avLst/>
          </a:prstGeom>
        </p:spPr>
        <p:txBody>
          <a:bodyPr>
            <a:normAutofit fontScale="92500" lnSpcReduction="10000"/>
          </a:bodyPr>
          <a:lstStyle/>
          <a:p>
            <a:pPr marL="457200" indent="-457200">
              <a:spcBef>
                <a:spcPts val="1200"/>
              </a:spcBef>
              <a:buFont typeface="Arial" panose="020B0604020202020204" pitchFamily="34" charset="0"/>
              <a:buChar char="•"/>
            </a:pPr>
            <a:r>
              <a:rPr lang="en-US" b="1" dirty="0">
                <a:solidFill>
                  <a:schemeClr val="bg1"/>
                </a:solidFill>
              </a:rPr>
              <a:t>Overview of LA Fires and Insured Losses</a:t>
            </a:r>
          </a:p>
          <a:p>
            <a:pPr marL="457200" indent="-457200">
              <a:spcBef>
                <a:spcPts val="1200"/>
              </a:spcBef>
              <a:buFont typeface="Arial" panose="020B0604020202020204" pitchFamily="34" charset="0"/>
              <a:buChar char="•"/>
            </a:pPr>
            <a:r>
              <a:rPr lang="en-US" b="1" dirty="0">
                <a:solidFill>
                  <a:schemeClr val="bg1"/>
                </a:solidFill>
              </a:rPr>
              <a:t>Impact on California Homeowners Market</a:t>
            </a:r>
          </a:p>
          <a:p>
            <a:pPr marL="457200" indent="-457200">
              <a:spcBef>
                <a:spcPts val="1200"/>
              </a:spcBef>
              <a:buFont typeface="Arial" panose="020B0604020202020204" pitchFamily="34" charset="0"/>
              <a:buChar char="•"/>
            </a:pPr>
            <a:r>
              <a:rPr lang="en-US" b="1" dirty="0">
                <a:solidFill>
                  <a:schemeClr val="bg1"/>
                </a:solidFill>
              </a:rPr>
              <a:t>Insurance and Reinsurance Issues</a:t>
            </a:r>
          </a:p>
          <a:p>
            <a:pPr marL="457200" indent="-457200">
              <a:spcBef>
                <a:spcPts val="1200"/>
              </a:spcBef>
              <a:buFont typeface="Arial" panose="020B0604020202020204" pitchFamily="34" charset="0"/>
              <a:buChar char="•"/>
            </a:pPr>
            <a:r>
              <a:rPr lang="en-US" b="1" dirty="0">
                <a:solidFill>
                  <a:schemeClr val="bg1"/>
                </a:solidFill>
              </a:rPr>
              <a:t>Subrogation Claims</a:t>
            </a:r>
          </a:p>
          <a:p>
            <a:endParaRPr dirty="0"/>
          </a:p>
        </p:txBody>
      </p:sp>
      <p:sp>
        <p:nvSpPr>
          <p:cNvPr id="2" name="Slide Number Placeholder 1">
            <a:extLst>
              <a:ext uri="{FF2B5EF4-FFF2-40B4-BE49-F238E27FC236}">
                <a16:creationId xmlns:a16="http://schemas.microsoft.com/office/drawing/2014/main" id="{B30878DD-4B6F-C558-29B6-32F94B363A35}"/>
              </a:ext>
            </a:extLst>
          </p:cNvPr>
          <p:cNvSpPr>
            <a:spLocks noGrp="1"/>
          </p:cNvSpPr>
          <p:nvPr>
            <p:ph type="sldNum" sz="quarter" idx="2"/>
          </p:nvPr>
        </p:nvSpPr>
        <p:spPr>
          <a:xfrm>
            <a:off x="11714140" y="6588761"/>
            <a:ext cx="273654" cy="269239"/>
          </a:xfrm>
        </p:spPr>
        <p:txBody>
          <a:bodyPr/>
          <a:lstStyle/>
          <a:p>
            <a:fld id="{86CB4B4D-7CA3-9044-876B-883B54F8677D}" type="slidenum">
              <a:rPr lang="en-US" smtClean="0"/>
              <a:t>4</a:t>
            </a:fld>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417A1-3769-4AF0-9955-19761EF4C360}"/>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DB3183E0-BA5C-FFFC-2743-603C544D9C56}"/>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Alternative Radius Clause</a:t>
            </a:r>
          </a:p>
        </p:txBody>
      </p:sp>
      <p:sp>
        <p:nvSpPr>
          <p:cNvPr id="5" name="Content Placeholder 2">
            <a:extLst>
              <a:ext uri="{FF2B5EF4-FFF2-40B4-BE49-F238E27FC236}">
                <a16:creationId xmlns:a16="http://schemas.microsoft.com/office/drawing/2014/main" id="{E846EA0D-F577-50C9-3282-FCDD7701BA32}"/>
              </a:ext>
            </a:extLst>
          </p:cNvPr>
          <p:cNvSpPr txBox="1"/>
          <p:nvPr/>
        </p:nvSpPr>
        <p:spPr>
          <a:xfrm>
            <a:off x="838200" y="1903227"/>
            <a:ext cx="10515600" cy="3615071"/>
          </a:xfrm>
          <a:prstGeom prst="rect">
            <a:avLst/>
          </a:prstGeom>
        </p:spPr>
        <p:txBody>
          <a:bodyPr>
            <a:normAutofit fontScale="92500"/>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buFont typeface="Arial" panose="020B0604020202020204" pitchFamily="34" charset="0"/>
              <a:buChar char="•"/>
            </a:pPr>
            <a:r>
              <a:rPr lang="en-US" sz="3600" b="1" dirty="0">
                <a:solidFill>
                  <a:srgbClr val="222B36"/>
                </a:solidFill>
                <a:latin typeface="Century Gothic" panose="020B0502020202020204" pitchFamily="34" charset="0"/>
              </a:rPr>
              <a:t>Permits aggregation even where there are multiple sources of causation</a:t>
            </a:r>
          </a:p>
          <a:p>
            <a:pPr hangingPunct="1">
              <a:spcBef>
                <a:spcPts val="1200"/>
              </a:spcBef>
            </a:pPr>
            <a:r>
              <a:rPr lang="en-US" sz="3600" b="1" dirty="0">
                <a:solidFill>
                  <a:srgbClr val="222B36"/>
                </a:solidFill>
                <a:latin typeface="Century Gothic" panose="020B0502020202020204" pitchFamily="34" charset="0"/>
              </a:rPr>
              <a:t>Losses must </a:t>
            </a:r>
            <a:r>
              <a:rPr lang="en-US" sz="3600" b="1" i="1" u="sng" dirty="0">
                <a:solidFill>
                  <a:srgbClr val="222B36"/>
                </a:solidFill>
                <a:latin typeface="Century Gothic" panose="020B0502020202020204" pitchFamily="34" charset="0"/>
              </a:rPr>
              <a:t>commence</a:t>
            </a:r>
            <a:r>
              <a:rPr lang="en-US" sz="3600" b="1" dirty="0">
                <a:solidFill>
                  <a:srgbClr val="222B36"/>
                </a:solidFill>
                <a:latin typeface="Century Gothic" panose="020B0502020202020204" pitchFamily="34" charset="0"/>
              </a:rPr>
              <a:t> within the hours period</a:t>
            </a:r>
          </a:p>
          <a:p>
            <a:pPr hangingPunct="1">
              <a:spcBef>
                <a:spcPts val="1200"/>
              </a:spcBef>
            </a:pPr>
            <a:r>
              <a:rPr lang="en-US" sz="3600" b="1" dirty="0">
                <a:solidFill>
                  <a:srgbClr val="222B36"/>
                </a:solidFill>
                <a:latin typeface="Century Gothic" panose="020B0502020202020204" pitchFamily="34" charset="0"/>
              </a:rPr>
              <a:t>Some clauses provide the fixed point must be the site of a loss covered under the reinsurance agreement</a:t>
            </a:r>
          </a:p>
        </p:txBody>
      </p:sp>
      <p:pic>
        <p:nvPicPr>
          <p:cNvPr id="3" name="Picture 2">
            <a:extLst>
              <a:ext uri="{FF2B5EF4-FFF2-40B4-BE49-F238E27FC236}">
                <a16:creationId xmlns:a16="http://schemas.microsoft.com/office/drawing/2014/main" id="{3CF9E7B7-8D51-77D7-2040-9DF0933F5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7A874D56-4472-6503-2817-7060A8E1D914}"/>
              </a:ext>
            </a:extLst>
          </p:cNvPr>
          <p:cNvSpPr>
            <a:spLocks noGrp="1"/>
          </p:cNvSpPr>
          <p:nvPr>
            <p:ph type="sldNum" sz="quarter" idx="2"/>
          </p:nvPr>
        </p:nvSpPr>
        <p:spPr>
          <a:xfrm>
            <a:off x="11705087" y="6548020"/>
            <a:ext cx="273654" cy="269239"/>
          </a:xfrm>
        </p:spPr>
        <p:txBody>
          <a:bodyPr/>
          <a:lstStyle/>
          <a:p>
            <a:fld id="{86CB4B4D-7CA3-9044-876B-883B54F8677D}" type="slidenum">
              <a:rPr lang="en-US" smtClean="0"/>
              <a:t>40</a:t>
            </a:fld>
            <a:endParaRPr lang="en-US" dirty="0"/>
          </a:p>
        </p:txBody>
      </p:sp>
    </p:spTree>
    <p:extLst>
      <p:ext uri="{BB962C8B-B14F-4D97-AF65-F5344CB8AC3E}">
        <p14:creationId xmlns:p14="http://schemas.microsoft.com/office/powerpoint/2010/main" val="62164248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414C2-996E-DE46-13E0-A0B3171142CF}"/>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8C147715-9CF4-2208-4366-C5338B916425}"/>
              </a:ext>
            </a:extLst>
          </p:cNvPr>
          <p:cNvSpPr txBox="1"/>
          <p:nvPr/>
        </p:nvSpPr>
        <p:spPr>
          <a:xfrm>
            <a:off x="982048" y="967563"/>
            <a:ext cx="10118768" cy="1488558"/>
          </a:xfrm>
          <a:prstGeom prst="rect">
            <a:avLst/>
          </a:prstGeom>
        </p:spPr>
        <p:txBody>
          <a:bodyPr>
            <a:normAutofit fontScale="85000" lnSpcReduction="10000"/>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Hours Clause permitting division into two or more Loss Occurrences</a:t>
            </a:r>
          </a:p>
        </p:txBody>
      </p:sp>
      <p:sp>
        <p:nvSpPr>
          <p:cNvPr id="5" name="Content Placeholder 2">
            <a:extLst>
              <a:ext uri="{FF2B5EF4-FFF2-40B4-BE49-F238E27FC236}">
                <a16:creationId xmlns:a16="http://schemas.microsoft.com/office/drawing/2014/main" id="{6E42CC9D-413D-3553-1907-E0E2F6A0C16F}"/>
              </a:ext>
            </a:extLst>
          </p:cNvPr>
          <p:cNvSpPr txBox="1"/>
          <p:nvPr/>
        </p:nvSpPr>
        <p:spPr>
          <a:xfrm>
            <a:off x="838200" y="2551176"/>
            <a:ext cx="10515600" cy="2967122"/>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2400" b="1" dirty="0">
                <a:solidFill>
                  <a:srgbClr val="222B36"/>
                </a:solidFill>
                <a:latin typeface="Century Gothic" panose="020B0502020202020204" pitchFamily="34" charset="0"/>
              </a:rPr>
              <a:t>With respect to natural disasters, if the Loss Occurrence is of greater duration than 168 consecutive hours, then the Company may divide that Loss Occurrence into two or more Loss Occurrences provided no two periods overlap and no individual loss is included in more than one such period and provided that no period commences earlier than the date and time of the happening of the first recorded individual loss to the Company in that Loss Occurrence.</a:t>
            </a:r>
          </a:p>
        </p:txBody>
      </p:sp>
      <p:pic>
        <p:nvPicPr>
          <p:cNvPr id="3" name="Picture 2">
            <a:extLst>
              <a:ext uri="{FF2B5EF4-FFF2-40B4-BE49-F238E27FC236}">
                <a16:creationId xmlns:a16="http://schemas.microsoft.com/office/drawing/2014/main" id="{790A6F4A-B3F5-B272-D394-F8D9E4B9C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FEF3A097-5817-3E8F-5602-A21AD510E392}"/>
              </a:ext>
            </a:extLst>
          </p:cNvPr>
          <p:cNvSpPr>
            <a:spLocks noGrp="1"/>
          </p:cNvSpPr>
          <p:nvPr>
            <p:ph type="sldNum" sz="quarter" idx="2"/>
          </p:nvPr>
        </p:nvSpPr>
        <p:spPr>
          <a:xfrm>
            <a:off x="11668873" y="6588761"/>
            <a:ext cx="273654" cy="269239"/>
          </a:xfrm>
        </p:spPr>
        <p:txBody>
          <a:bodyPr/>
          <a:lstStyle/>
          <a:p>
            <a:fld id="{86CB4B4D-7CA3-9044-876B-883B54F8677D}" type="slidenum">
              <a:rPr lang="en-US" smtClean="0"/>
              <a:t>41</a:t>
            </a:fld>
            <a:endParaRPr lang="en-US" dirty="0"/>
          </a:p>
        </p:txBody>
      </p:sp>
    </p:spTree>
    <p:extLst>
      <p:ext uri="{BB962C8B-B14F-4D97-AF65-F5344CB8AC3E}">
        <p14:creationId xmlns:p14="http://schemas.microsoft.com/office/powerpoint/2010/main" val="42196620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01D0-022F-24F8-370F-6A7B60414BEC}"/>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A49063FB-4535-E136-4EED-3277DEAA49B2}"/>
              </a:ext>
            </a:extLst>
          </p:cNvPr>
          <p:cNvSpPr txBox="1"/>
          <p:nvPr/>
        </p:nvSpPr>
        <p:spPr>
          <a:xfrm>
            <a:off x="982048" y="967563"/>
            <a:ext cx="9299636" cy="988828"/>
          </a:xfrm>
          <a:prstGeom prst="rect">
            <a:avLst/>
          </a:prstGeom>
        </p:spPr>
        <p:txBody>
          <a:bodyPr>
            <a:normAutofit fontScale="92500"/>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PCS Event = Loss Occurrence</a:t>
            </a:r>
          </a:p>
        </p:txBody>
      </p:sp>
      <p:sp>
        <p:nvSpPr>
          <p:cNvPr id="5" name="Content Placeholder 2">
            <a:extLst>
              <a:ext uri="{FF2B5EF4-FFF2-40B4-BE49-F238E27FC236}">
                <a16:creationId xmlns:a16="http://schemas.microsoft.com/office/drawing/2014/main" id="{1AC17004-D759-0FC7-DA2D-810D27B65D17}"/>
              </a:ext>
            </a:extLst>
          </p:cNvPr>
          <p:cNvSpPr txBox="1"/>
          <p:nvPr/>
        </p:nvSpPr>
        <p:spPr>
          <a:xfrm>
            <a:off x="838200" y="1881963"/>
            <a:ext cx="10515600" cy="3636335"/>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3600" b="1" dirty="0">
                <a:solidFill>
                  <a:srgbClr val="222B36"/>
                </a:solidFill>
                <a:latin typeface="Century Gothic" panose="020B0502020202020204" pitchFamily="34" charset="0"/>
              </a:rPr>
              <a:t>However, if the Property Claims Service classifies a wildfire as a separate event, the Company may, at its option, treat each PCS event as a separate Loss Occurrence. </a:t>
            </a:r>
          </a:p>
        </p:txBody>
      </p:sp>
      <p:pic>
        <p:nvPicPr>
          <p:cNvPr id="3" name="Picture 2">
            <a:extLst>
              <a:ext uri="{FF2B5EF4-FFF2-40B4-BE49-F238E27FC236}">
                <a16:creationId xmlns:a16="http://schemas.microsoft.com/office/drawing/2014/main" id="{F61B2361-7E3E-B6CE-0524-3A547AE35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F11A651C-6284-E8F1-7489-94A0CB0D7D59}"/>
              </a:ext>
            </a:extLst>
          </p:cNvPr>
          <p:cNvSpPr>
            <a:spLocks noGrp="1"/>
          </p:cNvSpPr>
          <p:nvPr>
            <p:ph type="sldNum" sz="quarter" idx="2"/>
          </p:nvPr>
        </p:nvSpPr>
        <p:spPr>
          <a:xfrm>
            <a:off x="11705086" y="6511442"/>
            <a:ext cx="273654" cy="269239"/>
          </a:xfrm>
        </p:spPr>
        <p:txBody>
          <a:bodyPr/>
          <a:lstStyle/>
          <a:p>
            <a:fld id="{86CB4B4D-7CA3-9044-876B-883B54F8677D}" type="slidenum">
              <a:rPr lang="en-US" smtClean="0"/>
              <a:t>42</a:t>
            </a:fld>
            <a:endParaRPr lang="en-US" dirty="0"/>
          </a:p>
        </p:txBody>
      </p:sp>
    </p:spTree>
    <p:extLst>
      <p:ext uri="{BB962C8B-B14F-4D97-AF65-F5344CB8AC3E}">
        <p14:creationId xmlns:p14="http://schemas.microsoft.com/office/powerpoint/2010/main" val="364425775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75934-96BA-22BC-30CC-FCA5EC6AC3B7}"/>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12D6923B-3079-4DFD-6C85-6C6066C0B65C}"/>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Reinsurance Issues</a:t>
            </a:r>
          </a:p>
        </p:txBody>
      </p:sp>
      <p:sp>
        <p:nvSpPr>
          <p:cNvPr id="5" name="Content Placeholder 2">
            <a:extLst>
              <a:ext uri="{FF2B5EF4-FFF2-40B4-BE49-F238E27FC236}">
                <a16:creationId xmlns:a16="http://schemas.microsoft.com/office/drawing/2014/main" id="{B374323A-66C6-1072-EF9E-C8B79F16221C}"/>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400" b="1" dirty="0">
                <a:solidFill>
                  <a:srgbClr val="222B36"/>
                </a:solidFill>
                <a:latin typeface="Century Gothic" panose="020B0502020202020204" pitchFamily="34" charset="0"/>
              </a:rPr>
              <a:t>Timing of losses (e.g., fire versus mudslide)</a:t>
            </a:r>
          </a:p>
          <a:p>
            <a:pPr hangingPunct="1"/>
            <a:r>
              <a:rPr lang="en-US" sz="2400" b="1" dirty="0">
                <a:solidFill>
                  <a:srgbClr val="222B36"/>
                </a:solidFill>
                <a:latin typeface="Century Gothic" panose="020B0502020202020204" pitchFamily="34" charset="0"/>
              </a:rPr>
              <a:t>Ex gratia payments [Insurance commissioner directions versus policy language, documentation]</a:t>
            </a:r>
          </a:p>
          <a:p>
            <a:pPr hangingPunct="1"/>
            <a:r>
              <a:rPr lang="en-US" sz="2400" b="1" dirty="0">
                <a:solidFill>
                  <a:srgbClr val="222B36"/>
                </a:solidFill>
                <a:latin typeface="Century Gothic" panose="020B0502020202020204" pitchFamily="34" charset="0"/>
              </a:rPr>
              <a:t>Hours clause permitting division into two loss “Occurrences” if Event exceeds 168 hours</a:t>
            </a:r>
          </a:p>
          <a:p>
            <a:pPr lvl="1" hangingPunct="1"/>
            <a:r>
              <a:rPr lang="en-US" sz="2400" b="1" dirty="0">
                <a:solidFill>
                  <a:srgbClr val="222B36"/>
                </a:solidFill>
                <a:latin typeface="Century Gothic" panose="020B0502020202020204" pitchFamily="34" charset="0"/>
              </a:rPr>
              <a:t>Where definition of Occurrence is all losses within a 168 hour period</a:t>
            </a:r>
          </a:p>
          <a:p>
            <a:pPr lvl="1" hangingPunct="1"/>
            <a:r>
              <a:rPr lang="en-US" sz="2400" b="1" dirty="0">
                <a:solidFill>
                  <a:srgbClr val="222B36"/>
                </a:solidFill>
                <a:latin typeface="Century Gothic" panose="020B0502020202020204" pitchFamily="34" charset="0"/>
              </a:rPr>
              <a:t>Do the loss Occurrences have to be concurrent 168 hours periods or can they be less than a168 hour period</a:t>
            </a:r>
          </a:p>
        </p:txBody>
      </p:sp>
      <p:pic>
        <p:nvPicPr>
          <p:cNvPr id="3" name="Picture 2">
            <a:extLst>
              <a:ext uri="{FF2B5EF4-FFF2-40B4-BE49-F238E27FC236}">
                <a16:creationId xmlns:a16="http://schemas.microsoft.com/office/drawing/2014/main" id="{56E6D05A-FCBA-6558-739B-9BB6C1860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8B66B526-3341-10FD-4F3F-E7F4362D9FF1}"/>
              </a:ext>
            </a:extLst>
          </p:cNvPr>
          <p:cNvSpPr>
            <a:spLocks noGrp="1"/>
          </p:cNvSpPr>
          <p:nvPr>
            <p:ph type="sldNum" sz="quarter" idx="2"/>
          </p:nvPr>
        </p:nvSpPr>
        <p:spPr>
          <a:xfrm>
            <a:off x="11677927" y="6588761"/>
            <a:ext cx="273654" cy="269239"/>
          </a:xfrm>
        </p:spPr>
        <p:txBody>
          <a:bodyPr/>
          <a:lstStyle/>
          <a:p>
            <a:fld id="{86CB4B4D-7CA3-9044-876B-883B54F8677D}" type="slidenum">
              <a:rPr lang="en-US" smtClean="0"/>
              <a:t>43</a:t>
            </a:fld>
            <a:endParaRPr lang="en-US" dirty="0"/>
          </a:p>
        </p:txBody>
      </p:sp>
    </p:spTree>
    <p:extLst>
      <p:ext uri="{BB962C8B-B14F-4D97-AF65-F5344CB8AC3E}">
        <p14:creationId xmlns:p14="http://schemas.microsoft.com/office/powerpoint/2010/main" val="181316719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E4D8-7B20-FD3D-33A6-3B1EA0AE21F3}"/>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DCA2379D-243A-E958-7D23-742F64943F9E}"/>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Reinsurance Issues</a:t>
            </a:r>
          </a:p>
        </p:txBody>
      </p:sp>
      <p:sp>
        <p:nvSpPr>
          <p:cNvPr id="5" name="Content Placeholder 2">
            <a:extLst>
              <a:ext uri="{FF2B5EF4-FFF2-40B4-BE49-F238E27FC236}">
                <a16:creationId xmlns:a16="http://schemas.microsoft.com/office/drawing/2014/main" id="{BE95A507-3CFC-C3D9-5A83-5115E4C2365F}"/>
              </a:ext>
            </a:extLst>
          </p:cNvPr>
          <p:cNvSpPr txBox="1"/>
          <p:nvPr/>
        </p:nvSpPr>
        <p:spPr>
          <a:xfrm>
            <a:off x="838200" y="1903227"/>
            <a:ext cx="10515600" cy="3615071"/>
          </a:xfrm>
          <a:prstGeom prst="rect">
            <a:avLst/>
          </a:prstGeom>
        </p:spPr>
        <p:txBody>
          <a:bodyPr>
            <a:no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400" b="1" dirty="0">
                <a:solidFill>
                  <a:srgbClr val="222B36"/>
                </a:solidFill>
                <a:latin typeface="Century Gothic" panose="020B0502020202020204" pitchFamily="34" charset="0"/>
              </a:rPr>
              <a:t>Radius Clause</a:t>
            </a:r>
          </a:p>
          <a:p>
            <a:pPr lvl="1" hangingPunct="1"/>
            <a:r>
              <a:rPr lang="en-US" sz="2400" b="1" dirty="0">
                <a:solidFill>
                  <a:srgbClr val="222B36"/>
                </a:solidFill>
                <a:latin typeface="Century Gothic" panose="020B0502020202020204" pitchFamily="34" charset="0"/>
              </a:rPr>
              <a:t>Must the selection of the center of the circle be reasonable?</a:t>
            </a:r>
          </a:p>
          <a:p>
            <a:pPr lvl="1" hangingPunct="1"/>
            <a:r>
              <a:rPr lang="en-US" sz="2400" b="1" dirty="0">
                <a:solidFill>
                  <a:srgbClr val="222B36"/>
                </a:solidFill>
                <a:latin typeface="Century Gothic" panose="020B0502020202020204" pitchFamily="34" charset="0"/>
              </a:rPr>
              <a:t>Can the circles with 150 mile radius overlap?</a:t>
            </a:r>
          </a:p>
          <a:p>
            <a:pPr lvl="1" hangingPunct="1"/>
            <a:r>
              <a:rPr lang="en-US" sz="2400" b="1" dirty="0">
                <a:solidFill>
                  <a:srgbClr val="222B36"/>
                </a:solidFill>
                <a:latin typeface="Century Gothic" panose="020B0502020202020204" pitchFamily="34" charset="0"/>
              </a:rPr>
              <a:t>If the fires are temporally and spatially close to one another, can you draw two circles or only one?</a:t>
            </a:r>
          </a:p>
          <a:p>
            <a:pPr hangingPunct="1"/>
            <a:r>
              <a:rPr lang="en-US" sz="2400" b="1" dirty="0">
                <a:solidFill>
                  <a:srgbClr val="222B36"/>
                </a:solidFill>
                <a:latin typeface="Century Gothic" panose="020B0502020202020204" pitchFamily="34" charset="0"/>
              </a:rPr>
              <a:t>Can the ceding company aggregate losses as arising out of one event, and reinstate the limit and aggregate losses within a 150 mile radius based on geography and hours under the Wildfire Extension?</a:t>
            </a:r>
          </a:p>
        </p:txBody>
      </p:sp>
      <p:pic>
        <p:nvPicPr>
          <p:cNvPr id="3" name="Picture 2" descr="A black and white logo&#10;&#10;AI-generated content may be incorrect.">
            <a:extLst>
              <a:ext uri="{FF2B5EF4-FFF2-40B4-BE49-F238E27FC236}">
                <a16:creationId xmlns:a16="http://schemas.microsoft.com/office/drawing/2014/main" id="{569CED13-3A54-DA27-674A-E9F76DF1CA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454614B0-3479-B612-EDFF-7535B9176038}"/>
              </a:ext>
            </a:extLst>
          </p:cNvPr>
          <p:cNvSpPr>
            <a:spLocks noGrp="1"/>
          </p:cNvSpPr>
          <p:nvPr>
            <p:ph type="sldNum" sz="quarter" idx="2"/>
          </p:nvPr>
        </p:nvSpPr>
        <p:spPr/>
        <p:txBody>
          <a:bodyPr/>
          <a:lstStyle/>
          <a:p>
            <a:fld id="{86CB4B4D-7CA3-9044-876B-883B54F8677D}" type="slidenum">
              <a:rPr lang="en-US" smtClean="0"/>
              <a:t>44</a:t>
            </a:fld>
            <a:endParaRPr lang="en-US" dirty="0"/>
          </a:p>
        </p:txBody>
      </p:sp>
    </p:spTree>
    <p:extLst>
      <p:ext uri="{BB962C8B-B14F-4D97-AF65-F5344CB8AC3E}">
        <p14:creationId xmlns:p14="http://schemas.microsoft.com/office/powerpoint/2010/main" val="116870518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66784-79E6-6D8F-5370-0E0629FED8B2}"/>
            </a:ext>
          </a:extLst>
        </p:cNvPr>
        <p:cNvGrpSpPr/>
        <p:nvPr/>
      </p:nvGrpSpPr>
      <p:grpSpPr>
        <a:xfrm>
          <a:off x="0" y="0"/>
          <a:ext cx="0" cy="0"/>
          <a:chOff x="0" y="0"/>
          <a:chExt cx="0" cy="0"/>
        </a:xfrm>
      </p:grpSpPr>
      <p:sp>
        <p:nvSpPr>
          <p:cNvPr id="4" name="Click to edit title">
            <a:extLst>
              <a:ext uri="{FF2B5EF4-FFF2-40B4-BE49-F238E27FC236}">
                <a16:creationId xmlns:a16="http://schemas.microsoft.com/office/drawing/2014/main" id="{30FD74C7-34DD-D3D2-E835-764C37FAAE08}"/>
              </a:ext>
            </a:extLst>
          </p:cNvPr>
          <p:cNvSpPr txBox="1"/>
          <p:nvPr/>
        </p:nvSpPr>
        <p:spPr>
          <a:xfrm>
            <a:off x="982048" y="967563"/>
            <a:ext cx="9299636" cy="1488558"/>
          </a:xfrm>
          <a:prstGeom prst="rect">
            <a:avLst/>
          </a:prstGeom>
        </p:spPr>
        <p:txBody>
          <a:bodyPr>
            <a:normAutofit/>
          </a:bodyPr>
          <a:lstStyle>
            <a:lvl1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ct val="0"/>
              </a:spcBef>
              <a:spcAft>
                <a:spcPct val="0"/>
              </a:spcAft>
              <a:buClrTx/>
              <a:buSzTx/>
              <a:buFontTx/>
              <a:buNone/>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z="5400" dirty="0">
                <a:solidFill>
                  <a:schemeClr val="tx1"/>
                </a:solidFill>
                <a:latin typeface="Century Gothic" panose="020B0502020202020204" pitchFamily="34" charset="0"/>
              </a:rPr>
              <a:t>Reinsurance Issues</a:t>
            </a:r>
          </a:p>
        </p:txBody>
      </p:sp>
      <p:sp>
        <p:nvSpPr>
          <p:cNvPr id="5" name="Content Placeholder 2">
            <a:extLst>
              <a:ext uri="{FF2B5EF4-FFF2-40B4-BE49-F238E27FC236}">
                <a16:creationId xmlns:a16="http://schemas.microsoft.com/office/drawing/2014/main" id="{0A473568-63A4-F482-CD2E-944783F88689}"/>
              </a:ext>
            </a:extLst>
          </p:cNvPr>
          <p:cNvSpPr txBox="1"/>
          <p:nvPr/>
        </p:nvSpPr>
        <p:spPr>
          <a:xfrm>
            <a:off x="838200" y="1903227"/>
            <a:ext cx="10515600" cy="3615071"/>
          </a:xfrm>
          <a:prstGeom prst="rect">
            <a:avLst/>
          </a:prstGeom>
        </p:spPr>
        <p:txBody>
          <a:bodyPr>
            <a:normAutofit/>
          </a:bodyPr>
          <a:lstStyle>
            <a:lvl1pPr marL="342900" marR="0" indent="-3429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800" b="1" dirty="0">
                <a:solidFill>
                  <a:srgbClr val="222B36"/>
                </a:solidFill>
                <a:latin typeface="Century Gothic" panose="020B0502020202020204" pitchFamily="34" charset="0"/>
              </a:rPr>
              <a:t>Palisades Fire (event) and Palisades and Easton Fires (Radius)</a:t>
            </a:r>
          </a:p>
          <a:p>
            <a:pPr hangingPunct="1"/>
            <a:r>
              <a:rPr lang="en-US" sz="2800" b="1" dirty="0">
                <a:solidFill>
                  <a:srgbClr val="222B36"/>
                </a:solidFill>
                <a:latin typeface="Century Gothic" panose="020B0502020202020204" pitchFamily="34" charset="0"/>
              </a:rPr>
              <a:t>Wind-Only losses</a:t>
            </a:r>
          </a:p>
          <a:p>
            <a:pPr lvl="1" hangingPunct="1"/>
            <a:r>
              <a:rPr lang="en-US" sz="2800" b="1" dirty="0">
                <a:solidFill>
                  <a:srgbClr val="222B36"/>
                </a:solidFill>
                <a:latin typeface="Century Gothic" panose="020B0502020202020204" pitchFamily="34" charset="0"/>
              </a:rPr>
              <a:t>Siding/shingles torn off structures</a:t>
            </a:r>
          </a:p>
          <a:p>
            <a:pPr lvl="1" hangingPunct="1"/>
            <a:r>
              <a:rPr lang="en-US" sz="2800" b="1" dirty="0">
                <a:solidFill>
                  <a:srgbClr val="222B36"/>
                </a:solidFill>
                <a:latin typeface="Century Gothic" panose="020B0502020202020204" pitchFamily="34" charset="0"/>
              </a:rPr>
              <a:t>No smoke damage</a:t>
            </a:r>
          </a:p>
          <a:p>
            <a:pPr lvl="1" hangingPunct="1"/>
            <a:r>
              <a:rPr lang="en-US" sz="2800" b="1" dirty="0">
                <a:solidFill>
                  <a:srgbClr val="222B36"/>
                </a:solidFill>
                <a:latin typeface="Century Gothic" panose="020B0502020202020204" pitchFamily="34" charset="0"/>
              </a:rPr>
              <a:t>Can you combine wind losses with fire losses?</a:t>
            </a:r>
          </a:p>
          <a:p>
            <a:pPr lvl="1" hangingPunct="1"/>
            <a:endParaRPr lang="en-US" sz="2000" dirty="0">
              <a:solidFill>
                <a:srgbClr val="222B36"/>
              </a:solidFill>
              <a:latin typeface="Century Gothic" panose="020B0502020202020204" pitchFamily="34" charset="0"/>
            </a:endParaRPr>
          </a:p>
          <a:p>
            <a:pPr lvl="1" hangingPunct="1"/>
            <a:endParaRPr lang="en-US" sz="2000" dirty="0">
              <a:solidFill>
                <a:srgbClr val="222B36"/>
              </a:solidFill>
              <a:latin typeface="Century Gothic" panose="020B0502020202020204" pitchFamily="34" charset="0"/>
            </a:endParaRPr>
          </a:p>
          <a:p>
            <a:pPr hangingPunct="1"/>
            <a:endParaRPr lang="en-US" sz="2000" dirty="0">
              <a:solidFill>
                <a:srgbClr val="222B36"/>
              </a:solidFill>
              <a:latin typeface="Century Gothic" panose="020B0502020202020204" pitchFamily="34" charset="0"/>
            </a:endParaRPr>
          </a:p>
        </p:txBody>
      </p:sp>
      <p:pic>
        <p:nvPicPr>
          <p:cNvPr id="3" name="Picture 2">
            <a:extLst>
              <a:ext uri="{FF2B5EF4-FFF2-40B4-BE49-F238E27FC236}">
                <a16:creationId xmlns:a16="http://schemas.microsoft.com/office/drawing/2014/main" id="{BFF31F2E-5249-7967-8ED0-A9073C9BE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06" y="6858000"/>
            <a:ext cx="2514394" cy="685744"/>
          </a:xfrm>
          <a:prstGeom prst="rect">
            <a:avLst/>
          </a:prstGeom>
        </p:spPr>
      </p:pic>
      <p:sp>
        <p:nvSpPr>
          <p:cNvPr id="2" name="Slide Number Placeholder 1">
            <a:extLst>
              <a:ext uri="{FF2B5EF4-FFF2-40B4-BE49-F238E27FC236}">
                <a16:creationId xmlns:a16="http://schemas.microsoft.com/office/drawing/2014/main" id="{DEFA4763-AFBA-7C18-C438-91F044EB989C}"/>
              </a:ext>
            </a:extLst>
          </p:cNvPr>
          <p:cNvSpPr>
            <a:spLocks noGrp="1"/>
          </p:cNvSpPr>
          <p:nvPr>
            <p:ph type="sldNum" sz="quarter" idx="2"/>
          </p:nvPr>
        </p:nvSpPr>
        <p:spPr>
          <a:xfrm>
            <a:off x="11804674" y="6588761"/>
            <a:ext cx="273654" cy="269239"/>
          </a:xfrm>
        </p:spPr>
        <p:txBody>
          <a:bodyPr/>
          <a:lstStyle/>
          <a:p>
            <a:fld id="{86CB4B4D-7CA3-9044-876B-883B54F8677D}" type="slidenum">
              <a:rPr lang="en-US" smtClean="0"/>
              <a:t>45</a:t>
            </a:fld>
            <a:endParaRPr lang="en-US" dirty="0"/>
          </a:p>
        </p:txBody>
      </p:sp>
    </p:spTree>
    <p:extLst>
      <p:ext uri="{BB962C8B-B14F-4D97-AF65-F5344CB8AC3E}">
        <p14:creationId xmlns:p14="http://schemas.microsoft.com/office/powerpoint/2010/main" val="181568885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6EDE8-AFB1-C50E-142A-869459519DE1}"/>
            </a:ext>
          </a:extLst>
        </p:cNvPr>
        <p:cNvGrpSpPr/>
        <p:nvPr/>
      </p:nvGrpSpPr>
      <p:grpSpPr>
        <a:xfrm>
          <a:off x="0" y="0"/>
          <a:ext cx="0" cy="0"/>
          <a:chOff x="0" y="0"/>
          <a:chExt cx="0" cy="0"/>
        </a:xfrm>
      </p:grpSpPr>
      <p:sp>
        <p:nvSpPr>
          <p:cNvPr id="96" name="Text Placeholder 2">
            <a:extLst>
              <a:ext uri="{FF2B5EF4-FFF2-40B4-BE49-F238E27FC236}">
                <a16:creationId xmlns:a16="http://schemas.microsoft.com/office/drawing/2014/main" id="{1458343C-C456-0E12-9921-1698554C53AB}"/>
              </a:ext>
            </a:extLst>
          </p:cNvPr>
          <p:cNvSpPr txBox="1">
            <a:spLocks noGrp="1"/>
          </p:cNvSpPr>
          <p:nvPr>
            <p:ph type="body" sz="quarter" idx="4294967295"/>
          </p:nvPr>
        </p:nvSpPr>
        <p:spPr>
          <a:xfrm>
            <a:off x="537960" y="1812228"/>
            <a:ext cx="11116080" cy="650722"/>
          </a:xfrm>
          <a:prstGeom prst="rect">
            <a:avLst/>
          </a:prstGeom>
        </p:spPr>
        <p:txBody>
          <a:bodyPr>
            <a:noAutofit/>
          </a:bodyPr>
          <a:lstStyle>
            <a:lvl1pPr marL="0" indent="0" algn="ctr">
              <a:spcBef>
                <a:spcPct val="0"/>
              </a:spcBef>
              <a:buSzTx/>
              <a:buNone/>
              <a:defRPr sz="3200">
                <a:solidFill>
                  <a:srgbClr val="AA182C"/>
                </a:solidFill>
                <a:latin typeface="Century Gothic"/>
                <a:ea typeface="Century Gothic"/>
                <a:cs typeface="Century Gothic"/>
                <a:sym typeface="Century Gothic"/>
              </a:defRPr>
            </a:lvl1pPr>
          </a:lstStyle>
          <a:p>
            <a:r>
              <a:rPr lang="en-US" sz="5400" b="1" dirty="0"/>
              <a:t>Subrogation Claims</a:t>
            </a:r>
          </a:p>
        </p:txBody>
      </p:sp>
      <p:sp>
        <p:nvSpPr>
          <p:cNvPr id="2" name="Text Placeholder 2">
            <a:extLst>
              <a:ext uri="{FF2B5EF4-FFF2-40B4-BE49-F238E27FC236}">
                <a16:creationId xmlns:a16="http://schemas.microsoft.com/office/drawing/2014/main" id="{EC5D0903-C63D-727E-5D9B-1BDE09552A49}"/>
              </a:ext>
            </a:extLst>
          </p:cNvPr>
          <p:cNvSpPr txBox="1"/>
          <p:nvPr/>
        </p:nvSpPr>
        <p:spPr>
          <a:xfrm>
            <a:off x="537960" y="3733800"/>
            <a:ext cx="11116080" cy="986612"/>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xmlns:p15="http://schemas.microsoft.com/office/powerpoint/2012/main" val="1"/>
            </a:ext>
          </a:extLst>
        </p:spPr>
        <p:txBody>
          <a:bodyPr lIns="45718" tIns="45718" rIns="45718" bIns="45718">
            <a:normAutofit lnSpcReduction="10000"/>
          </a:bodyPr>
          <a:lstStyle>
            <a:lvl1pPr marL="0" marR="0" indent="0" algn="ctr" defTabSz="457200" rtl="0" latinLnBrk="0">
              <a:lnSpc>
                <a:spcPct val="100000"/>
              </a:lnSpc>
              <a:spcBef>
                <a:spcPct val="0"/>
              </a:spcBef>
              <a:spcAft>
                <a:spcPct val="0"/>
              </a:spcAft>
              <a:buClrTx/>
              <a:buSzTx/>
              <a:buFont typeface="Arial"/>
              <a:buNone/>
              <a:defRPr sz="3200" b="0" i="0" u="none" strike="noStrike" cap="none" spc="0" baseline="0">
                <a:solidFill>
                  <a:srgbClr val="AA182C"/>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3500" dirty="0"/>
              <a:t>Presented by: Elliott R. Feldman</a:t>
            </a:r>
          </a:p>
          <a:p>
            <a:pPr hangingPunct="1"/>
            <a:r>
              <a:rPr lang="en-US" sz="2400" dirty="0"/>
              <a:t>Cozen O’Connor</a:t>
            </a:r>
          </a:p>
        </p:txBody>
      </p:sp>
      <p:pic>
        <p:nvPicPr>
          <p:cNvPr id="3" name="Picture Placeholder 4">
            <a:extLst>
              <a:ext uri="{FF2B5EF4-FFF2-40B4-BE49-F238E27FC236}">
                <a16:creationId xmlns:a16="http://schemas.microsoft.com/office/drawing/2014/main" id="{64EDE180-EF39-A0BB-A1FF-183A4A156250}"/>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10654" r="10654"/>
          <a:stretch>
            <a:fillRect/>
          </a:stretch>
        </p:blipFill>
        <p:spPr>
          <a:xfrm>
            <a:off x="5231494" y="4618180"/>
            <a:ext cx="1729012" cy="553868"/>
          </a:xfrm>
          <a:prstGeom prst="rect">
            <a:avLst/>
          </a:prstGeom>
        </p:spPr>
      </p:pic>
      <p:sp>
        <p:nvSpPr>
          <p:cNvPr id="4" name="Slide Number Placeholder 3">
            <a:extLst>
              <a:ext uri="{FF2B5EF4-FFF2-40B4-BE49-F238E27FC236}">
                <a16:creationId xmlns:a16="http://schemas.microsoft.com/office/drawing/2014/main" id="{FC8F50ED-D351-5809-78A5-C4D3C044D76F}"/>
              </a:ext>
            </a:extLst>
          </p:cNvPr>
          <p:cNvSpPr>
            <a:spLocks noGrp="1"/>
          </p:cNvSpPr>
          <p:nvPr>
            <p:ph type="sldNum" sz="quarter" idx="2"/>
          </p:nvPr>
        </p:nvSpPr>
        <p:spPr>
          <a:xfrm>
            <a:off x="11759408" y="6817259"/>
            <a:ext cx="273654" cy="269239"/>
          </a:xfrm>
        </p:spPr>
        <p:txBody>
          <a:bodyPr/>
          <a:lstStyle/>
          <a:p>
            <a:fld id="{86CB4B4D-7CA3-9044-876B-883B54F8677D}" type="slidenum">
              <a:rPr lang="en-US" smtClean="0"/>
              <a:t>46</a:t>
            </a:fld>
            <a:endParaRPr lang="en-US" dirty="0"/>
          </a:p>
        </p:txBody>
      </p:sp>
    </p:spTree>
    <p:extLst>
      <p:ext uri="{BB962C8B-B14F-4D97-AF65-F5344CB8AC3E}">
        <p14:creationId xmlns:p14="http://schemas.microsoft.com/office/powerpoint/2010/main" val="70611846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5D2E608-19DD-F8A5-1F97-960BD78B48C4}"/>
              </a:ext>
            </a:extLst>
          </p:cNvPr>
          <p:cNvPicPr>
            <a:picLocks noGrp="1" noChangeAspect="1"/>
          </p:cNvPicPr>
          <p:nvPr>
            <p:ph type="pic" idx="22"/>
          </p:nvPr>
        </p:nvPicPr>
        <p:blipFill>
          <a:blip r:embed="rId2">
            <a:extLst>
              <a:ext uri="{28A0092B-C50C-407E-A947-70E740481C1C}">
                <a14:useLocalDpi xmlns:a14="http://schemas.microsoft.com/office/drawing/2010/main" val="0"/>
              </a:ext>
            </a:extLst>
          </a:blip>
          <a:srcRect l="10654" r="10654"/>
          <a:stretch>
            <a:fillRect/>
          </a:stretch>
        </p:blipFill>
        <p:spPr>
          <a:xfrm>
            <a:off x="9431060" y="5503238"/>
            <a:ext cx="1997819" cy="639977"/>
          </a:xfrm>
        </p:spPr>
      </p:pic>
      <p:sp>
        <p:nvSpPr>
          <p:cNvPr id="98" name="Title 1"/>
          <p:cNvSpPr txBox="1">
            <a:spLocks noGrp="1"/>
          </p:cNvSpPr>
          <p:nvPr>
            <p:ph type="title"/>
          </p:nvPr>
        </p:nvSpPr>
        <p:spPr>
          <a:xfrm>
            <a:off x="234176" y="0"/>
            <a:ext cx="11496907" cy="1527717"/>
          </a:xfrm>
          <a:prstGeom prst="rect">
            <a:avLst/>
          </a:prstGeom>
        </p:spPr>
        <p:txBody>
          <a:bodyPr>
            <a:normAutofit fontScale="90000"/>
          </a:bodyPr>
          <a:lstStyle/>
          <a:p>
            <a:pPr algn="ctr" defTabSz="914400"/>
            <a:r>
              <a:rPr lang="en-US" cap="small" dirty="0"/>
              <a:t>Considerations in</a:t>
            </a:r>
            <a:br>
              <a:rPr lang="en-US" cap="small" dirty="0"/>
            </a:br>
            <a:r>
              <a:rPr lang="en-US" u="sng" cap="small" dirty="0"/>
              <a:t>Trading Subrogation Claims</a:t>
            </a:r>
            <a:endParaRPr u="sng" dirty="0"/>
          </a:p>
        </p:txBody>
      </p:sp>
      <p:sp>
        <p:nvSpPr>
          <p:cNvPr id="99" name="Text Placeholder 12"/>
          <p:cNvSpPr>
            <a:spLocks noGrp="1"/>
          </p:cNvSpPr>
          <p:nvPr>
            <p:ph type="body" idx="21"/>
          </p:nvPr>
        </p:nvSpPr>
        <p:spPr>
          <a:xfrm>
            <a:off x="1499164" y="5513072"/>
            <a:ext cx="3600452" cy="798377"/>
          </a:xfrm>
          <a:prstGeom prst="rect">
            <a:avLst/>
          </a:prstGeom>
        </p:spPr>
        <p:txBody>
          <a:bodyPr>
            <a:normAutofit lnSpcReduction="10000"/>
          </a:bodyPr>
          <a:lstStyle/>
          <a:p>
            <a:r>
              <a:rPr lang="en-US" sz="1600" dirty="0"/>
              <a:t>April 30, 2025</a:t>
            </a:r>
            <a:br>
              <a:rPr lang="en-US" sz="1600" dirty="0"/>
            </a:br>
            <a:r>
              <a:rPr lang="en-US" sz="1600" b="1" dirty="0"/>
              <a:t>Elliott R. Feldman</a:t>
            </a:r>
            <a:br>
              <a:rPr lang="en-US" sz="1600" dirty="0"/>
            </a:br>
            <a:r>
              <a:rPr lang="en-US" sz="1600" dirty="0"/>
              <a:t>Cozen O‘Connor</a:t>
            </a:r>
            <a:endParaRPr sz="1600" dirty="0"/>
          </a:p>
        </p:txBody>
      </p:sp>
      <p:sp>
        <p:nvSpPr>
          <p:cNvPr id="2" name="Text Placeholder 12">
            <a:extLst>
              <a:ext uri="{FF2B5EF4-FFF2-40B4-BE49-F238E27FC236}">
                <a16:creationId xmlns:a16="http://schemas.microsoft.com/office/drawing/2014/main" id="{56D6899F-7FEF-A018-3A1C-4764D5DFAAE4}"/>
              </a:ext>
            </a:extLst>
          </p:cNvPr>
          <p:cNvSpPr txBox="1"/>
          <p:nvPr/>
        </p:nvSpPr>
        <p:spPr>
          <a:xfrm>
            <a:off x="8021542" y="5375423"/>
            <a:ext cx="3600452" cy="79837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val="1"/>
            </a:ext>
          </a:extLst>
        </p:spPr>
        <p:txBody>
          <a:bodyPr lIns="45718" tIns="45718" rIns="45718" bIns="45718">
            <a:normAutofit/>
          </a:bodyPr>
          <a:lstStyle>
            <a:lvl1pPr marL="0" marR="0" indent="0" algn="l" defTabSz="457200" rtl="0" latinLnBrk="0">
              <a:lnSpc>
                <a:spcPct val="100000"/>
              </a:lnSpc>
              <a:spcBef>
                <a:spcPct val="0"/>
              </a:spcBef>
              <a:spcAft>
                <a:spcPct val="0"/>
              </a:spcAft>
              <a:buClrTx/>
              <a:buSzTx/>
              <a:buFontTx/>
              <a:buNone/>
              <a:defRPr sz="1400" b="0" i="0" u="none" strike="noStrike" cap="none" spc="0" baseline="0">
                <a:solidFill>
                  <a:srgbClr val="000000"/>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endParaRPr lang="en-US" sz="1600" dirty="0"/>
          </a:p>
        </p:txBody>
      </p:sp>
      <p:sp>
        <p:nvSpPr>
          <p:cNvPr id="6" name="TextBox 5">
            <a:extLst>
              <a:ext uri="{FF2B5EF4-FFF2-40B4-BE49-F238E27FC236}">
                <a16:creationId xmlns:a16="http://schemas.microsoft.com/office/drawing/2014/main" id="{6A1460DC-F54C-CB6F-1C1B-A172F1A90303}"/>
              </a:ext>
            </a:extLst>
          </p:cNvPr>
          <p:cNvSpPr txBox="1"/>
          <p:nvPr/>
        </p:nvSpPr>
        <p:spPr>
          <a:xfrm>
            <a:off x="1661532" y="1561171"/>
            <a:ext cx="9545444" cy="3323983"/>
          </a:xfrm>
          <a:prstGeom prst="rect">
            <a:avLst/>
          </a:prstGeom>
          <a:blipFill dpi="0" rotWithShape="1">
            <a:blip r:embed="rId3">
              <a:alphaModFix amt="46000"/>
            </a:blip>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ct val="0"/>
              </a:spcBef>
              <a:spcAft>
                <a:spcPts val="1200"/>
              </a:spcAft>
              <a:buClrTx/>
              <a:buSzTx/>
              <a:buFont typeface="Arial" panose="020B0604020202020204" pitchFamily="34" charset="0"/>
              <a:buChar char="•"/>
            </a:pPr>
            <a:r>
              <a:rPr kumimoji="0" lang="en-US" sz="3600" b="1" i="0" u="none" strike="noStrike" cap="none" spc="0" normalizeH="0" baseline="0" dirty="0">
                <a:ln>
                  <a:noFill/>
                </a:ln>
                <a:solidFill>
                  <a:srgbClr val="000000"/>
                </a:solidFill>
                <a:effectLst/>
                <a:uFillTx/>
                <a:latin typeface="+mj-lt"/>
                <a:ea typeface="+mj-ea"/>
                <a:cs typeface="+mj-cs"/>
                <a:sym typeface="Helvetica"/>
              </a:rPr>
              <a:t>Real Party in Interest Rules:  FRCP 17(a)</a:t>
            </a:r>
          </a:p>
          <a:p>
            <a:pPr marL="285750" marR="0" indent="-285750" algn="l" defTabSz="457200" rtl="0" fontAlgn="auto" latinLnBrk="0" hangingPunct="0">
              <a:lnSpc>
                <a:spcPct val="100000"/>
              </a:lnSpc>
              <a:spcBef>
                <a:spcPct val="0"/>
              </a:spcBef>
              <a:spcAft>
                <a:spcPts val="1200"/>
              </a:spcAft>
              <a:buClrTx/>
              <a:buSzTx/>
              <a:buFont typeface="Arial" panose="020B0604020202020204" pitchFamily="34" charset="0"/>
              <a:buChar char="•"/>
            </a:pPr>
            <a:r>
              <a:rPr kumimoji="0" lang="en-US" sz="3600" b="1" i="0" u="none" strike="noStrike" cap="none" spc="0" normalizeH="0" baseline="0" dirty="0">
                <a:ln>
                  <a:noFill/>
                </a:ln>
                <a:solidFill>
                  <a:srgbClr val="000000"/>
                </a:solidFill>
                <a:effectLst/>
                <a:uFillTx/>
                <a:latin typeface="+mj-lt"/>
                <a:ea typeface="+mj-ea"/>
                <a:cs typeface="+mj-cs"/>
                <a:sym typeface="Helvetica"/>
              </a:rPr>
              <a:t>Coordination with Claims of Insureds (Potential Consumer Class Actions)</a:t>
            </a:r>
          </a:p>
          <a:p>
            <a:pPr marL="285750" marR="0" indent="-285750" algn="l" defTabSz="457200" rtl="0" fontAlgn="auto" latinLnBrk="0" hangingPunct="0">
              <a:lnSpc>
                <a:spcPct val="100000"/>
              </a:lnSpc>
              <a:spcBef>
                <a:spcPct val="0"/>
              </a:spcBef>
              <a:spcAft>
                <a:spcPts val="1200"/>
              </a:spcAft>
              <a:buClrTx/>
              <a:buSzTx/>
              <a:buFont typeface="Arial" panose="020B0604020202020204" pitchFamily="34" charset="0"/>
              <a:buChar char="•"/>
            </a:pPr>
            <a:r>
              <a:rPr kumimoji="0" lang="en-US" sz="3600" b="1" i="0" u="none" strike="noStrike" cap="none" spc="0" normalizeH="0" baseline="0" dirty="0">
                <a:ln>
                  <a:noFill/>
                </a:ln>
                <a:solidFill>
                  <a:srgbClr val="000000"/>
                </a:solidFill>
                <a:effectLst/>
                <a:uFillTx/>
                <a:latin typeface="+mj-lt"/>
                <a:ea typeface="+mj-ea"/>
                <a:cs typeface="+mj-cs"/>
                <a:sym typeface="Helvetica"/>
              </a:rPr>
              <a:t>Coordination with other Subrogating Insurers.</a:t>
            </a:r>
          </a:p>
        </p:txBody>
      </p:sp>
      <p:sp>
        <p:nvSpPr>
          <p:cNvPr id="3" name="Slide Number Placeholder 2">
            <a:extLst>
              <a:ext uri="{FF2B5EF4-FFF2-40B4-BE49-F238E27FC236}">
                <a16:creationId xmlns:a16="http://schemas.microsoft.com/office/drawing/2014/main" id="{5C155C6C-8F1C-8DB3-55B0-3E3E1C67BE79}"/>
              </a:ext>
            </a:extLst>
          </p:cNvPr>
          <p:cNvSpPr>
            <a:spLocks noGrp="1"/>
          </p:cNvSpPr>
          <p:nvPr>
            <p:ph type="sldNum" sz="quarter" idx="2"/>
          </p:nvPr>
        </p:nvSpPr>
        <p:spPr>
          <a:xfrm>
            <a:off x="11731083" y="6384694"/>
            <a:ext cx="273654" cy="269239"/>
          </a:xfrm>
        </p:spPr>
        <p:txBody>
          <a:bodyPr/>
          <a:lstStyle/>
          <a:p>
            <a:fld id="{86CB4B4D-7CA3-9044-876B-883B54F8677D}" type="slidenum">
              <a:rPr lang="en-US" smtClean="0"/>
              <a:t>47</a:t>
            </a:fld>
            <a:endParaRPr lang="en-US" dirty="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A2021-6F1B-6A7D-3EC5-0D8220A25D3F}"/>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4DA4854-6FEB-8E1B-7AE8-FBC5877CE48B}"/>
              </a:ext>
            </a:extLst>
          </p:cNvPr>
          <p:cNvPicPr>
            <a:picLocks noGrp="1" noChangeAspect="1"/>
          </p:cNvPicPr>
          <p:nvPr>
            <p:ph type="pic" idx="22"/>
          </p:nvPr>
        </p:nvPicPr>
        <p:blipFill>
          <a:blip r:embed="rId2">
            <a:extLst>
              <a:ext uri="{28A0092B-C50C-407E-A947-70E740481C1C}">
                <a14:useLocalDpi xmlns:a14="http://schemas.microsoft.com/office/drawing/2010/main" val="0"/>
              </a:ext>
            </a:extLst>
          </a:blip>
          <a:srcRect l="10654" r="10654"/>
          <a:stretch>
            <a:fillRect/>
          </a:stretch>
        </p:blipFill>
        <p:spPr>
          <a:xfrm>
            <a:off x="9431060" y="5503238"/>
            <a:ext cx="1997819" cy="639977"/>
          </a:xfrm>
        </p:spPr>
      </p:pic>
      <p:sp>
        <p:nvSpPr>
          <p:cNvPr id="98" name="Title 1">
            <a:extLst>
              <a:ext uri="{FF2B5EF4-FFF2-40B4-BE49-F238E27FC236}">
                <a16:creationId xmlns:a16="http://schemas.microsoft.com/office/drawing/2014/main" id="{CA01ED2C-5C03-F810-71CA-2E446A338175}"/>
              </a:ext>
            </a:extLst>
          </p:cNvPr>
          <p:cNvSpPr txBox="1">
            <a:spLocks noGrp="1"/>
          </p:cNvSpPr>
          <p:nvPr>
            <p:ph type="title"/>
          </p:nvPr>
        </p:nvSpPr>
        <p:spPr>
          <a:xfrm>
            <a:off x="245327" y="0"/>
            <a:ext cx="11496907" cy="1527717"/>
          </a:xfrm>
          <a:prstGeom prst="rect">
            <a:avLst/>
          </a:prstGeom>
        </p:spPr>
        <p:txBody>
          <a:bodyPr>
            <a:normAutofit/>
          </a:bodyPr>
          <a:lstStyle/>
          <a:p>
            <a:pPr algn="ctr" defTabSz="914400"/>
            <a:r>
              <a:rPr lang="en-US" u="sng" cap="small" dirty="0"/>
              <a:t>Liability Issues</a:t>
            </a:r>
            <a:endParaRPr u="sng" dirty="0"/>
          </a:p>
        </p:txBody>
      </p:sp>
      <p:sp>
        <p:nvSpPr>
          <p:cNvPr id="99" name="Text Placeholder 12">
            <a:extLst>
              <a:ext uri="{FF2B5EF4-FFF2-40B4-BE49-F238E27FC236}">
                <a16:creationId xmlns:a16="http://schemas.microsoft.com/office/drawing/2014/main" id="{81841C68-D2D1-A5D1-8CD2-2FC6599DBC89}"/>
              </a:ext>
            </a:extLst>
          </p:cNvPr>
          <p:cNvSpPr>
            <a:spLocks noGrp="1"/>
          </p:cNvSpPr>
          <p:nvPr>
            <p:ph type="body" idx="21"/>
          </p:nvPr>
        </p:nvSpPr>
        <p:spPr>
          <a:xfrm>
            <a:off x="1499164" y="5503240"/>
            <a:ext cx="3600452" cy="798377"/>
          </a:xfrm>
          <a:prstGeom prst="rect">
            <a:avLst/>
          </a:prstGeom>
        </p:spPr>
        <p:txBody>
          <a:bodyPr>
            <a:normAutofit lnSpcReduction="10000"/>
          </a:bodyPr>
          <a:lstStyle/>
          <a:p>
            <a:r>
              <a:rPr lang="en-US" sz="1600" dirty="0"/>
              <a:t>April 30, 2025</a:t>
            </a:r>
            <a:br>
              <a:rPr lang="en-US" sz="1600" dirty="0"/>
            </a:br>
            <a:r>
              <a:rPr lang="en-US" sz="1600" b="1" dirty="0"/>
              <a:t>Elliott R. Feldman</a:t>
            </a:r>
            <a:br>
              <a:rPr lang="en-US" sz="1600" dirty="0"/>
            </a:br>
            <a:r>
              <a:rPr lang="en-US" sz="1600" dirty="0"/>
              <a:t>Cozen O‘Connor</a:t>
            </a:r>
            <a:endParaRPr sz="1600" dirty="0"/>
          </a:p>
        </p:txBody>
      </p:sp>
      <p:sp>
        <p:nvSpPr>
          <p:cNvPr id="2" name="Text Placeholder 12">
            <a:extLst>
              <a:ext uri="{FF2B5EF4-FFF2-40B4-BE49-F238E27FC236}">
                <a16:creationId xmlns:a16="http://schemas.microsoft.com/office/drawing/2014/main" id="{EBD8D2A5-1D58-3C48-18DF-F3E48F3D40C6}"/>
              </a:ext>
            </a:extLst>
          </p:cNvPr>
          <p:cNvSpPr txBox="1"/>
          <p:nvPr/>
        </p:nvSpPr>
        <p:spPr>
          <a:xfrm>
            <a:off x="8021542" y="5375423"/>
            <a:ext cx="3600452" cy="798377"/>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xmlns:p15="http://schemas.microsoft.com/office/powerpoint/2012/main" val="1"/>
            </a:ext>
          </a:extLst>
        </p:spPr>
        <p:txBody>
          <a:bodyPr lIns="45718" tIns="45718" rIns="45718" bIns="45718">
            <a:normAutofit/>
          </a:bodyPr>
          <a:lstStyle>
            <a:lvl1pPr marL="0" marR="0" indent="0" algn="l" defTabSz="457200" rtl="0" latinLnBrk="0">
              <a:lnSpc>
                <a:spcPct val="100000"/>
              </a:lnSpc>
              <a:spcBef>
                <a:spcPct val="0"/>
              </a:spcBef>
              <a:spcAft>
                <a:spcPct val="0"/>
              </a:spcAft>
              <a:buClrTx/>
              <a:buSzTx/>
              <a:buFontTx/>
              <a:buNone/>
              <a:defRPr sz="1400" b="0" i="0" u="none" strike="noStrike" cap="none" spc="0" baseline="0">
                <a:solidFill>
                  <a:srgbClr val="000000"/>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endParaRPr lang="en-US" sz="1600" dirty="0"/>
          </a:p>
        </p:txBody>
      </p:sp>
      <p:sp>
        <p:nvSpPr>
          <p:cNvPr id="6" name="TextBox 5">
            <a:extLst>
              <a:ext uri="{FF2B5EF4-FFF2-40B4-BE49-F238E27FC236}">
                <a16:creationId xmlns:a16="http://schemas.microsoft.com/office/drawing/2014/main" id="{3533F672-2C07-D450-234F-38723A8731F3}"/>
              </a:ext>
            </a:extLst>
          </p:cNvPr>
          <p:cNvSpPr txBox="1"/>
          <p:nvPr/>
        </p:nvSpPr>
        <p:spPr>
          <a:xfrm>
            <a:off x="1661532" y="1561171"/>
            <a:ext cx="9545444" cy="3970314"/>
          </a:xfrm>
          <a:prstGeom prst="rect">
            <a:avLst/>
          </a:prstGeom>
          <a:blipFill dpi="0" rotWithShape="1">
            <a:blip r:embed="rId3">
              <a:alphaModFix amt="46000"/>
            </a:blip>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ct val="0"/>
              </a:spcBef>
              <a:spcAft>
                <a:spcPts val="1200"/>
              </a:spcAft>
              <a:buClrTx/>
              <a:buSzTx/>
              <a:buFont typeface="Arial" panose="020B0604020202020204" pitchFamily="34" charset="0"/>
              <a:buChar char="•"/>
            </a:pPr>
            <a:r>
              <a:rPr kumimoji="0" lang="en-US" sz="4400" b="1" i="0" u="none" strike="noStrike" cap="none" spc="0" normalizeH="0" baseline="0" dirty="0">
                <a:ln>
                  <a:noFill/>
                </a:ln>
                <a:solidFill>
                  <a:srgbClr val="000000"/>
                </a:solidFill>
                <a:effectLst/>
                <a:uFillTx/>
                <a:latin typeface="Century Gothic" panose="020B0502020202020204" pitchFamily="34" charset="0"/>
                <a:sym typeface="Helvetica"/>
              </a:rPr>
              <a:t>Fault based theories</a:t>
            </a:r>
          </a:p>
          <a:p>
            <a:pPr marL="285750" marR="0" indent="-285750" algn="l" defTabSz="457200" rtl="0" fontAlgn="auto" latinLnBrk="0" hangingPunct="0">
              <a:lnSpc>
                <a:spcPct val="100000"/>
              </a:lnSpc>
              <a:spcBef>
                <a:spcPct val="0"/>
              </a:spcBef>
              <a:spcAft>
                <a:spcPts val="1200"/>
              </a:spcAft>
              <a:buClrTx/>
              <a:buSzTx/>
              <a:buFont typeface="Arial" panose="020B0604020202020204" pitchFamily="34" charset="0"/>
              <a:buChar char="•"/>
            </a:pPr>
            <a:r>
              <a:rPr kumimoji="0" lang="en-US" sz="4400" b="1" i="0" u="none" strike="noStrike" cap="none" spc="0" normalizeH="0" baseline="0" dirty="0">
                <a:ln>
                  <a:noFill/>
                </a:ln>
                <a:solidFill>
                  <a:srgbClr val="000000"/>
                </a:solidFill>
                <a:effectLst/>
                <a:uFillTx/>
                <a:latin typeface="Century Gothic" panose="020B0502020202020204" pitchFamily="34" charset="0"/>
                <a:sym typeface="Helvetica"/>
              </a:rPr>
              <a:t>Inverse condemnation</a:t>
            </a:r>
          </a:p>
          <a:p>
            <a:pPr marL="285750" marR="0" indent="-285750" algn="l" defTabSz="457200" rtl="0" fontAlgn="auto" latinLnBrk="0" hangingPunct="0">
              <a:lnSpc>
                <a:spcPct val="100000"/>
              </a:lnSpc>
              <a:spcBef>
                <a:spcPct val="0"/>
              </a:spcBef>
              <a:spcAft>
                <a:spcPts val="1200"/>
              </a:spcAft>
              <a:buClrTx/>
              <a:buSzTx/>
              <a:buFont typeface="Arial" panose="020B0604020202020204" pitchFamily="34" charset="0"/>
              <a:buChar char="•"/>
            </a:pPr>
            <a:r>
              <a:rPr kumimoji="0" lang="en-US" sz="4400" b="1" i="0" u="none" strike="noStrike" cap="none" spc="0" normalizeH="0" baseline="0" dirty="0">
                <a:ln>
                  <a:noFill/>
                </a:ln>
                <a:solidFill>
                  <a:srgbClr val="000000"/>
                </a:solidFill>
                <a:effectLst/>
                <a:uFillTx/>
                <a:latin typeface="Century Gothic" panose="020B0502020202020204" pitchFamily="34" charset="0"/>
                <a:sym typeface="Helvetica"/>
              </a:rPr>
              <a:t>Statutory vs. Common Law remedies</a:t>
            </a:r>
          </a:p>
          <a:p>
            <a:pPr marR="0" algn="l" defTabSz="457200" rtl="0" fontAlgn="auto" latinLnBrk="0" hangingPunct="0">
              <a:lnSpc>
                <a:spcPct val="100000"/>
              </a:lnSpc>
              <a:spcBef>
                <a:spcPct val="0"/>
              </a:spcBef>
              <a:spcAft>
                <a:spcPts val="1200"/>
              </a:spcAft>
              <a:buClrTx/>
              <a:buSzTx/>
            </a:pPr>
            <a:endParaRPr kumimoji="0" lang="en-US" sz="36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Slide Number Placeholder 2">
            <a:extLst>
              <a:ext uri="{FF2B5EF4-FFF2-40B4-BE49-F238E27FC236}">
                <a16:creationId xmlns:a16="http://schemas.microsoft.com/office/drawing/2014/main" id="{9BB76109-8DC3-E973-4F6D-46E7FBA52DF8}"/>
              </a:ext>
            </a:extLst>
          </p:cNvPr>
          <p:cNvSpPr>
            <a:spLocks noGrp="1"/>
          </p:cNvSpPr>
          <p:nvPr>
            <p:ph type="sldNum" sz="quarter" idx="2"/>
          </p:nvPr>
        </p:nvSpPr>
        <p:spPr>
          <a:xfrm>
            <a:off x="11742234" y="6351411"/>
            <a:ext cx="273654" cy="269239"/>
          </a:xfrm>
        </p:spPr>
        <p:txBody>
          <a:bodyPr/>
          <a:lstStyle/>
          <a:p>
            <a:fld id="{86CB4B4D-7CA3-9044-876B-883B54F8677D}" type="slidenum">
              <a:rPr lang="en-US" smtClean="0"/>
              <a:t>48</a:t>
            </a:fld>
            <a:endParaRPr lang="en-US" dirty="0"/>
          </a:p>
        </p:txBody>
      </p:sp>
    </p:spTree>
    <p:extLst>
      <p:ext uri="{BB962C8B-B14F-4D97-AF65-F5344CB8AC3E}">
        <p14:creationId xmlns:p14="http://schemas.microsoft.com/office/powerpoint/2010/main" val="28630200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220E-378D-2FDB-AE24-5C4DC168043A}"/>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20B6D08-87B3-F78F-9473-E9D425E00654}"/>
              </a:ext>
            </a:extLst>
          </p:cNvPr>
          <p:cNvPicPr>
            <a:picLocks noGrp="1" noChangeAspect="1"/>
          </p:cNvPicPr>
          <p:nvPr>
            <p:ph type="pic" idx="22"/>
          </p:nvPr>
        </p:nvPicPr>
        <p:blipFill>
          <a:blip r:embed="rId2">
            <a:extLst>
              <a:ext uri="{28A0092B-C50C-407E-A947-70E740481C1C}">
                <a14:useLocalDpi xmlns:a14="http://schemas.microsoft.com/office/drawing/2010/main" val="0"/>
              </a:ext>
            </a:extLst>
          </a:blip>
          <a:srcRect l="10654" r="10654"/>
          <a:stretch>
            <a:fillRect/>
          </a:stretch>
        </p:blipFill>
        <p:spPr>
          <a:xfrm>
            <a:off x="9431060" y="5503238"/>
            <a:ext cx="1997819" cy="639977"/>
          </a:xfrm>
        </p:spPr>
      </p:pic>
      <p:sp>
        <p:nvSpPr>
          <p:cNvPr id="98" name="Title 1">
            <a:extLst>
              <a:ext uri="{FF2B5EF4-FFF2-40B4-BE49-F238E27FC236}">
                <a16:creationId xmlns:a16="http://schemas.microsoft.com/office/drawing/2014/main" id="{D5100AF9-6A7A-2AC6-047E-914831FC2464}"/>
              </a:ext>
            </a:extLst>
          </p:cNvPr>
          <p:cNvSpPr txBox="1">
            <a:spLocks noGrp="1"/>
          </p:cNvSpPr>
          <p:nvPr>
            <p:ph type="title"/>
          </p:nvPr>
        </p:nvSpPr>
        <p:spPr>
          <a:xfrm>
            <a:off x="347546" y="33453"/>
            <a:ext cx="11496907" cy="1527717"/>
          </a:xfrm>
          <a:prstGeom prst="rect">
            <a:avLst/>
          </a:prstGeom>
        </p:spPr>
        <p:txBody>
          <a:bodyPr>
            <a:normAutofit/>
          </a:bodyPr>
          <a:lstStyle/>
          <a:p>
            <a:pPr algn="ctr" defTabSz="914400"/>
            <a:r>
              <a:rPr lang="en-US" u="sng" cap="small" dirty="0"/>
              <a:t>Measure of Damages</a:t>
            </a:r>
            <a:endParaRPr u="sng" dirty="0"/>
          </a:p>
        </p:txBody>
      </p:sp>
      <p:sp>
        <p:nvSpPr>
          <p:cNvPr id="99" name="Text Placeholder 12">
            <a:extLst>
              <a:ext uri="{FF2B5EF4-FFF2-40B4-BE49-F238E27FC236}">
                <a16:creationId xmlns:a16="http://schemas.microsoft.com/office/drawing/2014/main" id="{89F25DDB-6ED1-054E-E134-548D77C77BFD}"/>
              </a:ext>
            </a:extLst>
          </p:cNvPr>
          <p:cNvSpPr>
            <a:spLocks noGrp="1"/>
          </p:cNvSpPr>
          <p:nvPr>
            <p:ph type="body" idx="21"/>
          </p:nvPr>
        </p:nvSpPr>
        <p:spPr>
          <a:xfrm>
            <a:off x="1499164" y="5503240"/>
            <a:ext cx="3600452" cy="798377"/>
          </a:xfrm>
          <a:prstGeom prst="rect">
            <a:avLst/>
          </a:prstGeom>
        </p:spPr>
        <p:txBody>
          <a:bodyPr>
            <a:normAutofit lnSpcReduction="10000"/>
          </a:bodyPr>
          <a:lstStyle/>
          <a:p>
            <a:r>
              <a:rPr lang="en-US" sz="1600" dirty="0"/>
              <a:t>April 30, 2025</a:t>
            </a:r>
            <a:br>
              <a:rPr lang="en-US" sz="1600" dirty="0"/>
            </a:br>
            <a:r>
              <a:rPr lang="en-US" sz="1600" b="1" dirty="0"/>
              <a:t>Elliott R. Feldman</a:t>
            </a:r>
            <a:br>
              <a:rPr lang="en-US" sz="1600" dirty="0"/>
            </a:br>
            <a:r>
              <a:rPr lang="en-US" sz="1600" dirty="0"/>
              <a:t>Cozen O‘Connor</a:t>
            </a:r>
            <a:endParaRPr sz="1600" dirty="0"/>
          </a:p>
        </p:txBody>
      </p:sp>
      <p:sp>
        <p:nvSpPr>
          <p:cNvPr id="2" name="Text Placeholder 12">
            <a:extLst>
              <a:ext uri="{FF2B5EF4-FFF2-40B4-BE49-F238E27FC236}">
                <a16:creationId xmlns:a16="http://schemas.microsoft.com/office/drawing/2014/main" id="{8005D2C0-CCF9-6871-55A6-A4F4DD5934ED}"/>
              </a:ext>
            </a:extLst>
          </p:cNvPr>
          <p:cNvSpPr txBox="1"/>
          <p:nvPr/>
        </p:nvSpPr>
        <p:spPr>
          <a:xfrm>
            <a:off x="8021542" y="5375423"/>
            <a:ext cx="3600452" cy="798377"/>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xmlns:p15="http://schemas.microsoft.com/office/powerpoint/2012/main" val="1"/>
            </a:ext>
          </a:extLst>
        </p:spPr>
        <p:txBody>
          <a:bodyPr lIns="45718" tIns="45718" rIns="45718" bIns="45718">
            <a:normAutofit/>
          </a:bodyPr>
          <a:lstStyle>
            <a:lvl1pPr marL="0" marR="0" indent="0" algn="l" defTabSz="457200" rtl="0" latinLnBrk="0">
              <a:lnSpc>
                <a:spcPct val="100000"/>
              </a:lnSpc>
              <a:spcBef>
                <a:spcPct val="0"/>
              </a:spcBef>
              <a:spcAft>
                <a:spcPct val="0"/>
              </a:spcAft>
              <a:buClrTx/>
              <a:buSzTx/>
              <a:buFontTx/>
              <a:buNone/>
              <a:defRPr sz="1400" b="0" i="0" u="none" strike="noStrike" cap="none" spc="0" baseline="0">
                <a:solidFill>
                  <a:srgbClr val="000000"/>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endParaRPr lang="en-US" sz="1600" dirty="0"/>
          </a:p>
        </p:txBody>
      </p:sp>
      <p:sp>
        <p:nvSpPr>
          <p:cNvPr id="6" name="TextBox 5">
            <a:extLst>
              <a:ext uri="{FF2B5EF4-FFF2-40B4-BE49-F238E27FC236}">
                <a16:creationId xmlns:a16="http://schemas.microsoft.com/office/drawing/2014/main" id="{ACE4E3F4-FD3C-16E1-620F-130755B2F38F}"/>
              </a:ext>
            </a:extLst>
          </p:cNvPr>
          <p:cNvSpPr txBox="1"/>
          <p:nvPr/>
        </p:nvSpPr>
        <p:spPr>
          <a:xfrm>
            <a:off x="1661532" y="1561171"/>
            <a:ext cx="9545444" cy="3517947"/>
          </a:xfrm>
          <a:prstGeom prst="rect">
            <a:avLst/>
          </a:prstGeom>
          <a:blipFill dpi="0" rotWithShape="1">
            <a:blip r:embed="rId3">
              <a:alphaModFix amt="46000"/>
            </a:blip>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lvl="0" indent="-342900">
              <a:lnSpc>
                <a:spcPct val="107000"/>
              </a:lnSpc>
              <a:spcAft>
                <a:spcPts val="1200"/>
              </a:spcAft>
              <a:buFont typeface="Symbol" panose="05050102010706020507" pitchFamily="18" charset="2"/>
              <a:buChar char=""/>
            </a:pPr>
            <a:r>
              <a:rPr lang="en-US" sz="3600" b="1" dirty="0">
                <a:latin typeface="Century Gothic" panose="020B0502020202020204" pitchFamily="34" charset="0"/>
              </a:rPr>
              <a:t>State law measures of damages vs. contractual measures</a:t>
            </a:r>
          </a:p>
          <a:p>
            <a:pPr marL="342900" marR="0" lvl="0" indent="-342900">
              <a:lnSpc>
                <a:spcPct val="107000"/>
              </a:lnSpc>
              <a:spcAft>
                <a:spcPts val="1200"/>
              </a:spcAft>
              <a:buFont typeface="Symbol" panose="05050102010706020507" pitchFamily="18" charset="2"/>
              <a:buChar char=""/>
            </a:pPr>
            <a:r>
              <a:rPr lang="en-US" sz="3600" b="1" dirty="0">
                <a:latin typeface="Century Gothic" panose="020B0502020202020204" pitchFamily="34" charset="0"/>
              </a:rPr>
              <a:t>Rights to recover functional equivalent of RCV vs. ACV</a:t>
            </a:r>
          </a:p>
          <a:p>
            <a:pPr marL="342900" marR="0" lvl="0" indent="-342900">
              <a:lnSpc>
                <a:spcPct val="107000"/>
              </a:lnSpc>
              <a:spcAft>
                <a:spcPts val="1200"/>
              </a:spcAft>
              <a:buFont typeface="Symbol" panose="05050102010706020507" pitchFamily="18" charset="2"/>
              <a:buChar char=""/>
            </a:pPr>
            <a:r>
              <a:rPr lang="en-US" sz="3600" b="1" dirty="0">
                <a:latin typeface="Century Gothic" panose="020B0502020202020204" pitchFamily="34" charset="0"/>
              </a:rPr>
              <a:t>Payment of true-ups</a:t>
            </a:r>
          </a:p>
        </p:txBody>
      </p:sp>
      <p:sp>
        <p:nvSpPr>
          <p:cNvPr id="3" name="Slide Number Placeholder 2">
            <a:extLst>
              <a:ext uri="{FF2B5EF4-FFF2-40B4-BE49-F238E27FC236}">
                <a16:creationId xmlns:a16="http://schemas.microsoft.com/office/drawing/2014/main" id="{ADD503C4-C2AF-9B03-70D0-EB52E2E89ADD}"/>
              </a:ext>
            </a:extLst>
          </p:cNvPr>
          <p:cNvSpPr>
            <a:spLocks noGrp="1"/>
          </p:cNvSpPr>
          <p:nvPr>
            <p:ph type="sldNum" sz="quarter" idx="2"/>
          </p:nvPr>
        </p:nvSpPr>
        <p:spPr>
          <a:xfrm>
            <a:off x="11707626" y="6889970"/>
            <a:ext cx="273654" cy="269239"/>
          </a:xfrm>
        </p:spPr>
        <p:txBody>
          <a:bodyPr/>
          <a:lstStyle/>
          <a:p>
            <a:fld id="{86CB4B4D-7CA3-9044-876B-883B54F8677D}" type="slidenum">
              <a:rPr lang="en-US" smtClean="0"/>
              <a:t>49</a:t>
            </a:fld>
            <a:endParaRPr lang="en-US" dirty="0"/>
          </a:p>
        </p:txBody>
      </p:sp>
    </p:spTree>
    <p:extLst>
      <p:ext uri="{BB962C8B-B14F-4D97-AF65-F5344CB8AC3E}">
        <p14:creationId xmlns:p14="http://schemas.microsoft.com/office/powerpoint/2010/main" val="33446663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A483-FCC6-1455-80BE-7D7A26FC7DB8}"/>
            </a:ext>
          </a:extLst>
        </p:cNvPr>
        <p:cNvGrpSpPr/>
        <p:nvPr/>
      </p:nvGrpSpPr>
      <p:grpSpPr>
        <a:xfrm>
          <a:off x="0" y="0"/>
          <a:ext cx="0" cy="0"/>
          <a:chOff x="0" y="0"/>
          <a:chExt cx="0" cy="0"/>
        </a:xfrm>
      </p:grpSpPr>
      <p:sp>
        <p:nvSpPr>
          <p:cNvPr id="96" name="Text Placeholder 2">
            <a:extLst>
              <a:ext uri="{FF2B5EF4-FFF2-40B4-BE49-F238E27FC236}">
                <a16:creationId xmlns:a16="http://schemas.microsoft.com/office/drawing/2014/main" id="{03FD9CCE-DC11-6CDE-2117-064C83FB28EE}"/>
              </a:ext>
            </a:extLst>
          </p:cNvPr>
          <p:cNvSpPr txBox="1">
            <a:spLocks noGrp="1"/>
          </p:cNvSpPr>
          <p:nvPr>
            <p:ph type="body" sz="quarter" idx="4294967295"/>
          </p:nvPr>
        </p:nvSpPr>
        <p:spPr>
          <a:xfrm>
            <a:off x="537960" y="1812228"/>
            <a:ext cx="11116080" cy="650722"/>
          </a:xfrm>
          <a:prstGeom prst="rect">
            <a:avLst/>
          </a:prstGeom>
        </p:spPr>
        <p:txBody>
          <a:bodyPr>
            <a:noAutofit/>
          </a:bodyPr>
          <a:lstStyle>
            <a:lvl1pPr marL="0" indent="0" algn="ctr">
              <a:spcBef>
                <a:spcPct val="0"/>
              </a:spcBef>
              <a:buSzTx/>
              <a:buNone/>
              <a:defRPr sz="3200">
                <a:solidFill>
                  <a:srgbClr val="AA182C"/>
                </a:solidFill>
                <a:latin typeface="Century Gothic"/>
                <a:ea typeface="Century Gothic"/>
                <a:cs typeface="Century Gothic"/>
                <a:sym typeface="Century Gothic"/>
              </a:defRPr>
            </a:lvl1pPr>
          </a:lstStyle>
          <a:p>
            <a:r>
              <a:rPr lang="en-US" sz="5400" b="1" dirty="0"/>
              <a:t>Los Angeles Fires Overview</a:t>
            </a:r>
            <a:endParaRPr sz="5400" b="1" dirty="0"/>
          </a:p>
        </p:txBody>
      </p:sp>
      <p:sp>
        <p:nvSpPr>
          <p:cNvPr id="2" name="Text Placeholder 2">
            <a:extLst>
              <a:ext uri="{FF2B5EF4-FFF2-40B4-BE49-F238E27FC236}">
                <a16:creationId xmlns:a16="http://schemas.microsoft.com/office/drawing/2014/main" id="{D106166B-2CBC-B63B-BD11-6088D77A6344}"/>
              </a:ext>
            </a:extLst>
          </p:cNvPr>
          <p:cNvSpPr txBox="1"/>
          <p:nvPr/>
        </p:nvSpPr>
        <p:spPr>
          <a:xfrm>
            <a:off x="537960" y="3733800"/>
            <a:ext cx="11116080" cy="986612"/>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xmlns:p15="http://schemas.microsoft.com/office/powerpoint/2012/main" val="1"/>
            </a:ext>
          </a:extLst>
        </p:spPr>
        <p:txBody>
          <a:bodyPr lIns="45718" tIns="45718" rIns="45718" bIns="45718">
            <a:normAutofit/>
          </a:bodyPr>
          <a:lstStyle>
            <a:lvl1pPr marL="0" marR="0" indent="0" algn="ctr" defTabSz="457200" rtl="0" latinLnBrk="0">
              <a:lnSpc>
                <a:spcPct val="100000"/>
              </a:lnSpc>
              <a:spcBef>
                <a:spcPct val="0"/>
              </a:spcBef>
              <a:spcAft>
                <a:spcPct val="0"/>
              </a:spcAft>
              <a:buClrTx/>
              <a:buSzTx/>
              <a:buFont typeface="Arial"/>
              <a:buNone/>
              <a:defRPr sz="3200" b="0" i="0" u="none" strike="noStrike" cap="none" spc="0" baseline="0">
                <a:solidFill>
                  <a:srgbClr val="AA182C"/>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dirty="0"/>
              <a:t>Presented by: Teresa Snider</a:t>
            </a:r>
          </a:p>
          <a:p>
            <a:pPr hangingPunct="1"/>
            <a:r>
              <a:rPr lang="en-US" sz="2400" dirty="0"/>
              <a:t>Porter Wright Morris &amp; Arthur LLP</a:t>
            </a:r>
          </a:p>
        </p:txBody>
      </p:sp>
      <p:pic>
        <p:nvPicPr>
          <p:cNvPr id="4" name="Picture 3">
            <a:extLst>
              <a:ext uri="{FF2B5EF4-FFF2-40B4-BE49-F238E27FC236}">
                <a16:creationId xmlns:a16="http://schemas.microsoft.com/office/drawing/2014/main" id="{DDB5D7E3-E3B1-2FAE-D796-81EB9CA23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0713" y="4645981"/>
            <a:ext cx="2490573" cy="679247"/>
          </a:xfrm>
          <a:prstGeom prst="rect">
            <a:avLst/>
          </a:prstGeom>
        </p:spPr>
      </p:pic>
      <p:sp>
        <p:nvSpPr>
          <p:cNvPr id="3" name="Slide Number Placeholder 2">
            <a:extLst>
              <a:ext uri="{FF2B5EF4-FFF2-40B4-BE49-F238E27FC236}">
                <a16:creationId xmlns:a16="http://schemas.microsoft.com/office/drawing/2014/main" id="{86EF2630-B9EE-9EFB-7BFC-4A59F7A20323}"/>
              </a:ext>
            </a:extLst>
          </p:cNvPr>
          <p:cNvSpPr>
            <a:spLocks noGrp="1"/>
          </p:cNvSpPr>
          <p:nvPr>
            <p:ph type="sldNum" sz="quarter" idx="2"/>
          </p:nvPr>
        </p:nvSpPr>
        <p:spPr>
          <a:xfrm>
            <a:off x="11700313" y="6588761"/>
            <a:ext cx="273654" cy="269239"/>
          </a:xfrm>
        </p:spPr>
        <p:txBody>
          <a:bodyPr/>
          <a:lstStyle/>
          <a:p>
            <a:fld id="{86CB4B4D-7CA3-9044-876B-883B54F8677D}" type="slidenum">
              <a:rPr lang="en-US" smtClean="0"/>
              <a:t>5</a:t>
            </a:fld>
            <a:endParaRPr lang="en-US" dirty="0"/>
          </a:p>
        </p:txBody>
      </p:sp>
    </p:spTree>
    <p:extLst>
      <p:ext uri="{BB962C8B-B14F-4D97-AF65-F5344CB8AC3E}">
        <p14:creationId xmlns:p14="http://schemas.microsoft.com/office/powerpoint/2010/main" val="149157433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CE307-2A39-756F-94A6-D5637C525677}"/>
            </a:ext>
          </a:extLst>
        </p:cNvPr>
        <p:cNvGrpSpPr/>
        <p:nvPr/>
      </p:nvGrpSpPr>
      <p:grpSpPr>
        <a:xfrm>
          <a:off x="0" y="0"/>
          <a:ext cx="0" cy="0"/>
          <a:chOff x="0" y="0"/>
          <a:chExt cx="0" cy="0"/>
        </a:xfrm>
      </p:grpSpPr>
      <p:pic>
        <p:nvPicPr>
          <p:cNvPr id="5" name="Picture Placeholder 4" descr="A black text on a white background&#10;&#10;AI-generated content may be incorrect.">
            <a:extLst>
              <a:ext uri="{FF2B5EF4-FFF2-40B4-BE49-F238E27FC236}">
                <a16:creationId xmlns:a16="http://schemas.microsoft.com/office/drawing/2014/main" id="{044AEE63-0036-58D9-5B2A-266DAB0B2E24}"/>
              </a:ext>
            </a:extLst>
          </p:cNvPr>
          <p:cNvPicPr>
            <a:picLocks noGrp="1" noChangeAspect="1"/>
          </p:cNvPicPr>
          <p:nvPr>
            <p:ph type="pic" idx="22"/>
          </p:nvPr>
        </p:nvPicPr>
        <p:blipFill>
          <a:blip r:embed="rId2">
            <a:extLst>
              <a:ext uri="{28A0092B-C50C-407E-A947-70E740481C1C}">
                <a14:useLocalDpi xmlns:a14="http://schemas.microsoft.com/office/drawing/2010/main" val="0"/>
              </a:ext>
            </a:extLst>
          </a:blip>
          <a:srcRect l="10654" r="10654"/>
          <a:stretch>
            <a:fillRect/>
          </a:stretch>
        </p:blipFill>
        <p:spPr>
          <a:xfrm>
            <a:off x="9431060" y="5503238"/>
            <a:ext cx="1997819" cy="639977"/>
          </a:xfrm>
        </p:spPr>
      </p:pic>
      <p:sp>
        <p:nvSpPr>
          <p:cNvPr id="98" name="Title 1">
            <a:extLst>
              <a:ext uri="{FF2B5EF4-FFF2-40B4-BE49-F238E27FC236}">
                <a16:creationId xmlns:a16="http://schemas.microsoft.com/office/drawing/2014/main" id="{8343C810-46BF-700A-391C-A29F7889BF6D}"/>
              </a:ext>
            </a:extLst>
          </p:cNvPr>
          <p:cNvSpPr txBox="1">
            <a:spLocks noGrp="1"/>
          </p:cNvSpPr>
          <p:nvPr>
            <p:ph type="title"/>
          </p:nvPr>
        </p:nvSpPr>
        <p:spPr>
          <a:xfrm>
            <a:off x="347546" y="33453"/>
            <a:ext cx="11496907" cy="1527717"/>
          </a:xfrm>
          <a:prstGeom prst="rect">
            <a:avLst/>
          </a:prstGeom>
        </p:spPr>
        <p:txBody>
          <a:bodyPr>
            <a:normAutofit/>
          </a:bodyPr>
          <a:lstStyle/>
          <a:p>
            <a:pPr algn="ctr" defTabSz="914400"/>
            <a:r>
              <a:rPr lang="en-US" u="sng" cap="small" dirty="0"/>
              <a:t>California Wildfire Fund</a:t>
            </a:r>
            <a:endParaRPr u="sng" dirty="0"/>
          </a:p>
        </p:txBody>
      </p:sp>
      <p:sp>
        <p:nvSpPr>
          <p:cNvPr id="99" name="Text Placeholder 12">
            <a:extLst>
              <a:ext uri="{FF2B5EF4-FFF2-40B4-BE49-F238E27FC236}">
                <a16:creationId xmlns:a16="http://schemas.microsoft.com/office/drawing/2014/main" id="{7FD15E2F-2BEE-066D-B2D7-4E9CFF0ED95E}"/>
              </a:ext>
            </a:extLst>
          </p:cNvPr>
          <p:cNvSpPr>
            <a:spLocks noGrp="1"/>
          </p:cNvSpPr>
          <p:nvPr>
            <p:ph type="body" idx="21"/>
          </p:nvPr>
        </p:nvSpPr>
        <p:spPr>
          <a:xfrm>
            <a:off x="1499164" y="5503240"/>
            <a:ext cx="3600452" cy="798377"/>
          </a:xfrm>
          <a:prstGeom prst="rect">
            <a:avLst/>
          </a:prstGeom>
        </p:spPr>
        <p:txBody>
          <a:bodyPr>
            <a:normAutofit lnSpcReduction="10000"/>
          </a:bodyPr>
          <a:lstStyle/>
          <a:p>
            <a:r>
              <a:rPr lang="en-US" sz="1600" dirty="0"/>
              <a:t>April 30, 2025</a:t>
            </a:r>
            <a:br>
              <a:rPr lang="en-US" sz="1600" dirty="0"/>
            </a:br>
            <a:r>
              <a:rPr lang="en-US" sz="1600" b="1" dirty="0"/>
              <a:t>Elliott R. Feldman</a:t>
            </a:r>
            <a:br>
              <a:rPr lang="en-US" sz="1600" dirty="0"/>
            </a:br>
            <a:r>
              <a:rPr lang="en-US" sz="1600" dirty="0"/>
              <a:t>Cozen O‘Connor</a:t>
            </a:r>
            <a:endParaRPr sz="1600" dirty="0"/>
          </a:p>
        </p:txBody>
      </p:sp>
      <p:sp>
        <p:nvSpPr>
          <p:cNvPr id="2" name="Text Placeholder 12">
            <a:extLst>
              <a:ext uri="{FF2B5EF4-FFF2-40B4-BE49-F238E27FC236}">
                <a16:creationId xmlns:a16="http://schemas.microsoft.com/office/drawing/2014/main" id="{DC2FEFD4-1661-A9E6-7030-B30B2CE52124}"/>
              </a:ext>
            </a:extLst>
          </p:cNvPr>
          <p:cNvSpPr txBox="1"/>
          <p:nvPr/>
        </p:nvSpPr>
        <p:spPr>
          <a:xfrm>
            <a:off x="8021542" y="5375423"/>
            <a:ext cx="3600452" cy="798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ormAutofit/>
          </a:bodyPr>
          <a:lstStyle>
            <a:lvl1pPr marL="0" marR="0" indent="0" algn="l" defTabSz="457200" rtl="0" latinLnBrk="0">
              <a:lnSpc>
                <a:spcPct val="100000"/>
              </a:lnSpc>
              <a:spcBef>
                <a:spcPct val="0"/>
              </a:spcBef>
              <a:spcAft>
                <a:spcPct val="0"/>
              </a:spcAft>
              <a:buClrTx/>
              <a:buSzTx/>
              <a:buFontTx/>
              <a:buNone/>
              <a:defRPr sz="1400" b="0" i="0" u="none" strike="noStrike" cap="none" spc="0" baseline="0">
                <a:solidFill>
                  <a:srgbClr val="000000"/>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dirty="0">
              <a:ln>
                <a:noFill/>
              </a:ln>
              <a:solidFill>
                <a:srgbClr val="000000"/>
              </a:solidFill>
              <a:effectLst/>
              <a:uLnTx/>
              <a:uFillTx/>
              <a:latin typeface="Century Gothic"/>
              <a:sym typeface="Century Gothic"/>
            </a:endParaRPr>
          </a:p>
        </p:txBody>
      </p:sp>
      <p:sp>
        <p:nvSpPr>
          <p:cNvPr id="6" name="TextBox 5">
            <a:extLst>
              <a:ext uri="{FF2B5EF4-FFF2-40B4-BE49-F238E27FC236}">
                <a16:creationId xmlns:a16="http://schemas.microsoft.com/office/drawing/2014/main" id="{CA389823-F1E0-EBDC-0036-CFD0AEC35C60}"/>
              </a:ext>
            </a:extLst>
          </p:cNvPr>
          <p:cNvSpPr txBox="1"/>
          <p:nvPr/>
        </p:nvSpPr>
        <p:spPr>
          <a:xfrm>
            <a:off x="1661532" y="1561171"/>
            <a:ext cx="9545444" cy="4242183"/>
          </a:xfrm>
          <a:prstGeom prst="rect">
            <a:avLst/>
          </a:prstGeom>
          <a:blipFill dpi="0" rotWithShape="1">
            <a:blip r:embed="rId3">
              <a:alphaModFix amt="46000"/>
            </a:blip>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lvl="0" indent="-342900" algn="l" defTabSz="457200" rtl="0" eaLnBrk="1" fontAlgn="auto" latinLnBrk="0" hangingPunct="0">
              <a:lnSpc>
                <a:spcPct val="107000"/>
              </a:lnSpc>
              <a:spcBef>
                <a:spcPct val="0"/>
              </a:spcBef>
              <a:spcAft>
                <a:spcPts val="1200"/>
              </a:spcAft>
              <a:buClrTx/>
              <a:buSzTx/>
              <a:buFont typeface="Symbol" panose="05050102010706020507" pitchFamily="18" charset="2"/>
              <a:buChar char=""/>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Helvetica"/>
                <a:sym typeface="Helvetica"/>
              </a:rPr>
              <a:t>AB 1054 and AB 111</a:t>
            </a:r>
          </a:p>
          <a:p>
            <a:pPr marL="342900" marR="0" lvl="0" indent="-342900" algn="l" defTabSz="457200" rtl="0" eaLnBrk="1" fontAlgn="auto" latinLnBrk="0" hangingPunct="0">
              <a:lnSpc>
                <a:spcPct val="107000"/>
              </a:lnSpc>
              <a:spcBef>
                <a:spcPct val="0"/>
              </a:spcBef>
              <a:spcAft>
                <a:spcPts val="1200"/>
              </a:spcAft>
              <a:buClrTx/>
              <a:buSzTx/>
              <a:buFont typeface="Symbol" panose="05050102010706020507" pitchFamily="18" charset="2"/>
              <a:buChar char=""/>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Helvetica"/>
                <a:sym typeface="Helvetica"/>
              </a:rPr>
              <a:t>Purpose of Fund is to provide monetary reimbursement of eligible claims arising from a covered wildfire caused by a utility company that participates in the Fund by assisting in capitalizing the fund and performing other obligations</a:t>
            </a:r>
          </a:p>
          <a:p>
            <a:pPr marL="342900" marR="0" lvl="0" indent="-342900" algn="l" defTabSz="457200" rtl="0" eaLnBrk="1" fontAlgn="auto" latinLnBrk="0" hangingPunct="0">
              <a:lnSpc>
                <a:spcPct val="107000"/>
              </a:lnSpc>
              <a:spcBef>
                <a:spcPct val="0"/>
              </a:spcBef>
              <a:spcAft>
                <a:spcPts val="1200"/>
              </a:spcAft>
              <a:buClrTx/>
              <a:buSzTx/>
              <a:buFont typeface="Symbol" panose="05050102010706020507" pitchFamily="18" charset="2"/>
              <a:buChar char=""/>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Helvetica"/>
                <a:sym typeface="Helvetica"/>
              </a:rPr>
              <a:t>Participating Utilities:  San Diego Gas &amp; Electric; Southern Cal Edison; PG&amp;E</a:t>
            </a:r>
            <a:endParaRPr kumimoji="0" lang="en-US" sz="3600" b="1" i="0" u="none" strike="noStrike" kern="0" cap="none" spc="0" normalizeH="0" baseline="0" noProof="0" dirty="0">
              <a:ln>
                <a:noFill/>
              </a:ln>
              <a:solidFill>
                <a:srgbClr val="000000"/>
              </a:solidFill>
              <a:effectLst/>
              <a:uLnTx/>
              <a:uFillTx/>
              <a:latin typeface="Century Gothic" panose="020B0502020202020204" pitchFamily="34" charset="0"/>
              <a:cs typeface="Helvetica"/>
              <a:sym typeface="Helvetica"/>
            </a:endParaRPr>
          </a:p>
        </p:txBody>
      </p:sp>
      <p:sp>
        <p:nvSpPr>
          <p:cNvPr id="3" name="Slide Number Placeholder 2">
            <a:extLst>
              <a:ext uri="{FF2B5EF4-FFF2-40B4-BE49-F238E27FC236}">
                <a16:creationId xmlns:a16="http://schemas.microsoft.com/office/drawing/2014/main" id="{C2985144-5BD5-49E8-7CB9-8CE55F7B4262}"/>
              </a:ext>
            </a:extLst>
          </p:cNvPr>
          <p:cNvSpPr>
            <a:spLocks noGrp="1"/>
          </p:cNvSpPr>
          <p:nvPr>
            <p:ph type="sldNum" sz="quarter" idx="2"/>
          </p:nvPr>
        </p:nvSpPr>
        <p:spPr>
          <a:xfrm>
            <a:off x="11621994" y="6301617"/>
            <a:ext cx="273654" cy="269239"/>
          </a:xfrm>
        </p:spPr>
        <p:txBody>
          <a:bodyPr/>
          <a:lstStyle/>
          <a:p>
            <a:pPr marL="0" marR="0" lvl="0" indent="0" algn="r" defTabSz="457200" rtl="0" eaLnBrk="1" fontAlgn="auto" latinLnBrk="0" hangingPunct="0">
              <a:lnSpc>
                <a:spcPct val="100000"/>
              </a:lnSpc>
              <a:spcBef>
                <a:spcPct val="0"/>
              </a:spcBef>
              <a:spcAft>
                <a:spcPct val="0"/>
              </a:spcAft>
              <a:buClrTx/>
              <a:buSzTx/>
              <a:buFontTx/>
              <a:buNone/>
              <a:defRPr/>
            </a:pPr>
            <a:fld id="{86CB4B4D-7CA3-9044-876B-883B54F8677D}" type="slidenum">
              <a:rPr kumimoji="0" lang="en-US" sz="1200" b="0" i="0" u="none" strike="noStrike" kern="0" cap="none" spc="0" normalizeH="0" baseline="0" noProof="0" smtClean="0">
                <a:ln>
                  <a:noFill/>
                </a:ln>
                <a:solidFill>
                  <a:srgbClr val="000000"/>
                </a:solidFill>
                <a:effectLst/>
                <a:uLnTx/>
                <a:uFillTx/>
                <a:latin typeface="Jost"/>
                <a:sym typeface="Jost"/>
              </a:rPr>
              <a:pPr marL="0" marR="0" lvl="0" indent="0" algn="r" defTabSz="457200" rtl="0" eaLnBrk="1" fontAlgn="auto" latinLnBrk="0" hangingPunct="0">
                <a:lnSpc>
                  <a:spcPct val="100000"/>
                </a:lnSpc>
                <a:spcBef>
                  <a:spcPct val="0"/>
                </a:spcBef>
                <a:spcAft>
                  <a:spcPct val="0"/>
                </a:spcAft>
                <a:buClrTx/>
                <a:buSzTx/>
                <a:buFontTx/>
                <a:buNone/>
                <a:defRPr/>
              </a:pPr>
              <a:t>50</a:t>
            </a:fld>
            <a:endParaRPr kumimoji="0" lang="en-US" sz="1200" b="0" i="0" u="none" strike="noStrike" kern="0" cap="none" spc="0" normalizeH="0" baseline="0" noProof="0" dirty="0">
              <a:ln>
                <a:noFill/>
              </a:ln>
              <a:solidFill>
                <a:srgbClr val="000000"/>
              </a:solidFill>
              <a:effectLst/>
              <a:uLnTx/>
              <a:uFillTx/>
              <a:latin typeface="Jost"/>
              <a:sym typeface="Jost"/>
            </a:endParaRPr>
          </a:p>
        </p:txBody>
      </p:sp>
    </p:spTree>
    <p:extLst>
      <p:ext uri="{BB962C8B-B14F-4D97-AF65-F5344CB8AC3E}">
        <p14:creationId xmlns:p14="http://schemas.microsoft.com/office/powerpoint/2010/main" val="167376164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1A5B-BAF9-0937-C648-53A2DB34BC20}"/>
            </a:ext>
          </a:extLst>
        </p:cNvPr>
        <p:cNvGrpSpPr/>
        <p:nvPr/>
      </p:nvGrpSpPr>
      <p:grpSpPr>
        <a:xfrm>
          <a:off x="0" y="0"/>
          <a:ext cx="0" cy="0"/>
          <a:chOff x="0" y="0"/>
          <a:chExt cx="0" cy="0"/>
        </a:xfrm>
      </p:grpSpPr>
      <p:pic>
        <p:nvPicPr>
          <p:cNvPr id="5" name="Picture Placeholder 4" descr="A black text on a white background&#10;&#10;AI-generated content may be incorrect.">
            <a:extLst>
              <a:ext uri="{FF2B5EF4-FFF2-40B4-BE49-F238E27FC236}">
                <a16:creationId xmlns:a16="http://schemas.microsoft.com/office/drawing/2014/main" id="{95B67E67-BACE-5600-2518-08462108CED0}"/>
              </a:ext>
            </a:extLst>
          </p:cNvPr>
          <p:cNvPicPr>
            <a:picLocks noGrp="1" noChangeAspect="1"/>
          </p:cNvPicPr>
          <p:nvPr>
            <p:ph type="pic" idx="22"/>
          </p:nvPr>
        </p:nvPicPr>
        <p:blipFill>
          <a:blip r:embed="rId2">
            <a:extLst>
              <a:ext uri="{28A0092B-C50C-407E-A947-70E740481C1C}">
                <a14:useLocalDpi xmlns:a14="http://schemas.microsoft.com/office/drawing/2010/main" val="0"/>
              </a:ext>
            </a:extLst>
          </a:blip>
          <a:srcRect l="10654" r="10654"/>
          <a:stretch>
            <a:fillRect/>
          </a:stretch>
        </p:blipFill>
        <p:spPr>
          <a:xfrm>
            <a:off x="9431060" y="5542566"/>
            <a:ext cx="1997819" cy="639977"/>
          </a:xfrm>
        </p:spPr>
      </p:pic>
      <p:sp>
        <p:nvSpPr>
          <p:cNvPr id="98" name="Title 1">
            <a:extLst>
              <a:ext uri="{FF2B5EF4-FFF2-40B4-BE49-F238E27FC236}">
                <a16:creationId xmlns:a16="http://schemas.microsoft.com/office/drawing/2014/main" id="{7BB03EC2-69DB-0405-0DC6-E4BE4626693B}"/>
              </a:ext>
            </a:extLst>
          </p:cNvPr>
          <p:cNvSpPr txBox="1">
            <a:spLocks noGrp="1"/>
          </p:cNvSpPr>
          <p:nvPr>
            <p:ph type="title"/>
          </p:nvPr>
        </p:nvSpPr>
        <p:spPr>
          <a:xfrm>
            <a:off x="347546" y="33453"/>
            <a:ext cx="11496907" cy="1527717"/>
          </a:xfrm>
          <a:prstGeom prst="rect">
            <a:avLst/>
          </a:prstGeom>
        </p:spPr>
        <p:txBody>
          <a:bodyPr>
            <a:normAutofit/>
          </a:bodyPr>
          <a:lstStyle/>
          <a:p>
            <a:pPr algn="ctr" defTabSz="914400"/>
            <a:r>
              <a:rPr lang="en-US" u="sng" cap="small" dirty="0"/>
              <a:t>California Wildfire Fund </a:t>
            </a:r>
            <a:r>
              <a:rPr lang="en-US" sz="1800" u="sng" cap="small" dirty="0"/>
              <a:t>(continued)</a:t>
            </a:r>
            <a:endParaRPr u="sng" dirty="0"/>
          </a:p>
        </p:txBody>
      </p:sp>
      <p:sp>
        <p:nvSpPr>
          <p:cNvPr id="99" name="Text Placeholder 12">
            <a:extLst>
              <a:ext uri="{FF2B5EF4-FFF2-40B4-BE49-F238E27FC236}">
                <a16:creationId xmlns:a16="http://schemas.microsoft.com/office/drawing/2014/main" id="{EE82E7D1-3C12-5812-C89A-3A63919D565C}"/>
              </a:ext>
            </a:extLst>
          </p:cNvPr>
          <p:cNvSpPr>
            <a:spLocks noGrp="1"/>
          </p:cNvSpPr>
          <p:nvPr>
            <p:ph type="body" idx="21"/>
          </p:nvPr>
        </p:nvSpPr>
        <p:spPr>
          <a:xfrm>
            <a:off x="1499164" y="5542568"/>
            <a:ext cx="3600452" cy="798377"/>
          </a:xfrm>
          <a:prstGeom prst="rect">
            <a:avLst/>
          </a:prstGeom>
        </p:spPr>
        <p:txBody>
          <a:bodyPr>
            <a:normAutofit lnSpcReduction="10000"/>
          </a:bodyPr>
          <a:lstStyle/>
          <a:p>
            <a:r>
              <a:rPr lang="en-US" sz="1600" dirty="0"/>
              <a:t>April 30, 2025</a:t>
            </a:r>
            <a:br>
              <a:rPr lang="en-US" sz="1600" dirty="0"/>
            </a:br>
            <a:r>
              <a:rPr lang="en-US" sz="1600" b="1" dirty="0"/>
              <a:t>Elliott R. Feldman</a:t>
            </a:r>
            <a:br>
              <a:rPr lang="en-US" sz="1600" dirty="0"/>
            </a:br>
            <a:r>
              <a:rPr lang="en-US" sz="1600" dirty="0"/>
              <a:t>Cozen O‘Connor</a:t>
            </a:r>
            <a:endParaRPr sz="1600" dirty="0"/>
          </a:p>
        </p:txBody>
      </p:sp>
      <p:sp>
        <p:nvSpPr>
          <p:cNvPr id="2" name="Text Placeholder 12">
            <a:extLst>
              <a:ext uri="{FF2B5EF4-FFF2-40B4-BE49-F238E27FC236}">
                <a16:creationId xmlns:a16="http://schemas.microsoft.com/office/drawing/2014/main" id="{2B6B7102-17E5-3D91-900C-DC441DC32D75}"/>
              </a:ext>
            </a:extLst>
          </p:cNvPr>
          <p:cNvSpPr txBox="1"/>
          <p:nvPr/>
        </p:nvSpPr>
        <p:spPr>
          <a:xfrm>
            <a:off x="8021542" y="5375423"/>
            <a:ext cx="3600452" cy="798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lIns="45718" tIns="45718" rIns="45718" bIns="45718">
            <a:normAutofit/>
          </a:bodyPr>
          <a:lstStyle>
            <a:lvl1pPr marL="0" marR="0" indent="0" algn="l" defTabSz="457200" rtl="0" latinLnBrk="0">
              <a:lnSpc>
                <a:spcPct val="100000"/>
              </a:lnSpc>
              <a:spcBef>
                <a:spcPct val="0"/>
              </a:spcBef>
              <a:spcAft>
                <a:spcPct val="0"/>
              </a:spcAft>
              <a:buClrTx/>
              <a:buSzTx/>
              <a:buFontTx/>
              <a:buNone/>
              <a:defRPr sz="1400" b="0" i="0" u="none" strike="noStrike" cap="none" spc="0" baseline="0">
                <a:solidFill>
                  <a:srgbClr val="000000"/>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ct val="0"/>
              </a:spcAft>
              <a:buClrTx/>
              <a:buSzTx/>
              <a:buFont typeface="Arial"/>
              <a:buChar char="•"/>
              <a:defRPr sz="1400" b="0" i="0" u="none" strike="noStrike" cap="none" spc="0" baseline="0">
                <a:solidFill>
                  <a:srgbClr val="000000"/>
                </a:solidFill>
                <a:uFillTx/>
                <a:latin typeface="Source Sans Pro"/>
                <a:ea typeface="Source Sans Pro"/>
                <a:cs typeface="Source Sans Pro"/>
                <a:sym typeface="Source Sans Pro"/>
              </a:defRPr>
            </a:lvl9p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dirty="0">
              <a:ln>
                <a:noFill/>
              </a:ln>
              <a:solidFill>
                <a:srgbClr val="000000"/>
              </a:solidFill>
              <a:effectLst/>
              <a:uLnTx/>
              <a:uFillTx/>
              <a:latin typeface="Century Gothic"/>
              <a:sym typeface="Century Gothic"/>
            </a:endParaRPr>
          </a:p>
        </p:txBody>
      </p:sp>
      <p:sp>
        <p:nvSpPr>
          <p:cNvPr id="6" name="TextBox 5">
            <a:extLst>
              <a:ext uri="{FF2B5EF4-FFF2-40B4-BE49-F238E27FC236}">
                <a16:creationId xmlns:a16="http://schemas.microsoft.com/office/drawing/2014/main" id="{7E43E8E9-8968-C86C-CBD3-7670411C1ACA}"/>
              </a:ext>
            </a:extLst>
          </p:cNvPr>
          <p:cNvSpPr txBox="1"/>
          <p:nvPr/>
        </p:nvSpPr>
        <p:spPr>
          <a:xfrm>
            <a:off x="1661532" y="1561171"/>
            <a:ext cx="9545444" cy="4242183"/>
          </a:xfrm>
          <a:prstGeom prst="rect">
            <a:avLst/>
          </a:prstGeom>
          <a:blipFill dpi="0" rotWithShape="1">
            <a:blip r:embed="rId3">
              <a:alphaModFix amt="46000"/>
            </a:blip>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lvl="0" indent="-342900" algn="l" defTabSz="457200" rtl="0" eaLnBrk="1" fontAlgn="auto" latinLnBrk="0" hangingPunct="0">
              <a:lnSpc>
                <a:spcPct val="107000"/>
              </a:lnSpc>
              <a:spcBef>
                <a:spcPct val="0"/>
              </a:spcBef>
              <a:spcAft>
                <a:spcPts val="1200"/>
              </a:spcAft>
              <a:buClrTx/>
              <a:buSzTx/>
              <a:buFont typeface="Symbol" panose="05050102010706020507" pitchFamily="18" charset="2"/>
              <a:buChar char=""/>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Helvetica"/>
                <a:sym typeface="Helvetica"/>
              </a:rPr>
              <a:t>Funded currently to $14B</a:t>
            </a:r>
          </a:p>
          <a:p>
            <a:pPr marL="342900" marR="0" lvl="0" indent="-342900" algn="l" defTabSz="457200" rtl="0" eaLnBrk="1" fontAlgn="auto" latinLnBrk="0" hangingPunct="0">
              <a:lnSpc>
                <a:spcPct val="107000"/>
              </a:lnSpc>
              <a:spcBef>
                <a:spcPct val="0"/>
              </a:spcBef>
              <a:spcAft>
                <a:spcPts val="1200"/>
              </a:spcAft>
              <a:buClrTx/>
              <a:buSzTx/>
              <a:buFont typeface="Symbol" panose="05050102010706020507" pitchFamily="18" charset="2"/>
              <a:buChar char=""/>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Helvetica"/>
                <a:sym typeface="Helvetica"/>
              </a:rPr>
              <a:t>Capitalization structure establishes multiple revenue streams with objective of providing about $21B in claim paying capacity to cover eligible claims arising from covered wildfires</a:t>
            </a:r>
          </a:p>
          <a:p>
            <a:pPr marL="342900" marR="0" lvl="0" indent="-342900" algn="l" defTabSz="457200" rtl="0" eaLnBrk="1" fontAlgn="auto" latinLnBrk="0" hangingPunct="0">
              <a:lnSpc>
                <a:spcPct val="107000"/>
              </a:lnSpc>
              <a:spcBef>
                <a:spcPct val="0"/>
              </a:spcBef>
              <a:spcAft>
                <a:spcPts val="1200"/>
              </a:spcAft>
              <a:buClrTx/>
              <a:buSzTx/>
              <a:buFont typeface="Symbol" panose="05050102010706020507" pitchFamily="18" charset="2"/>
              <a:buChar char=""/>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Helvetica"/>
                <a:sym typeface="Helvetica"/>
              </a:rPr>
              <a:t>Capitalization comes from contributions from the three utilities, and surcharges on investor operated utility non-exempt rate payers</a:t>
            </a:r>
          </a:p>
        </p:txBody>
      </p:sp>
      <p:sp>
        <p:nvSpPr>
          <p:cNvPr id="3" name="Slide Number Placeholder 2">
            <a:extLst>
              <a:ext uri="{FF2B5EF4-FFF2-40B4-BE49-F238E27FC236}">
                <a16:creationId xmlns:a16="http://schemas.microsoft.com/office/drawing/2014/main" id="{63257D71-08EB-6FE1-E1BA-D8D6358467C8}"/>
              </a:ext>
            </a:extLst>
          </p:cNvPr>
          <p:cNvSpPr>
            <a:spLocks noGrp="1"/>
          </p:cNvSpPr>
          <p:nvPr>
            <p:ph type="sldNum" sz="quarter" idx="2"/>
          </p:nvPr>
        </p:nvSpPr>
        <p:spPr>
          <a:xfrm>
            <a:off x="11621994" y="6420908"/>
            <a:ext cx="273654" cy="269239"/>
          </a:xfrm>
        </p:spPr>
        <p:txBody>
          <a:bodyPr/>
          <a:lstStyle/>
          <a:p>
            <a:pPr marL="0" marR="0" lvl="0" indent="0" algn="r" defTabSz="457200" rtl="0" eaLnBrk="1" fontAlgn="auto" latinLnBrk="0" hangingPunct="0">
              <a:lnSpc>
                <a:spcPct val="100000"/>
              </a:lnSpc>
              <a:spcBef>
                <a:spcPct val="0"/>
              </a:spcBef>
              <a:spcAft>
                <a:spcPct val="0"/>
              </a:spcAft>
              <a:buClrTx/>
              <a:buSzTx/>
              <a:buFontTx/>
              <a:buNone/>
              <a:defRPr/>
            </a:pPr>
            <a:fld id="{86CB4B4D-7CA3-9044-876B-883B54F8677D}" type="slidenum">
              <a:rPr kumimoji="0" lang="en-US" sz="1200" b="0" i="0" u="none" strike="noStrike" kern="0" cap="none" spc="0" normalizeH="0" baseline="0" noProof="0" smtClean="0">
                <a:ln>
                  <a:noFill/>
                </a:ln>
                <a:solidFill>
                  <a:srgbClr val="000000"/>
                </a:solidFill>
                <a:effectLst/>
                <a:uLnTx/>
                <a:uFillTx/>
                <a:latin typeface="Jost"/>
                <a:sym typeface="Jost"/>
              </a:rPr>
              <a:pPr marL="0" marR="0" lvl="0" indent="0" algn="r" defTabSz="457200" rtl="0" eaLnBrk="1" fontAlgn="auto" latinLnBrk="0" hangingPunct="0">
                <a:lnSpc>
                  <a:spcPct val="100000"/>
                </a:lnSpc>
                <a:spcBef>
                  <a:spcPct val="0"/>
                </a:spcBef>
                <a:spcAft>
                  <a:spcPct val="0"/>
                </a:spcAft>
                <a:buClrTx/>
                <a:buSzTx/>
                <a:buFontTx/>
                <a:buNone/>
                <a:defRPr/>
              </a:pPr>
              <a:t>51</a:t>
            </a:fld>
            <a:endParaRPr kumimoji="0" lang="en-US" sz="1200" b="0" i="0" u="none" strike="noStrike" kern="0" cap="none" spc="0" normalizeH="0" baseline="0" noProof="0" dirty="0">
              <a:ln>
                <a:noFill/>
              </a:ln>
              <a:solidFill>
                <a:srgbClr val="000000"/>
              </a:solidFill>
              <a:effectLst/>
              <a:uLnTx/>
              <a:uFillTx/>
              <a:latin typeface="Jost"/>
              <a:sym typeface="Jost"/>
            </a:endParaRPr>
          </a:p>
        </p:txBody>
      </p:sp>
    </p:spTree>
    <p:extLst>
      <p:ext uri="{BB962C8B-B14F-4D97-AF65-F5344CB8AC3E}">
        <p14:creationId xmlns:p14="http://schemas.microsoft.com/office/powerpoint/2010/main" val="275967937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ick to edit subtitle"/>
          <p:cNvSpPr txBox="1">
            <a:spLocks noGrp="1"/>
          </p:cNvSpPr>
          <p:nvPr>
            <p:ph type="body" sz="quarter" idx="1"/>
          </p:nvPr>
        </p:nvSpPr>
        <p:spPr>
          <a:xfrm>
            <a:off x="598957" y="4984172"/>
            <a:ext cx="4899596" cy="1127963"/>
          </a:xfrm>
          <a:prstGeom prst="rect">
            <a:avLst/>
          </a:prstGeom>
        </p:spPr>
        <p:txBody>
          <a:bodyPr>
            <a:normAutofit fontScale="92500"/>
          </a:bodyPr>
          <a:lstStyle/>
          <a:p>
            <a:r>
              <a:rPr lang="en-US" b="1" dirty="0"/>
              <a:t>California Wildfires Insurance and Reinsurance Issues</a:t>
            </a:r>
          </a:p>
        </p:txBody>
      </p:sp>
      <p:sp>
        <p:nvSpPr>
          <p:cNvPr id="106" name="Text Placeholder 12"/>
          <p:cNvSpPr>
            <a:spLocks noGrp="1"/>
          </p:cNvSpPr>
          <p:nvPr>
            <p:ph type="body" idx="21"/>
          </p:nvPr>
        </p:nvSpPr>
        <p:spPr>
          <a:xfrm>
            <a:off x="950808" y="5832658"/>
            <a:ext cx="3600453" cy="275295"/>
          </a:xfrm>
          <a:prstGeom prst="rect">
            <a:avLst/>
          </a:prstGeom>
        </p:spPr>
        <p:txBody>
          <a:bodyPr>
            <a:normAutofit fontScale="92500" lnSpcReduction="10000"/>
          </a:bodyPr>
          <a:lstStyle/>
          <a:p>
            <a:r>
              <a:rPr lang="en-US" dirty="0"/>
              <a:t>April 30, 2025</a:t>
            </a:r>
            <a:endParaRPr dirty="0"/>
          </a:p>
        </p:txBody>
      </p:sp>
      <p:pic>
        <p:nvPicPr>
          <p:cNvPr id="107" name="Picture Placeholder 4" descr="Picture Placeholder 4"/>
          <p:cNvPicPr>
            <a:picLocks noGrp="1" noChangeAspect="1"/>
          </p:cNvPicPr>
          <p:nvPr>
            <p:ph type="pic" idx="22"/>
          </p:nvPr>
        </p:nvPicPr>
        <p:blipFill>
          <a:blip r:embed="rId2"/>
          <a:stretch>
            <a:fillRect/>
          </a:stretch>
        </p:blipFill>
        <p:spPr>
          <a:xfrm>
            <a:off x="5650111" y="3629629"/>
            <a:ext cx="5137171" cy="2506618"/>
          </a:xfrm>
          <a:prstGeom prst="rect">
            <a:avLst/>
          </a:prstGeom>
        </p:spPr>
      </p:pic>
      <p:pic>
        <p:nvPicPr>
          <p:cNvPr id="3" name="Picture Placeholder 4" descr="A black text on a white background&#10;&#10;AI-generated content may be incorrect.">
            <a:extLst>
              <a:ext uri="{FF2B5EF4-FFF2-40B4-BE49-F238E27FC236}">
                <a16:creationId xmlns:a16="http://schemas.microsoft.com/office/drawing/2014/main" id="{AAED9B78-7805-1CEA-EE11-965B98CB1000}"/>
              </a:ext>
            </a:extLst>
          </p:cNvPr>
          <p:cNvPicPr>
            <a:picLocks noChangeAspect="1"/>
          </p:cNvPicPr>
          <p:nvPr/>
        </p:nvPicPr>
        <p:blipFill>
          <a:blip r:embed="rId3">
            <a:extLst>
              <a:ext uri="{28A0092B-C50C-407E-A947-70E740481C1C}">
                <a14:useLocalDpi xmlns:a14="http://schemas.microsoft.com/office/drawing/2010/main" val="0"/>
              </a:ext>
            </a:extLst>
          </a:blip>
          <a:srcRect l="10654" r="10654"/>
          <a:stretch>
            <a:fillRect/>
          </a:stretch>
        </p:blipFill>
        <p:spPr>
          <a:xfrm>
            <a:off x="8808494" y="5401553"/>
            <a:ext cx="1775476" cy="568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pic>
      <p:pic>
        <p:nvPicPr>
          <p:cNvPr id="4" name="Picture Placeholder 4" descr="Picture Placeholder 4">
            <a:extLst>
              <a:ext uri="{FF2B5EF4-FFF2-40B4-BE49-F238E27FC236}">
                <a16:creationId xmlns:a16="http://schemas.microsoft.com/office/drawing/2014/main" id="{89A6C846-3A6A-6A52-F780-4C12F6D2B4CF}"/>
              </a:ext>
            </a:extLst>
          </p:cNvPr>
          <p:cNvPicPr>
            <a:picLocks noChangeAspect="1"/>
          </p:cNvPicPr>
          <p:nvPr/>
        </p:nvPicPr>
        <p:blipFill>
          <a:blip r:embed="rId2"/>
          <a:stretch>
            <a:fillRect/>
          </a:stretch>
        </p:blipFill>
        <p:spPr>
          <a:xfrm>
            <a:off x="295657" y="1026885"/>
            <a:ext cx="5137171" cy="2506618"/>
          </a:xfrm>
          <a:prstGeom prst="rect">
            <a:avLst/>
          </a:prstGeom>
        </p:spPr>
      </p:pic>
      <p:pic>
        <p:nvPicPr>
          <p:cNvPr id="5" name="Picture Placeholder 4" descr="Picture Placeholder 4">
            <a:extLst>
              <a:ext uri="{FF2B5EF4-FFF2-40B4-BE49-F238E27FC236}">
                <a16:creationId xmlns:a16="http://schemas.microsoft.com/office/drawing/2014/main" id="{50EA178C-B967-14F6-3939-BACB0621806A}"/>
              </a:ext>
            </a:extLst>
          </p:cNvPr>
          <p:cNvPicPr>
            <a:picLocks noChangeAspect="1"/>
          </p:cNvPicPr>
          <p:nvPr/>
        </p:nvPicPr>
        <p:blipFill>
          <a:blip r:embed="rId2"/>
          <a:stretch>
            <a:fillRect/>
          </a:stretch>
        </p:blipFill>
        <p:spPr>
          <a:xfrm>
            <a:off x="299430" y="3629629"/>
            <a:ext cx="5137171" cy="1340843"/>
          </a:xfrm>
          <a:prstGeom prst="rect">
            <a:avLst/>
          </a:prstGeom>
        </p:spPr>
      </p:pic>
      <p:pic>
        <p:nvPicPr>
          <p:cNvPr id="6" name="Picture Placeholder 4" descr="Picture Placeholder 4">
            <a:extLst>
              <a:ext uri="{FF2B5EF4-FFF2-40B4-BE49-F238E27FC236}">
                <a16:creationId xmlns:a16="http://schemas.microsoft.com/office/drawing/2014/main" id="{6A752B48-053D-15E5-A4CC-EA0D18EE25B0}"/>
              </a:ext>
            </a:extLst>
          </p:cNvPr>
          <p:cNvPicPr>
            <a:picLocks noChangeAspect="1"/>
          </p:cNvPicPr>
          <p:nvPr/>
        </p:nvPicPr>
        <p:blipFill>
          <a:blip r:embed="rId2"/>
          <a:stretch>
            <a:fillRect/>
          </a:stretch>
        </p:blipFill>
        <p:spPr>
          <a:xfrm>
            <a:off x="5650112" y="1045371"/>
            <a:ext cx="5137171" cy="2488132"/>
          </a:xfrm>
          <a:prstGeom prst="rect">
            <a:avLst/>
          </a:prstGeom>
        </p:spPr>
      </p:pic>
      <p:sp>
        <p:nvSpPr>
          <p:cNvPr id="7" name="TextBox 6">
            <a:extLst>
              <a:ext uri="{FF2B5EF4-FFF2-40B4-BE49-F238E27FC236}">
                <a16:creationId xmlns:a16="http://schemas.microsoft.com/office/drawing/2014/main" id="{1F8DC90D-5DD7-8DA0-CA83-1B0EADB714D8}"/>
              </a:ext>
            </a:extLst>
          </p:cNvPr>
          <p:cNvSpPr txBox="1"/>
          <p:nvPr/>
        </p:nvSpPr>
        <p:spPr>
          <a:xfrm>
            <a:off x="5755207" y="3661981"/>
            <a:ext cx="5166539" cy="2308324"/>
          </a:xfrm>
          <a:prstGeom prst="rect">
            <a:avLst/>
          </a:prstGeom>
          <a:noFill/>
        </p:spPr>
        <p:txBody>
          <a:bodyPr wrap="square" rtlCol="0">
            <a:spAutoFit/>
          </a:bodyPr>
          <a:lstStyle/>
          <a:p>
            <a:r>
              <a:rPr lang="en-US" sz="1800" cap="small" dirty="0">
                <a:latin typeface="Aptos" panose="020B0004020202020204" pitchFamily="34" charset="0"/>
              </a:rPr>
              <a:t>Elliott R. Feldman</a:t>
            </a:r>
            <a:br>
              <a:rPr lang="en-US" sz="1800" cap="small" dirty="0">
                <a:latin typeface="Aptos" panose="020B0004020202020204" pitchFamily="34" charset="0"/>
              </a:rPr>
            </a:br>
            <a:r>
              <a:rPr lang="en-US" sz="1800" cap="small" dirty="0">
                <a:latin typeface="Aptos" panose="020B0004020202020204" pitchFamily="34" charset="0"/>
              </a:rPr>
              <a:t>Co-Chair, Subrogation &amp; Recovery Department</a:t>
            </a:r>
            <a:br>
              <a:rPr lang="en-US" sz="1800" cap="small" dirty="0">
                <a:latin typeface="Aptos" panose="020B0004020202020204" pitchFamily="34" charset="0"/>
              </a:rPr>
            </a:br>
            <a:r>
              <a:rPr lang="en-US" sz="1800" cap="small" dirty="0">
                <a:latin typeface="Aptos" panose="020B0004020202020204" pitchFamily="34" charset="0"/>
              </a:rPr>
              <a:t>Cozen O’Connor</a:t>
            </a:r>
            <a:br>
              <a:rPr lang="en-US" sz="1800" cap="small" dirty="0">
                <a:latin typeface="Aptos" panose="020B0004020202020204" pitchFamily="34" charset="0"/>
              </a:rPr>
            </a:br>
            <a:r>
              <a:rPr lang="en-US" sz="1800" cap="small" dirty="0">
                <a:latin typeface="Aptos" panose="020B0004020202020204" pitchFamily="34" charset="0"/>
              </a:rPr>
              <a:t>One Liberty Place</a:t>
            </a:r>
            <a:br>
              <a:rPr lang="en-US" sz="1800" cap="small" dirty="0">
                <a:latin typeface="Aptos" panose="020B0004020202020204" pitchFamily="34" charset="0"/>
              </a:rPr>
            </a:br>
            <a:r>
              <a:rPr lang="en-US" sz="1800" cap="small" dirty="0">
                <a:latin typeface="Aptos" panose="020B0004020202020204" pitchFamily="34" charset="0"/>
              </a:rPr>
              <a:t>1650 Market Street, Ste. 2800</a:t>
            </a:r>
            <a:br>
              <a:rPr lang="en-US" sz="1800" cap="small" dirty="0">
                <a:latin typeface="Aptos" panose="020B0004020202020204" pitchFamily="34" charset="0"/>
              </a:rPr>
            </a:br>
            <a:r>
              <a:rPr lang="en-US" sz="1800" cap="small" dirty="0">
                <a:latin typeface="Aptos" panose="020B0004020202020204" pitchFamily="34" charset="0"/>
              </a:rPr>
              <a:t>Philadelphia, PA 19103</a:t>
            </a:r>
            <a:br>
              <a:rPr lang="en-US" sz="1800" cap="small" dirty="0">
                <a:latin typeface="Aptos" panose="020B0004020202020204" pitchFamily="34" charset="0"/>
              </a:rPr>
            </a:br>
            <a:r>
              <a:rPr lang="en-US" sz="1800" cap="small" dirty="0">
                <a:latin typeface="Aptos" panose="020B0004020202020204" pitchFamily="34" charset="0"/>
              </a:rPr>
              <a:t>P: 215-665-2071</a:t>
            </a:r>
            <a:br>
              <a:rPr lang="en-US" sz="1800" cap="small" dirty="0">
                <a:latin typeface="Aptos" panose="020B0004020202020204" pitchFamily="34" charset="0"/>
              </a:rPr>
            </a:br>
            <a:r>
              <a:rPr lang="en-US" sz="1800" cap="small" dirty="0">
                <a:latin typeface="Aptos" panose="020B0004020202020204" pitchFamily="34" charset="0"/>
              </a:rPr>
              <a:t>E: efeldman@cozen.com</a:t>
            </a:r>
            <a:endParaRPr lang="en-US" dirty="0">
              <a:latin typeface="Aptos" panose="020B0004020202020204" pitchFamily="34" charset="0"/>
            </a:endParaRPr>
          </a:p>
        </p:txBody>
      </p:sp>
      <p:sp>
        <p:nvSpPr>
          <p:cNvPr id="8" name="TextBox 7">
            <a:extLst>
              <a:ext uri="{FF2B5EF4-FFF2-40B4-BE49-F238E27FC236}">
                <a16:creationId xmlns:a16="http://schemas.microsoft.com/office/drawing/2014/main" id="{CA23AE05-0AA7-CA19-6AAA-AB2A242E3EA8}"/>
              </a:ext>
            </a:extLst>
          </p:cNvPr>
          <p:cNvSpPr txBox="1"/>
          <p:nvPr/>
        </p:nvSpPr>
        <p:spPr>
          <a:xfrm>
            <a:off x="374904" y="3672566"/>
            <a:ext cx="5057924" cy="1477328"/>
          </a:xfrm>
          <a:prstGeom prst="rect">
            <a:avLst/>
          </a:prstGeom>
          <a:noFill/>
        </p:spPr>
        <p:txBody>
          <a:bodyPr wrap="square" rtlCol="0">
            <a:spAutoFit/>
          </a:bodyPr>
          <a:lstStyle/>
          <a:p>
            <a:pPr algn="l"/>
            <a:r>
              <a:rPr lang="en-US" sz="1800" cap="small" dirty="0">
                <a:latin typeface="Aptos" panose="020B0004020202020204" pitchFamily="34" charset="0"/>
              </a:rPr>
              <a:t>Jeffrey M. Rubin</a:t>
            </a:r>
            <a:br>
              <a:rPr lang="en-US" sz="1800" cap="small" dirty="0">
                <a:latin typeface="Aptos" panose="020B0004020202020204" pitchFamily="34" charset="0"/>
              </a:rPr>
            </a:br>
            <a:r>
              <a:rPr lang="en-US" sz="1800" cap="small" dirty="0">
                <a:latin typeface="Aptos" panose="020B0004020202020204" pitchFamily="34" charset="0"/>
              </a:rPr>
              <a:t>ARIAS•U.S. Certified Arbitrator</a:t>
            </a:r>
            <a:br>
              <a:rPr lang="en-US" sz="1800" cap="small" dirty="0">
                <a:latin typeface="Aptos" panose="020B0004020202020204" pitchFamily="34" charset="0"/>
              </a:rPr>
            </a:br>
            <a:r>
              <a:rPr lang="en-US" sz="1800" cap="small" dirty="0">
                <a:latin typeface="Aptos" panose="020B0004020202020204" pitchFamily="34" charset="0"/>
              </a:rPr>
              <a:t>P: </a:t>
            </a:r>
            <a:r>
              <a:rPr lang="en-US" b="0" i="0" cap="small" dirty="0">
                <a:solidFill>
                  <a:srgbClr val="333333"/>
                </a:solidFill>
                <a:effectLst/>
                <a:latin typeface="Aptos" panose="020B0004020202020204" pitchFamily="34" charset="0"/>
              </a:rPr>
              <a:t>(203) 570-9142</a:t>
            </a:r>
            <a:endParaRPr lang="en-US" b="1" i="0" cap="small" dirty="0">
              <a:solidFill>
                <a:srgbClr val="AAAAAA"/>
              </a:solidFill>
              <a:effectLst/>
              <a:latin typeface="Aptos" panose="020B0004020202020204" pitchFamily="34" charset="0"/>
            </a:endParaRPr>
          </a:p>
          <a:p>
            <a:pPr algn="l"/>
            <a:r>
              <a:rPr lang="en-US" b="0" i="0" cap="small" dirty="0">
                <a:solidFill>
                  <a:srgbClr val="333333"/>
                </a:solidFill>
                <a:effectLst/>
                <a:latin typeface="Aptos" panose="020B0004020202020204" pitchFamily="34" charset="0"/>
              </a:rPr>
              <a:t>E: jmrubin1@outlook.com</a:t>
            </a:r>
          </a:p>
          <a:p>
            <a:endParaRPr lang="en-US" dirty="0"/>
          </a:p>
        </p:txBody>
      </p:sp>
      <p:sp>
        <p:nvSpPr>
          <p:cNvPr id="9" name="TextBox 8">
            <a:extLst>
              <a:ext uri="{FF2B5EF4-FFF2-40B4-BE49-F238E27FC236}">
                <a16:creationId xmlns:a16="http://schemas.microsoft.com/office/drawing/2014/main" id="{DC709CB4-5383-8B59-E93A-16CF7B583AAF}"/>
              </a:ext>
            </a:extLst>
          </p:cNvPr>
          <p:cNvSpPr txBox="1"/>
          <p:nvPr/>
        </p:nvSpPr>
        <p:spPr>
          <a:xfrm>
            <a:off x="5755207" y="1166437"/>
            <a:ext cx="4926980" cy="2031325"/>
          </a:xfrm>
          <a:prstGeom prst="rect">
            <a:avLst/>
          </a:prstGeom>
          <a:noFill/>
        </p:spPr>
        <p:txBody>
          <a:bodyPr wrap="square" rtlCol="0">
            <a:spAutoFit/>
          </a:bodyPr>
          <a:lstStyle/>
          <a:p>
            <a:r>
              <a:rPr lang="en-US" sz="1800" cap="small" dirty="0">
                <a:latin typeface="Aptos" panose="020B0004020202020204" pitchFamily="34" charset="0"/>
              </a:rPr>
              <a:t>Spencer Y. Kook</a:t>
            </a:r>
            <a:br>
              <a:rPr lang="en-US" sz="1800" cap="small" dirty="0">
                <a:latin typeface="Aptos" panose="020B0004020202020204" pitchFamily="34" charset="0"/>
              </a:rPr>
            </a:br>
            <a:r>
              <a:rPr lang="en-US" sz="1800" cap="small" dirty="0">
                <a:effectLst/>
                <a:latin typeface="Aptos" panose="020B0004020202020204" pitchFamily="34" charset="0"/>
                <a:ea typeface="Aptos" panose="020B0004020202020204" pitchFamily="34" charset="0"/>
              </a:rPr>
              <a:t>Partner</a:t>
            </a:r>
            <a:br>
              <a:rPr lang="en-US" sz="1800" cap="small" dirty="0">
                <a:effectLst/>
                <a:latin typeface="Aptos" panose="020B0004020202020204" pitchFamily="34" charset="0"/>
                <a:ea typeface="Aptos" panose="020B0004020202020204" pitchFamily="34" charset="0"/>
                <a:cs typeface="Aptos" panose="020B0004020202020204" pitchFamily="34" charset="0"/>
              </a:rPr>
            </a:br>
            <a:r>
              <a:rPr lang="en-US" sz="1800" cap="small" dirty="0">
                <a:effectLst/>
                <a:latin typeface="Aptos" panose="020B0004020202020204" pitchFamily="34" charset="0"/>
                <a:ea typeface="Aptos" panose="020B0004020202020204" pitchFamily="34" charset="0"/>
              </a:rPr>
              <a:t>Hinshaw &amp; Culbertson LLP</a:t>
            </a:r>
            <a:br>
              <a:rPr lang="en-US" sz="1800" cap="small" dirty="0">
                <a:effectLst/>
                <a:latin typeface="Aptos" panose="020B0004020202020204" pitchFamily="34" charset="0"/>
                <a:ea typeface="Aptos" panose="020B0004020202020204" pitchFamily="34" charset="0"/>
                <a:cs typeface="Aptos" panose="020B0004020202020204" pitchFamily="34" charset="0"/>
              </a:rPr>
            </a:br>
            <a:r>
              <a:rPr lang="en-US" sz="1800" cap="small" dirty="0">
                <a:effectLst/>
                <a:latin typeface="Aptos" panose="020B0004020202020204" pitchFamily="34" charset="0"/>
                <a:ea typeface="Aptos" panose="020B0004020202020204" pitchFamily="34" charset="0"/>
              </a:rPr>
              <a:t>350 South Grand Ave., Suite 3600</a:t>
            </a:r>
          </a:p>
          <a:p>
            <a:r>
              <a:rPr lang="en-US" sz="1800" cap="small" dirty="0">
                <a:effectLst/>
                <a:latin typeface="Aptos" panose="020B0004020202020204" pitchFamily="34" charset="0"/>
                <a:ea typeface="Aptos" panose="020B0004020202020204" pitchFamily="34" charset="0"/>
              </a:rPr>
              <a:t>Los Angeles, CA 90071</a:t>
            </a:r>
          </a:p>
          <a:p>
            <a:r>
              <a:rPr lang="en-US" cap="small" dirty="0">
                <a:latin typeface="Aptos" panose="020B0004020202020204" pitchFamily="34" charset="0"/>
              </a:rPr>
              <a:t>P: </a:t>
            </a:r>
            <a:r>
              <a:rPr lang="en-US" sz="1800" cap="small" dirty="0">
                <a:effectLst/>
                <a:latin typeface="Aptos" panose="020B0004020202020204" pitchFamily="34" charset="0"/>
                <a:ea typeface="Aptos" panose="020B0004020202020204" pitchFamily="34" charset="0"/>
              </a:rPr>
              <a:t>213-614-7359 </a:t>
            </a:r>
            <a:endParaRPr lang="en-US" cap="small" dirty="0">
              <a:latin typeface="Aptos" panose="020B0004020202020204" pitchFamily="34" charset="0"/>
            </a:endParaRPr>
          </a:p>
          <a:p>
            <a:r>
              <a:rPr lang="en-US" cap="small" dirty="0">
                <a:latin typeface="Aptos" panose="020B0004020202020204" pitchFamily="34" charset="0"/>
              </a:rPr>
              <a:t>E: skook@hinshawlaw.com</a:t>
            </a:r>
          </a:p>
        </p:txBody>
      </p:sp>
      <p:sp>
        <p:nvSpPr>
          <p:cNvPr id="10" name="Title 9">
            <a:extLst>
              <a:ext uri="{FF2B5EF4-FFF2-40B4-BE49-F238E27FC236}">
                <a16:creationId xmlns:a16="http://schemas.microsoft.com/office/drawing/2014/main" id="{C3EE6F2B-9B85-B80D-52F1-682A3C3067DC}"/>
              </a:ext>
            </a:extLst>
          </p:cNvPr>
          <p:cNvSpPr txBox="1">
            <a:spLocks noGrp="1"/>
          </p:cNvSpPr>
          <p:nvPr>
            <p:ph type="title"/>
          </p:nvPr>
        </p:nvSpPr>
        <p:spPr>
          <a:xfrm>
            <a:off x="419503" y="1180310"/>
            <a:ext cx="5013325" cy="2308320"/>
          </a:xfrm>
          <a:prstGeom prst="rect">
            <a:avLst/>
          </a:prstGeom>
          <a:noFill/>
        </p:spPr>
        <p:txBody>
          <a:bodyPr wrap="square" rtlCol="0">
            <a:spAutoFit/>
          </a:bodyPr>
          <a:lstStyle/>
          <a:p>
            <a:r>
              <a:rPr lang="en-US" sz="1800" b="0" cap="small" dirty="0">
                <a:solidFill>
                  <a:schemeClr val="tx1"/>
                </a:solidFill>
                <a:latin typeface="Aptos" panose="020B0004020202020204" pitchFamily="34" charset="0"/>
              </a:rPr>
              <a:t>Teresa Snider</a:t>
            </a:r>
            <a:br>
              <a:rPr lang="en-US" sz="1800" b="0" cap="small" dirty="0">
                <a:solidFill>
                  <a:schemeClr val="tx1"/>
                </a:solidFill>
                <a:latin typeface="Aptos" panose="020B0004020202020204" pitchFamily="34" charset="0"/>
              </a:rPr>
            </a:br>
            <a:r>
              <a:rPr lang="en-US" sz="1800" b="0" cap="small" dirty="0">
                <a:solidFill>
                  <a:schemeClr val="tx1"/>
                </a:solidFill>
                <a:latin typeface="Aptos" panose="020B0004020202020204" pitchFamily="34" charset="0"/>
              </a:rPr>
              <a:t>Co-Chair, Reinsurance Arbitration &amp; Litigation</a:t>
            </a:r>
            <a:br>
              <a:rPr lang="en-US" sz="1800" b="0" cap="small" dirty="0">
                <a:solidFill>
                  <a:schemeClr val="tx1"/>
                </a:solidFill>
                <a:latin typeface="Aptos" panose="020B0004020202020204" pitchFamily="34" charset="0"/>
              </a:rPr>
            </a:br>
            <a:r>
              <a:rPr lang="en-US" sz="1800" b="0" cap="small" dirty="0">
                <a:solidFill>
                  <a:schemeClr val="tx1"/>
                </a:solidFill>
                <a:latin typeface="Aptos" panose="020B0004020202020204" pitchFamily="34" charset="0"/>
              </a:rPr>
              <a:t>    Practice Group</a:t>
            </a:r>
            <a:br>
              <a:rPr lang="en-US" sz="1800" b="0" cap="small" dirty="0">
                <a:solidFill>
                  <a:schemeClr val="tx1"/>
                </a:solidFill>
                <a:latin typeface="Aptos" panose="020B0004020202020204" pitchFamily="34" charset="0"/>
              </a:rPr>
            </a:br>
            <a:r>
              <a:rPr lang="en-US" sz="1800" b="0" cap="small" dirty="0">
                <a:solidFill>
                  <a:schemeClr val="tx1"/>
                </a:solidFill>
                <a:latin typeface="Aptos" panose="020B0004020202020204" pitchFamily="34" charset="0"/>
              </a:rPr>
              <a:t>Porter Wright Morris &amp; Arthur LLP</a:t>
            </a:r>
            <a:br>
              <a:rPr lang="en-US" sz="1800" b="0" cap="small" dirty="0">
                <a:solidFill>
                  <a:schemeClr val="tx1"/>
                </a:solidFill>
                <a:latin typeface="Aptos" panose="020B0004020202020204" pitchFamily="34" charset="0"/>
              </a:rPr>
            </a:br>
            <a:r>
              <a:rPr lang="en-US" sz="1800" b="0" cap="small" dirty="0">
                <a:solidFill>
                  <a:schemeClr val="tx1"/>
                </a:solidFill>
                <a:latin typeface="Aptos" panose="020B0004020202020204" pitchFamily="34" charset="0"/>
              </a:rPr>
              <a:t>321 South Clark Street, Ste. 400</a:t>
            </a:r>
            <a:br>
              <a:rPr lang="en-US" sz="1800" b="0" cap="small" dirty="0">
                <a:solidFill>
                  <a:schemeClr val="tx1"/>
                </a:solidFill>
                <a:latin typeface="Aptos" panose="020B0004020202020204" pitchFamily="34" charset="0"/>
              </a:rPr>
            </a:br>
            <a:r>
              <a:rPr lang="en-US" sz="1800" b="0" cap="small" dirty="0">
                <a:solidFill>
                  <a:schemeClr val="tx1"/>
                </a:solidFill>
                <a:latin typeface="Aptos" panose="020B0004020202020204" pitchFamily="34" charset="0"/>
              </a:rPr>
              <a:t>Chicago, IL 60654</a:t>
            </a:r>
            <a:br>
              <a:rPr lang="en-US" sz="1800" b="0" cap="small" dirty="0">
                <a:solidFill>
                  <a:schemeClr val="tx1"/>
                </a:solidFill>
                <a:latin typeface="Aptos" panose="020B0004020202020204" pitchFamily="34" charset="0"/>
              </a:rPr>
            </a:br>
            <a:r>
              <a:rPr lang="en-US" sz="1800" b="0" cap="small" dirty="0">
                <a:solidFill>
                  <a:schemeClr val="tx1"/>
                </a:solidFill>
                <a:latin typeface="Aptos" panose="020B0004020202020204" pitchFamily="34" charset="0"/>
              </a:rPr>
              <a:t>P: 312-756-8493</a:t>
            </a:r>
            <a:br>
              <a:rPr lang="en-US" sz="1800" b="0" cap="small" dirty="0">
                <a:solidFill>
                  <a:schemeClr val="tx1"/>
                </a:solidFill>
                <a:latin typeface="Aptos" panose="020B0004020202020204" pitchFamily="34" charset="0"/>
              </a:rPr>
            </a:br>
            <a:r>
              <a:rPr lang="en-US" sz="1800" b="0" cap="small" dirty="0">
                <a:solidFill>
                  <a:schemeClr val="tx1"/>
                </a:solidFill>
                <a:latin typeface="Aptos" panose="020B0004020202020204" pitchFamily="34" charset="0"/>
              </a:rPr>
              <a:t>E: tsnider@porterwright.com</a:t>
            </a:r>
            <a:endParaRPr lang="en-US" b="0" dirty="0">
              <a:solidFill>
                <a:schemeClr val="tx1"/>
              </a:solidFill>
              <a:latin typeface="Aptos" panose="020B0004020202020204" pitchFamily="34" charset="0"/>
            </a:endParaRPr>
          </a:p>
        </p:txBody>
      </p:sp>
      <p:pic>
        <p:nvPicPr>
          <p:cNvPr id="11" name="Picture 10" descr="A red and black logo&#10;&#10;AI-generated content may be incorrect.">
            <a:extLst>
              <a:ext uri="{FF2B5EF4-FFF2-40B4-BE49-F238E27FC236}">
                <a16:creationId xmlns:a16="http://schemas.microsoft.com/office/drawing/2014/main" id="{82B9F82A-934E-B25D-FBF3-48FC55CCD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831" y="3002889"/>
            <a:ext cx="1597793" cy="544314"/>
          </a:xfrm>
          <a:prstGeom prst="rect">
            <a:avLst/>
          </a:prstGeom>
        </p:spPr>
      </p:pic>
      <p:pic>
        <p:nvPicPr>
          <p:cNvPr id="2" name="Picture 1">
            <a:extLst>
              <a:ext uri="{FF2B5EF4-FFF2-40B4-BE49-F238E27FC236}">
                <a16:creationId xmlns:a16="http://schemas.microsoft.com/office/drawing/2014/main" id="{541C27E1-CEC5-6729-A933-B62AA88501B2}"/>
              </a:ext>
            </a:extLst>
          </p:cNvPr>
          <p:cNvPicPr>
            <a:picLocks noChangeAspect="1"/>
          </p:cNvPicPr>
          <p:nvPr/>
        </p:nvPicPr>
        <p:blipFill>
          <a:blip r:embed="rId5"/>
          <a:stretch>
            <a:fillRect/>
          </a:stretch>
        </p:blipFill>
        <p:spPr>
          <a:xfrm>
            <a:off x="8909470" y="2885621"/>
            <a:ext cx="1674500" cy="457264"/>
          </a:xfrm>
          <a:prstGeom prst="rect">
            <a:avLst/>
          </a:prstGeom>
        </p:spPr>
      </p:pic>
      <p:sp>
        <p:nvSpPr>
          <p:cNvPr id="14" name="TextBox 13">
            <a:extLst>
              <a:ext uri="{FF2B5EF4-FFF2-40B4-BE49-F238E27FC236}">
                <a16:creationId xmlns:a16="http://schemas.microsoft.com/office/drawing/2014/main" id="{48D64A79-54BA-B5C3-2593-CD59C16B5CC1}"/>
              </a:ext>
            </a:extLst>
          </p:cNvPr>
          <p:cNvSpPr txBox="1"/>
          <p:nvPr/>
        </p:nvSpPr>
        <p:spPr>
          <a:xfrm>
            <a:off x="3990315" y="304214"/>
            <a:ext cx="609750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http://schemas.microsoft.com/office/powerpoint/2012/main" xmlns:p14="http://schemas.microsoft.com/office/powerpoint/2010/main" val="1"/>
            </a:ext>
          </a:extLst>
        </p:spPr>
        <p:txBody>
          <a:bodyPr wrap="square">
            <a:spAutoFit/>
          </a:bodyPr>
          <a:lstStyle/>
          <a:p>
            <a:r>
              <a:rPr lang="en-US" sz="1800" u="sng" cap="small" dirty="0"/>
              <a:t>Presenter Contact Information</a:t>
            </a:r>
            <a:endParaRPr lang="en-US" b="1" dirty="0"/>
          </a:p>
        </p:txBody>
      </p:sp>
      <p:sp>
        <p:nvSpPr>
          <p:cNvPr id="12" name="Slide Number Placeholder 11">
            <a:extLst>
              <a:ext uri="{FF2B5EF4-FFF2-40B4-BE49-F238E27FC236}">
                <a16:creationId xmlns:a16="http://schemas.microsoft.com/office/drawing/2014/main" id="{E5F76B05-124E-7424-5183-41E4108F6BC5}"/>
              </a:ext>
            </a:extLst>
          </p:cNvPr>
          <p:cNvSpPr>
            <a:spLocks noGrp="1"/>
          </p:cNvSpPr>
          <p:nvPr>
            <p:ph type="sldNum" sz="quarter" idx="2"/>
          </p:nvPr>
        </p:nvSpPr>
        <p:spPr>
          <a:xfrm>
            <a:off x="11460643" y="6339426"/>
            <a:ext cx="273654" cy="269239"/>
          </a:xfrm>
        </p:spPr>
        <p:txBody>
          <a:bodyPr/>
          <a:lstStyle/>
          <a:p>
            <a:fld id="{86CB4B4D-7CA3-9044-876B-883B54F8677D}" type="slidenum">
              <a:rPr lang="en-US" smtClean="0"/>
              <a:t>52</a:t>
            </a:fld>
            <a:endParaRPr lang="en-US"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414A-330E-5904-5E2C-8529B7ABCB47}"/>
            </a:ext>
          </a:extLst>
        </p:cNvPr>
        <p:cNvGrpSpPr/>
        <p:nvPr/>
      </p:nvGrpSpPr>
      <p:grpSpPr>
        <a:xfrm>
          <a:off x="0" y="0"/>
          <a:ext cx="0" cy="0"/>
          <a:chOff x="0" y="0"/>
          <a:chExt cx="0" cy="0"/>
        </a:xfrm>
      </p:grpSpPr>
      <p:sp>
        <p:nvSpPr>
          <p:cNvPr id="111" name="Title 1">
            <a:extLst>
              <a:ext uri="{FF2B5EF4-FFF2-40B4-BE49-F238E27FC236}">
                <a16:creationId xmlns:a16="http://schemas.microsoft.com/office/drawing/2014/main" id="{22EC7593-ABAA-C58C-F361-476BB27B2011}"/>
              </a:ext>
            </a:extLst>
          </p:cNvPr>
          <p:cNvSpPr txBox="1">
            <a:spLocks noGrp="1"/>
          </p:cNvSpPr>
          <p:nvPr>
            <p:ph type="title"/>
          </p:nvPr>
        </p:nvSpPr>
        <p:spPr>
          <a:xfrm>
            <a:off x="515937" y="1489914"/>
            <a:ext cx="11160128" cy="3878171"/>
          </a:xfrm>
          <a:prstGeom prst="rect">
            <a:avLst/>
          </a:prstGeom>
        </p:spPr>
        <p:txBody>
          <a:bodyPr>
            <a:normAutofit/>
          </a:bodyPr>
          <a:lstStyle/>
          <a:p>
            <a:pPr algn="ctr"/>
            <a:r>
              <a:rPr lang="en-US" sz="7200" dirty="0">
                <a:latin typeface="Aptos" panose="020B0004020202020204" pitchFamily="34" charset="0"/>
              </a:rPr>
              <a:t>QUESTIONS?</a:t>
            </a:r>
            <a:endParaRPr sz="7200" dirty="0">
              <a:latin typeface="Aptos" panose="020B0004020202020204" pitchFamily="34" charset="0"/>
            </a:endParaRPr>
          </a:p>
        </p:txBody>
      </p:sp>
      <p:sp>
        <p:nvSpPr>
          <p:cNvPr id="2" name="Slide Number Placeholder 1">
            <a:extLst>
              <a:ext uri="{FF2B5EF4-FFF2-40B4-BE49-F238E27FC236}">
                <a16:creationId xmlns:a16="http://schemas.microsoft.com/office/drawing/2014/main" id="{B8A25CA0-74FD-E1A1-3153-C6BB3BA48F58}"/>
              </a:ext>
            </a:extLst>
          </p:cNvPr>
          <p:cNvSpPr>
            <a:spLocks noGrp="1"/>
          </p:cNvSpPr>
          <p:nvPr>
            <p:ph type="sldNum" sz="quarter" idx="2"/>
          </p:nvPr>
        </p:nvSpPr>
        <p:spPr>
          <a:xfrm>
            <a:off x="11402411" y="6384693"/>
            <a:ext cx="273654" cy="269239"/>
          </a:xfrm>
        </p:spPr>
        <p:txBody>
          <a:bodyPr/>
          <a:lstStyle/>
          <a:p>
            <a:fld id="{86CB4B4D-7CA3-9044-876B-883B54F8677D}" type="slidenum">
              <a:rPr lang="en-US" smtClean="0"/>
              <a:t>53</a:t>
            </a:fld>
            <a:endParaRPr lang="en-US" dirty="0"/>
          </a:p>
        </p:txBody>
      </p:sp>
    </p:spTree>
    <p:extLst>
      <p:ext uri="{BB962C8B-B14F-4D97-AF65-F5344CB8AC3E}">
        <p14:creationId xmlns:p14="http://schemas.microsoft.com/office/powerpoint/2010/main" val="236421231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256032" y="786384"/>
            <a:ext cx="11493185" cy="4883453"/>
          </a:xfrm>
          <a:prstGeom prst="rect">
            <a:avLst/>
          </a:prstGeom>
        </p:spPr>
        <p:txBody>
          <a:bodyPr>
            <a:normAutofit/>
          </a:bodyPr>
          <a:lstStyle/>
          <a:p>
            <a:pPr marL="0" indent="0">
              <a:spcBef>
                <a:spcPts val="600"/>
              </a:spcBef>
              <a:spcAft>
                <a:spcPts val="600"/>
              </a:spcAft>
            </a:pPr>
            <a:r>
              <a:rPr lang="en-US" sz="1800" dirty="0">
                <a:latin typeface="Abadi" panose="020F0502020204030204" pitchFamily="34" charset="0"/>
              </a:rPr>
              <a:t>ARIAS•U.S. and the Presenters offer these materials for general information purposes only. The content of these materials is not intended as legal advice for any purpose, and you should not consider it as such advice or as legal opinion on any matters. This content does not necessarily reflect the views of ARIAS•U.S, the Presenters, their firms, and/or companies ( the “PRESENTERS”) as to any particular matter or those of their clients.</a:t>
            </a:r>
            <a:br>
              <a:rPr lang="en-US" sz="1800" dirty="0">
                <a:latin typeface="Abadi" panose="020F0502020204030204" pitchFamily="34" charset="0"/>
              </a:rPr>
            </a:br>
            <a:br>
              <a:rPr lang="en-US" sz="1800" dirty="0">
                <a:latin typeface="Abadi" panose="020F0502020204030204" pitchFamily="34" charset="0"/>
              </a:rPr>
            </a:br>
            <a:r>
              <a:rPr lang="en-US" sz="1800" dirty="0">
                <a:latin typeface="Abadi" panose="020F0502020204030204" pitchFamily="34" charset="0"/>
              </a:rPr>
              <a:t>The information provided herein is subject to change without notice, and you may not rely upon any such information with regard to a particular matter of set of facts. Further, the use of these materials does not create, and is not intended to create, any attorney-client relationship between you and the PRESENTERS or any individual lawyer affiliated with any of the PRESENTERS. Use of these materials is at your own risk. We make no warranties of any kind regarding the accuracy or completeness of any information in these materials, and we make no representations regarding whether such information is reliable, up-to-date, or applicable to any particular situation. The PRESENTERS expressly disclaim all liability for actions taken or not taken based on any or all of the contents of materials, or for any damages resulting from your viewing and use thereof. The use of any trademark, copyright, or individual or company name or image in this presentation is for educational purposes only and does not imply any association, sponsorship or endorsement by or with that individual or company. All trademarks and copyrights are the sole and exclusive property of their original owners.</a:t>
            </a:r>
            <a:br>
              <a:rPr lang="en-US" sz="1800" dirty="0"/>
            </a:br>
            <a:endParaRPr sz="1800" dirty="0"/>
          </a:p>
        </p:txBody>
      </p:sp>
      <p:sp>
        <p:nvSpPr>
          <p:cNvPr id="2" name="TextBox 1">
            <a:extLst>
              <a:ext uri="{FF2B5EF4-FFF2-40B4-BE49-F238E27FC236}">
                <a16:creationId xmlns:a16="http://schemas.microsoft.com/office/drawing/2014/main" id="{0232088F-E256-770F-3B35-0A12612466B9}"/>
              </a:ext>
            </a:extLst>
          </p:cNvPr>
          <p:cNvSpPr txBox="1"/>
          <p:nvPr/>
        </p:nvSpPr>
        <p:spPr>
          <a:xfrm>
            <a:off x="2240280" y="-93337"/>
            <a:ext cx="6428232"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ct val="0"/>
              </a:spcBef>
              <a:spcAft>
                <a:spcPct val="0"/>
              </a:spcAft>
              <a:buClrTx/>
              <a:buSzTx/>
              <a:buFontTx/>
              <a:buNone/>
            </a:pPr>
            <a:r>
              <a:rPr kumimoji="0" lang="en-US" sz="4000" b="1" i="0" u="none" strike="noStrike" cap="none" spc="0" normalizeH="0" baseline="0" dirty="0">
                <a:ln>
                  <a:noFill/>
                </a:ln>
                <a:solidFill>
                  <a:schemeClr val="bg1"/>
                </a:solidFill>
                <a:effectLst/>
                <a:uFillTx/>
                <a:latin typeface="+mj-lt"/>
                <a:ea typeface="+mj-ea"/>
                <a:cs typeface="+mj-cs"/>
                <a:sym typeface="Helvetica"/>
              </a:rPr>
              <a:t>DISCLAIMER</a:t>
            </a:r>
          </a:p>
        </p:txBody>
      </p:sp>
      <p:sp>
        <p:nvSpPr>
          <p:cNvPr id="3" name="Slide Number Placeholder 2">
            <a:extLst>
              <a:ext uri="{FF2B5EF4-FFF2-40B4-BE49-F238E27FC236}">
                <a16:creationId xmlns:a16="http://schemas.microsoft.com/office/drawing/2014/main" id="{7C76243F-BEFB-9256-7E87-15C16323711C}"/>
              </a:ext>
            </a:extLst>
          </p:cNvPr>
          <p:cNvSpPr>
            <a:spLocks noGrp="1"/>
          </p:cNvSpPr>
          <p:nvPr>
            <p:ph type="sldNum" sz="quarter" idx="2"/>
          </p:nvPr>
        </p:nvSpPr>
        <p:spPr>
          <a:xfrm>
            <a:off x="11612390" y="6357533"/>
            <a:ext cx="273654" cy="269239"/>
          </a:xfrm>
        </p:spPr>
        <p:txBody>
          <a:bodyPr/>
          <a:lstStyle/>
          <a:p>
            <a:fld id="{86CB4B4D-7CA3-9044-876B-883B54F8677D}" type="slidenum">
              <a:rPr lang="en-US" smtClean="0"/>
              <a:t>54</a:t>
            </a:fld>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FDEA-DE7B-7F5A-3581-47EAE65C2DDC}"/>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67A6E499-68B3-EDAB-B327-3D668687D579}"/>
              </a:ext>
            </a:extLst>
          </p:cNvPr>
          <p:cNvSpPr txBox="1">
            <a:spLocks noGrp="1"/>
          </p:cNvSpPr>
          <p:nvPr>
            <p:ph type="title"/>
          </p:nvPr>
        </p:nvSpPr>
        <p:spPr>
          <a:xfrm>
            <a:off x="982048" y="-64499"/>
            <a:ext cx="5921671" cy="2781409"/>
          </a:xfrm>
          <a:prstGeom prst="rect">
            <a:avLst/>
          </a:prstGeom>
        </p:spPr>
        <p:txBody>
          <a:bodyPr/>
          <a:lstStyle/>
          <a:p>
            <a:r>
              <a:rPr lang="en-US" dirty="0"/>
              <a:t>Palisades Fire</a:t>
            </a:r>
            <a:br>
              <a:rPr lang="en-US" dirty="0"/>
            </a:br>
            <a:endParaRPr dirty="0"/>
          </a:p>
        </p:txBody>
      </p:sp>
      <p:sp>
        <p:nvSpPr>
          <p:cNvPr id="105" name="Click to edit subtitle">
            <a:extLst>
              <a:ext uri="{FF2B5EF4-FFF2-40B4-BE49-F238E27FC236}">
                <a16:creationId xmlns:a16="http://schemas.microsoft.com/office/drawing/2014/main" id="{625A5F3B-25EC-D752-7603-62055D36B4FC}"/>
              </a:ext>
            </a:extLst>
          </p:cNvPr>
          <p:cNvSpPr txBox="1">
            <a:spLocks noGrp="1"/>
          </p:cNvSpPr>
          <p:nvPr>
            <p:ph type="body" sz="quarter" idx="1"/>
          </p:nvPr>
        </p:nvSpPr>
        <p:spPr>
          <a:xfrm>
            <a:off x="982046" y="2062717"/>
            <a:ext cx="8719382" cy="3987210"/>
          </a:xfrm>
          <a:prstGeom prst="rect">
            <a:avLst/>
          </a:prstGeom>
        </p:spPr>
        <p:txBody>
          <a:bodyPr>
            <a:normAutofit fontScale="85000" lnSpcReduction="20000"/>
          </a:bodyPr>
          <a:lstStyle/>
          <a:p>
            <a:pPr marL="457200" indent="-457200">
              <a:spcBef>
                <a:spcPts val="1200"/>
              </a:spcBef>
              <a:buFont typeface="Arial" panose="020B0604020202020204" pitchFamily="34" charset="0"/>
              <a:buChar char="•"/>
            </a:pPr>
            <a:r>
              <a:rPr lang="en-US" b="1" dirty="0">
                <a:solidFill>
                  <a:schemeClr val="bg1"/>
                </a:solidFill>
              </a:rPr>
              <a:t>Began morning of Jan. 7, 2025 in Santa Monica Mountains, LA County</a:t>
            </a:r>
          </a:p>
          <a:p>
            <a:pPr marL="457200" indent="-457200">
              <a:spcBef>
                <a:spcPts val="1200"/>
              </a:spcBef>
              <a:buFont typeface="Arial" panose="020B0604020202020204" pitchFamily="34" charset="0"/>
              <a:buChar char="•"/>
            </a:pPr>
            <a:r>
              <a:rPr lang="en-US" b="1" dirty="0">
                <a:solidFill>
                  <a:schemeClr val="bg1"/>
                </a:solidFill>
              </a:rPr>
              <a:t>Hurricane-force Santa Ana winds spread fire to Pacific Palisades, Topanga, and Malibu</a:t>
            </a:r>
          </a:p>
          <a:p>
            <a:pPr marL="457200" indent="-457200">
              <a:spcBef>
                <a:spcPts val="1200"/>
              </a:spcBef>
              <a:buFont typeface="Arial" panose="020B0604020202020204" pitchFamily="34" charset="0"/>
              <a:buChar char="•"/>
            </a:pPr>
            <a:r>
              <a:rPr lang="en-US" b="1" dirty="0">
                <a:solidFill>
                  <a:schemeClr val="bg1"/>
                </a:solidFill>
              </a:rPr>
              <a:t>24 days before full containment on Jan. 31, 2025</a:t>
            </a:r>
          </a:p>
          <a:p>
            <a:pPr marL="457200" indent="-457200">
              <a:spcBef>
                <a:spcPts val="1200"/>
              </a:spcBef>
              <a:buFont typeface="Arial" panose="020B0604020202020204" pitchFamily="34" charset="0"/>
              <a:buChar char="•"/>
            </a:pPr>
            <a:r>
              <a:rPr lang="en-US" b="1" dirty="0">
                <a:solidFill>
                  <a:schemeClr val="bg1"/>
                </a:solidFill>
              </a:rPr>
              <a:t>23,707 acres (37 square miles)</a:t>
            </a:r>
          </a:p>
          <a:p>
            <a:pPr marL="457200" indent="-457200">
              <a:spcBef>
                <a:spcPts val="1200"/>
              </a:spcBef>
              <a:buFont typeface="Arial" panose="020B0604020202020204" pitchFamily="34" charset="0"/>
              <a:buChar char="•"/>
            </a:pPr>
            <a:r>
              <a:rPr lang="en-US" b="1" dirty="0">
                <a:solidFill>
                  <a:schemeClr val="bg1"/>
                </a:solidFill>
              </a:rPr>
              <a:t>Killed12 people</a:t>
            </a:r>
          </a:p>
          <a:p>
            <a:pPr marL="457200" indent="-457200">
              <a:spcBef>
                <a:spcPts val="1200"/>
              </a:spcBef>
              <a:buFont typeface="Arial" panose="020B0604020202020204" pitchFamily="34" charset="0"/>
              <a:buChar char="•"/>
            </a:pPr>
            <a:r>
              <a:rPr lang="en-US" b="1" dirty="0">
                <a:solidFill>
                  <a:schemeClr val="bg1"/>
                </a:solidFill>
              </a:rPr>
              <a:t>Destroyed more than 6,500 buildings</a:t>
            </a:r>
          </a:p>
          <a:p>
            <a:pPr marL="457200" indent="-457200">
              <a:buFont typeface="Arial" panose="020B0604020202020204" pitchFamily="34" charset="0"/>
              <a:buChar char="•"/>
            </a:pPr>
            <a:endParaRPr lang="en-US" dirty="0">
              <a:solidFill>
                <a:schemeClr val="bg1"/>
              </a:solidFill>
            </a:endParaRPr>
          </a:p>
          <a:p>
            <a:r>
              <a:rPr lang="en-US" sz="2200" dirty="0">
                <a:solidFill>
                  <a:schemeClr val="bg1"/>
                </a:solidFill>
                <a:latin typeface="Century Gothic" panose="020B0502020202020204" pitchFamily="34" charset="0"/>
              </a:rPr>
              <a:t>Source:  </a:t>
            </a:r>
            <a:r>
              <a:rPr lang="en-US" sz="2200" dirty="0">
                <a:solidFill>
                  <a:schemeClr val="bg1"/>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https://www.nbcnews.com/weather/wildfires/palisades-eaton-fire-la-contained-rcna188338</a:t>
            </a:r>
            <a:endParaRPr lang="en-US" sz="2200" dirty="0">
              <a:solidFill>
                <a:schemeClr val="bg1"/>
              </a:solidFill>
              <a:latin typeface="Century Gothic" panose="020B0502020202020204" pitchFamily="34" charset="0"/>
            </a:endParaRPr>
          </a:p>
          <a:p>
            <a:endParaRPr lang="en-US" dirty="0">
              <a:solidFill>
                <a:schemeClr val="bg1"/>
              </a:solidFill>
            </a:endParaRPr>
          </a:p>
          <a:p>
            <a:endParaRPr lang="en-US" dirty="0">
              <a:solidFill>
                <a:schemeClr val="bg1"/>
              </a:solidFill>
            </a:endParaRPr>
          </a:p>
        </p:txBody>
      </p:sp>
      <p:pic>
        <p:nvPicPr>
          <p:cNvPr id="2" name="Picture 1">
            <a:extLst>
              <a:ext uri="{FF2B5EF4-FFF2-40B4-BE49-F238E27FC236}">
                <a16:creationId xmlns:a16="http://schemas.microsoft.com/office/drawing/2014/main" id="{A71AAB0A-FE0D-7D71-4CA0-2CC572F7D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3" name="Slide Number Placeholder 2">
            <a:extLst>
              <a:ext uri="{FF2B5EF4-FFF2-40B4-BE49-F238E27FC236}">
                <a16:creationId xmlns:a16="http://schemas.microsoft.com/office/drawing/2014/main" id="{CD4F42EA-2413-D393-274C-393700CB4BF1}"/>
              </a:ext>
            </a:extLst>
          </p:cNvPr>
          <p:cNvSpPr>
            <a:spLocks noGrp="1"/>
          </p:cNvSpPr>
          <p:nvPr>
            <p:ph type="sldNum" sz="quarter" idx="2"/>
          </p:nvPr>
        </p:nvSpPr>
        <p:spPr>
          <a:xfrm>
            <a:off x="11614552" y="6493335"/>
            <a:ext cx="273654" cy="269239"/>
          </a:xfrm>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15344997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7AB7-46C4-518A-D7C6-9C3974CA3425}"/>
            </a:ext>
          </a:extLst>
        </p:cNvPr>
        <p:cNvGrpSpPr/>
        <p:nvPr/>
      </p:nvGrpSpPr>
      <p:grpSpPr>
        <a:xfrm>
          <a:off x="0" y="0"/>
          <a:ext cx="0" cy="0"/>
          <a:chOff x="0" y="0"/>
          <a:chExt cx="0" cy="0"/>
        </a:xfrm>
      </p:grpSpPr>
      <p:sp>
        <p:nvSpPr>
          <p:cNvPr id="111" name="Title 1">
            <a:extLst>
              <a:ext uri="{FF2B5EF4-FFF2-40B4-BE49-F238E27FC236}">
                <a16:creationId xmlns:a16="http://schemas.microsoft.com/office/drawing/2014/main" id="{81D2B184-95DC-B2A6-5237-CD684108DB15}"/>
              </a:ext>
            </a:extLst>
          </p:cNvPr>
          <p:cNvSpPr txBox="1">
            <a:spLocks noGrp="1"/>
          </p:cNvSpPr>
          <p:nvPr>
            <p:ph type="title"/>
          </p:nvPr>
        </p:nvSpPr>
        <p:spPr>
          <a:xfrm rot="10800000" flipV="1">
            <a:off x="599663" y="-65446"/>
            <a:ext cx="10992671" cy="616017"/>
          </a:xfrm>
          <a:prstGeom prst="rect">
            <a:avLst/>
          </a:prstGeom>
        </p:spPr>
        <p:txBody>
          <a:bodyPr>
            <a:noAutofit/>
          </a:bodyPr>
          <a:lstStyle/>
          <a:p>
            <a:pPr algn="ctr"/>
            <a:r>
              <a:rPr lang="en-US" sz="4400" b="1" dirty="0">
                <a:latin typeface="Century Gothic" panose="020B0502020202020204" pitchFamily="34" charset="0"/>
              </a:rPr>
              <a:t>Palisades Fire</a:t>
            </a:r>
            <a:endParaRPr sz="4400" b="1" dirty="0">
              <a:latin typeface="Century Gothic" panose="020B0502020202020204" pitchFamily="34" charset="0"/>
            </a:endParaRPr>
          </a:p>
        </p:txBody>
      </p:sp>
      <p:sp>
        <p:nvSpPr>
          <p:cNvPr id="9" name="TextBox 8">
            <a:extLst>
              <a:ext uri="{FF2B5EF4-FFF2-40B4-BE49-F238E27FC236}">
                <a16:creationId xmlns:a16="http://schemas.microsoft.com/office/drawing/2014/main" id="{563339A2-B719-ED12-2B54-CCA776677A80}"/>
              </a:ext>
            </a:extLst>
          </p:cNvPr>
          <p:cNvSpPr txBox="1"/>
          <p:nvPr/>
        </p:nvSpPr>
        <p:spPr>
          <a:xfrm>
            <a:off x="69054" y="6083166"/>
            <a:ext cx="5225958"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ct val="0"/>
              </a:spcBef>
              <a:spcAft>
                <a:spcPct val="0"/>
              </a:spcAft>
              <a:buClrTx/>
              <a:buSzTx/>
              <a:buFontTx/>
              <a:buNone/>
            </a:pPr>
            <a:r>
              <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rPr>
              <a:t>Source: </a:t>
            </a:r>
            <a:r>
              <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hlinkClick r:id="rId2">
                  <a:extLst>
                    <a:ext uri="{A12FA001-AC4F-418D-AE19-62706E023703}">
                      <ahyp:hlinkClr xmlns:ahyp="http://schemas.microsoft.com/office/drawing/2018/hyperlinkcolor" val="tx"/>
                    </a:ext>
                  </a:extLst>
                </a:hlinkClick>
              </a:rPr>
              <a:t>https://recovery.lacounty.gov/palisades-fire/</a:t>
            </a:r>
            <a:endPar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endParaRPr>
          </a:p>
        </p:txBody>
      </p:sp>
      <p:pic>
        <p:nvPicPr>
          <p:cNvPr id="3" name="Picture 2">
            <a:extLst>
              <a:ext uri="{FF2B5EF4-FFF2-40B4-BE49-F238E27FC236}">
                <a16:creationId xmlns:a16="http://schemas.microsoft.com/office/drawing/2014/main" id="{99FFFB75-801F-1B4F-E040-31C38E29A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268" y="664627"/>
            <a:ext cx="9897462" cy="5190427"/>
          </a:xfrm>
          <a:prstGeom prst="rect">
            <a:avLst/>
          </a:prstGeom>
        </p:spPr>
      </p:pic>
      <p:pic>
        <p:nvPicPr>
          <p:cNvPr id="2" name="Picture 1">
            <a:extLst>
              <a:ext uri="{FF2B5EF4-FFF2-40B4-BE49-F238E27FC236}">
                <a16:creationId xmlns:a16="http://schemas.microsoft.com/office/drawing/2014/main" id="{2C3715F8-B3DD-95D9-62D8-3F1534A25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8552" y="6083166"/>
            <a:ext cx="2514394" cy="685744"/>
          </a:xfrm>
          <a:prstGeom prst="rect">
            <a:avLst/>
          </a:prstGeom>
        </p:spPr>
      </p:pic>
      <p:sp>
        <p:nvSpPr>
          <p:cNvPr id="4" name="Slide Number Placeholder 3">
            <a:extLst>
              <a:ext uri="{FF2B5EF4-FFF2-40B4-BE49-F238E27FC236}">
                <a16:creationId xmlns:a16="http://schemas.microsoft.com/office/drawing/2014/main" id="{7A1E8E37-A2A4-F2B1-2E24-C374B388F9FC}"/>
              </a:ext>
            </a:extLst>
          </p:cNvPr>
          <p:cNvSpPr>
            <a:spLocks noGrp="1"/>
          </p:cNvSpPr>
          <p:nvPr>
            <p:ph type="sldNum" sz="quarter" idx="2"/>
          </p:nvPr>
        </p:nvSpPr>
        <p:spPr>
          <a:xfrm>
            <a:off x="11696033" y="6577785"/>
            <a:ext cx="273654" cy="269239"/>
          </a:xfrm>
        </p:spPr>
        <p:txBody>
          <a:bodyPr/>
          <a:lstStyle/>
          <a:p>
            <a:fld id="{86CB4B4D-7CA3-9044-876B-883B54F8677D}" type="slidenum">
              <a:rPr lang="en-US" smtClean="0"/>
              <a:t>7</a:t>
            </a:fld>
            <a:endParaRPr lang="en-US" dirty="0"/>
          </a:p>
        </p:txBody>
      </p:sp>
    </p:spTree>
    <p:extLst>
      <p:ext uri="{BB962C8B-B14F-4D97-AF65-F5344CB8AC3E}">
        <p14:creationId xmlns:p14="http://schemas.microsoft.com/office/powerpoint/2010/main" val="7017797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1229-0190-017C-0F72-3C85421EC6CA}"/>
            </a:ext>
          </a:extLst>
        </p:cNvPr>
        <p:cNvGrpSpPr/>
        <p:nvPr/>
      </p:nvGrpSpPr>
      <p:grpSpPr>
        <a:xfrm>
          <a:off x="0" y="0"/>
          <a:ext cx="0" cy="0"/>
          <a:chOff x="0" y="0"/>
          <a:chExt cx="0" cy="0"/>
        </a:xfrm>
      </p:grpSpPr>
      <p:sp>
        <p:nvSpPr>
          <p:cNvPr id="104" name="Click to edit title">
            <a:extLst>
              <a:ext uri="{FF2B5EF4-FFF2-40B4-BE49-F238E27FC236}">
                <a16:creationId xmlns:a16="http://schemas.microsoft.com/office/drawing/2014/main" id="{9F4586C8-485A-D8ED-5F7F-9031240CB7B0}"/>
              </a:ext>
            </a:extLst>
          </p:cNvPr>
          <p:cNvSpPr txBox="1">
            <a:spLocks noGrp="1"/>
          </p:cNvSpPr>
          <p:nvPr>
            <p:ph type="title"/>
          </p:nvPr>
        </p:nvSpPr>
        <p:spPr>
          <a:xfrm>
            <a:off x="982048" y="-64499"/>
            <a:ext cx="5921671" cy="2781409"/>
          </a:xfrm>
          <a:prstGeom prst="rect">
            <a:avLst/>
          </a:prstGeom>
        </p:spPr>
        <p:txBody>
          <a:bodyPr/>
          <a:lstStyle/>
          <a:p>
            <a:r>
              <a:rPr lang="en-US" dirty="0"/>
              <a:t>Eaton Fire</a:t>
            </a:r>
            <a:br>
              <a:rPr lang="en-US" dirty="0"/>
            </a:br>
            <a:endParaRPr dirty="0"/>
          </a:p>
        </p:txBody>
      </p:sp>
      <p:sp>
        <p:nvSpPr>
          <p:cNvPr id="105" name="Click to edit subtitle">
            <a:extLst>
              <a:ext uri="{FF2B5EF4-FFF2-40B4-BE49-F238E27FC236}">
                <a16:creationId xmlns:a16="http://schemas.microsoft.com/office/drawing/2014/main" id="{0C759F91-A9B4-5109-9FA7-167BFEF02481}"/>
              </a:ext>
            </a:extLst>
          </p:cNvPr>
          <p:cNvSpPr txBox="1">
            <a:spLocks noGrp="1"/>
          </p:cNvSpPr>
          <p:nvPr>
            <p:ph type="body" sz="quarter" idx="1"/>
          </p:nvPr>
        </p:nvSpPr>
        <p:spPr>
          <a:xfrm>
            <a:off x="982045" y="2062717"/>
            <a:ext cx="9086987" cy="3987210"/>
          </a:xfrm>
          <a:prstGeom prst="rect">
            <a:avLst/>
          </a:prstGeom>
        </p:spPr>
        <p:txBody>
          <a:bodyPr>
            <a:normAutofit fontScale="92500" lnSpcReduction="10000"/>
          </a:bodyPr>
          <a:lstStyle/>
          <a:p>
            <a:pPr marL="457200" indent="-457200">
              <a:buFont typeface="Arial" panose="020B0604020202020204" pitchFamily="34" charset="0"/>
              <a:buChar char="•"/>
            </a:pPr>
            <a:r>
              <a:rPr lang="en-US" b="1" dirty="0">
                <a:solidFill>
                  <a:schemeClr val="bg1"/>
                </a:solidFill>
              </a:rPr>
              <a:t>Began evening of Jan. 7, 2025 in Eaton Canyon in San Gabriel Mountains, LA County</a:t>
            </a:r>
          </a:p>
          <a:p>
            <a:pPr marL="457200" indent="-457200">
              <a:buFont typeface="Arial" panose="020B0604020202020204" pitchFamily="34" charset="0"/>
              <a:buChar char="•"/>
            </a:pPr>
            <a:r>
              <a:rPr lang="en-US" b="1" dirty="0">
                <a:solidFill>
                  <a:schemeClr val="bg1"/>
                </a:solidFill>
              </a:rPr>
              <a:t>Hurricane-force winds spread fire to Altadena and Pasadena</a:t>
            </a:r>
          </a:p>
          <a:p>
            <a:pPr marL="457200" indent="-457200">
              <a:buFont typeface="Arial" panose="020B0604020202020204" pitchFamily="34" charset="0"/>
              <a:buChar char="•"/>
            </a:pPr>
            <a:r>
              <a:rPr lang="en-US" b="1" dirty="0">
                <a:solidFill>
                  <a:schemeClr val="bg1"/>
                </a:solidFill>
              </a:rPr>
              <a:t>24 days before full containment on Jan. 31, 2025</a:t>
            </a:r>
          </a:p>
          <a:p>
            <a:pPr marL="457200" indent="-457200">
              <a:buFont typeface="Arial" panose="020B0604020202020204" pitchFamily="34" charset="0"/>
              <a:buChar char="•"/>
            </a:pPr>
            <a:r>
              <a:rPr lang="en-US" b="1" dirty="0">
                <a:solidFill>
                  <a:schemeClr val="bg1"/>
                </a:solidFill>
              </a:rPr>
              <a:t>14,021 acres (21.8 square miles)</a:t>
            </a:r>
          </a:p>
          <a:p>
            <a:pPr marL="457200" indent="-457200">
              <a:buFont typeface="Arial" panose="020B0604020202020204" pitchFamily="34" charset="0"/>
              <a:buChar char="•"/>
            </a:pPr>
            <a:r>
              <a:rPr lang="en-US" b="1" dirty="0">
                <a:solidFill>
                  <a:schemeClr val="bg1"/>
                </a:solidFill>
              </a:rPr>
              <a:t>Killed17 people</a:t>
            </a:r>
          </a:p>
          <a:p>
            <a:pPr marL="457200" indent="-457200">
              <a:buFont typeface="Arial" panose="020B0604020202020204" pitchFamily="34" charset="0"/>
              <a:buChar char="•"/>
            </a:pPr>
            <a:r>
              <a:rPr lang="en-US" b="1" dirty="0">
                <a:solidFill>
                  <a:schemeClr val="bg1"/>
                </a:solidFill>
              </a:rPr>
              <a:t>Destroyed more than 9,000 buildings</a:t>
            </a:r>
          </a:p>
          <a:p>
            <a:pPr marL="457200" indent="-457200">
              <a:buFont typeface="Arial" panose="020B0604020202020204" pitchFamily="34" charset="0"/>
              <a:buChar char="•"/>
            </a:pPr>
            <a:endParaRPr lang="en-US" dirty="0">
              <a:solidFill>
                <a:schemeClr val="bg1"/>
              </a:solidFill>
            </a:endParaRPr>
          </a:p>
          <a:p>
            <a:r>
              <a:rPr lang="en-US" sz="2400" dirty="0">
                <a:solidFill>
                  <a:schemeClr val="bg1"/>
                </a:solidFill>
                <a:latin typeface="Century Gothic" panose="020B0502020202020204" pitchFamily="34" charset="0"/>
              </a:rPr>
              <a:t>Source: </a:t>
            </a:r>
            <a:r>
              <a:rPr lang="en-US" sz="2400" dirty="0">
                <a:solidFill>
                  <a:schemeClr val="bg1"/>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https://www.nbcnews.com/weather/wildfires/palisades-eaton-fire-la-contained-rcna188338</a:t>
            </a:r>
            <a:endParaRPr lang="en-US" dirty="0">
              <a:solidFill>
                <a:schemeClr val="bg1"/>
              </a:solidFill>
            </a:endParaRPr>
          </a:p>
          <a:p>
            <a:endParaRPr lang="en-US" dirty="0">
              <a:solidFill>
                <a:schemeClr val="bg1"/>
              </a:solidFill>
            </a:endParaRPr>
          </a:p>
        </p:txBody>
      </p:sp>
      <p:pic>
        <p:nvPicPr>
          <p:cNvPr id="2" name="Picture 1">
            <a:extLst>
              <a:ext uri="{FF2B5EF4-FFF2-40B4-BE49-F238E27FC236}">
                <a16:creationId xmlns:a16="http://schemas.microsoft.com/office/drawing/2014/main" id="{B0DED287-421D-0BBC-6189-9FB8C1089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427" y="0"/>
            <a:ext cx="2490573" cy="679247"/>
          </a:xfrm>
          <a:prstGeom prst="rect">
            <a:avLst/>
          </a:prstGeom>
        </p:spPr>
      </p:pic>
      <p:sp>
        <p:nvSpPr>
          <p:cNvPr id="3" name="Slide Number Placeholder 2">
            <a:extLst>
              <a:ext uri="{FF2B5EF4-FFF2-40B4-BE49-F238E27FC236}">
                <a16:creationId xmlns:a16="http://schemas.microsoft.com/office/drawing/2014/main" id="{2C4086DE-648C-0B41-EB87-E6E7976E3B15}"/>
              </a:ext>
            </a:extLst>
          </p:cNvPr>
          <p:cNvSpPr>
            <a:spLocks noGrp="1"/>
          </p:cNvSpPr>
          <p:nvPr>
            <p:ph type="sldNum" sz="quarter" idx="2"/>
          </p:nvPr>
        </p:nvSpPr>
        <p:spPr>
          <a:xfrm>
            <a:off x="11578339" y="6466174"/>
            <a:ext cx="273654" cy="269239"/>
          </a:xfrm>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28328063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F2A848-B430-2D63-388E-3895EA758FAF}"/>
              </a:ext>
            </a:extLst>
          </p:cNvPr>
          <p:cNvPicPr>
            <a:picLocks noChangeAspect="1"/>
          </p:cNvPicPr>
          <p:nvPr/>
        </p:nvPicPr>
        <p:blipFill>
          <a:blip r:embed="rId2"/>
          <a:stretch>
            <a:fillRect/>
          </a:stretch>
        </p:blipFill>
        <p:spPr>
          <a:xfrm>
            <a:off x="1375690" y="826335"/>
            <a:ext cx="9440618" cy="5035789"/>
          </a:xfrm>
          <a:prstGeom prst="rect">
            <a:avLst/>
          </a:prstGeom>
        </p:spPr>
      </p:pic>
      <p:sp>
        <p:nvSpPr>
          <p:cNvPr id="9" name="TextBox 8">
            <a:extLst>
              <a:ext uri="{FF2B5EF4-FFF2-40B4-BE49-F238E27FC236}">
                <a16:creationId xmlns:a16="http://schemas.microsoft.com/office/drawing/2014/main" id="{FB34E9DC-24B1-DFEF-B1A2-5E577BF4FB9E}"/>
              </a:ext>
            </a:extLst>
          </p:cNvPr>
          <p:cNvSpPr txBox="1"/>
          <p:nvPr/>
        </p:nvSpPr>
        <p:spPr>
          <a:xfrm>
            <a:off x="356135" y="6083166"/>
            <a:ext cx="4928246"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ct val="0"/>
              </a:spcBef>
              <a:spcAft>
                <a:spcPct val="0"/>
              </a:spcAft>
              <a:buClrTx/>
              <a:buSzTx/>
              <a:buFontTx/>
              <a:buNone/>
            </a:pPr>
            <a:r>
              <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rPr>
              <a:t>Source:  </a:t>
            </a:r>
            <a:r>
              <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hlinkClick r:id="rId3">
                  <a:extLst>
                    <a:ext uri="{A12FA001-AC4F-418D-AE19-62706E023703}">
                      <ahyp:hlinkClr xmlns:ahyp="http://schemas.microsoft.com/office/drawing/2018/hyperlinkcolor" val="tx"/>
                    </a:ext>
                  </a:extLst>
                </a:hlinkClick>
              </a:rPr>
              <a:t>https://recovery.lacounty.gov/eaton-fire/</a:t>
            </a:r>
            <a:endParaRPr kumimoji="0" lang="en-US" sz="1800" b="0" i="0" u="none" strike="noStrike" cap="none" spc="0" normalizeH="0" baseline="0" dirty="0">
              <a:ln>
                <a:noFill/>
              </a:ln>
              <a:solidFill>
                <a:schemeClr val="bg1"/>
              </a:solidFill>
              <a:effectLst/>
              <a:uFillTx/>
              <a:latin typeface="Century Gothic" panose="020B0502020202020204" pitchFamily="34" charset="0"/>
              <a:sym typeface="Helvetica"/>
            </a:endParaRPr>
          </a:p>
        </p:txBody>
      </p:sp>
      <p:sp>
        <p:nvSpPr>
          <p:cNvPr id="4" name="Title 1">
            <a:extLst>
              <a:ext uri="{FF2B5EF4-FFF2-40B4-BE49-F238E27FC236}">
                <a16:creationId xmlns:a16="http://schemas.microsoft.com/office/drawing/2014/main" id="{92CAEEA6-B647-8615-B2B9-C1E5F53C921C}"/>
              </a:ext>
            </a:extLst>
          </p:cNvPr>
          <p:cNvSpPr txBox="1">
            <a:spLocks noGrp="1"/>
          </p:cNvSpPr>
          <p:nvPr>
            <p:ph type="title"/>
          </p:nvPr>
        </p:nvSpPr>
        <p:spPr>
          <a:xfrm rot="10800000" flipV="1">
            <a:off x="599663" y="15408"/>
            <a:ext cx="10992671" cy="616017"/>
          </a:xfrm>
          <a:prstGeom prst="rect">
            <a:avLst/>
          </a:prstGeom>
        </p:spPr>
        <p:txBody>
          <a:bodyPr>
            <a:noAutofit/>
          </a:bodyPr>
          <a:lstStyle/>
          <a:p>
            <a:pPr algn="ctr"/>
            <a:r>
              <a:rPr lang="en-US" sz="4400" b="1" dirty="0">
                <a:latin typeface="Century Gothic" panose="020B0502020202020204" pitchFamily="34" charset="0"/>
              </a:rPr>
              <a:t>Eaton Fire</a:t>
            </a:r>
            <a:endParaRPr sz="4400" b="1" dirty="0">
              <a:latin typeface="Century Gothic" panose="020B0502020202020204" pitchFamily="34" charset="0"/>
            </a:endParaRPr>
          </a:p>
        </p:txBody>
      </p:sp>
      <p:pic>
        <p:nvPicPr>
          <p:cNvPr id="3" name="Picture 2">
            <a:extLst>
              <a:ext uri="{FF2B5EF4-FFF2-40B4-BE49-F238E27FC236}">
                <a16:creationId xmlns:a16="http://schemas.microsoft.com/office/drawing/2014/main" id="{8A2CC9FE-9051-D2EA-50E2-9D8D5CC1B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606" y="6148098"/>
            <a:ext cx="2514394" cy="685744"/>
          </a:xfrm>
          <a:prstGeom prst="rect">
            <a:avLst/>
          </a:prstGeom>
        </p:spPr>
      </p:pic>
      <p:sp>
        <p:nvSpPr>
          <p:cNvPr id="2" name="Slide Number Placeholder 1">
            <a:extLst>
              <a:ext uri="{FF2B5EF4-FFF2-40B4-BE49-F238E27FC236}">
                <a16:creationId xmlns:a16="http://schemas.microsoft.com/office/drawing/2014/main" id="{B42A0BE5-D8A5-6B2A-4EE3-72F38D542995}"/>
              </a:ext>
            </a:extLst>
          </p:cNvPr>
          <p:cNvSpPr>
            <a:spLocks noGrp="1"/>
          </p:cNvSpPr>
          <p:nvPr>
            <p:ph type="sldNum" sz="quarter" idx="2"/>
          </p:nvPr>
        </p:nvSpPr>
        <p:spPr>
          <a:xfrm>
            <a:off x="11835865" y="6598609"/>
            <a:ext cx="273654" cy="269239"/>
          </a:xfrm>
        </p:spPr>
        <p:txBody>
          <a:bodyPr/>
          <a:lstStyle/>
          <a:p>
            <a:fld id="{86CB4B4D-7CA3-9044-876B-883B54F8677D}" type="slidenum">
              <a:rPr lang="en-US" smtClean="0"/>
              <a:t>9</a:t>
            </a:fld>
            <a:endParaRPr lang="en-US" dirty="0"/>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22631.0"/>
  <p:tag name="AS_RELEASE_DATE" val="2018.09.12"/>
  <p:tag name="AS_TITLE" val="Aspose.Slides for .NET 4.0"/>
  <p:tag name="AS_VERSION" val="18.9"/>
</p:tagLst>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nchor="b">
        <a:normAutofit/>
      </a:bodyPr>
      <a:lstStyle>
        <a:defPPr algn="l" defTabSz="914400">
          <a:defRPr dirty="0"/>
        </a:defPPr>
      </a:lstStyle>
    </a:txDef>
  </a:objectDefaults>
  <a:extraClrSchemeLst/>
</a:theme>
</file>

<file path=ppt/theme/theme2.xml><?xml version="1.0" encoding="utf-8"?>
<a:theme xmlns:a="http://schemas.openxmlformats.org/drawingml/2006/main" name="1_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nchor="b">
        <a:normAutofit/>
      </a:bodyPr>
      <a:lstStyle>
        <a:defPPr algn="l" defTabSz="914400">
          <a:defRPr dirty="0"/>
        </a:defPPr>
      </a:lstStyle>
    </a:txDef>
  </a:objectDefaults>
  <a:extraClrSchemeLst/>
</a:theme>
</file>

<file path=ppt/theme/theme3.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TotalTime>
  <Words>3393</Words>
  <Application>Microsoft Office PowerPoint</Application>
  <PresentationFormat>Widescreen</PresentationFormat>
  <Paragraphs>302</Paragraphs>
  <Slides>54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Abadi</vt:lpstr>
      <vt:lpstr>Aptos</vt:lpstr>
      <vt:lpstr>Arial</vt:lpstr>
      <vt:lpstr>Calibri</vt:lpstr>
      <vt:lpstr>Century Gothic</vt:lpstr>
      <vt:lpstr>Jost</vt:lpstr>
      <vt:lpstr>Source Sans Pro</vt:lpstr>
      <vt:lpstr>Symbol</vt:lpstr>
      <vt:lpstr>Wingdings</vt:lpstr>
      <vt:lpstr>Light skin</vt:lpstr>
      <vt:lpstr>1_Light skin</vt:lpstr>
      <vt:lpstr>PowerPoint Presentation</vt:lpstr>
      <vt:lpstr>PowerPoint Presentation</vt:lpstr>
      <vt:lpstr>PowerPoint Presentation</vt:lpstr>
      <vt:lpstr>Today’s Topics</vt:lpstr>
      <vt:lpstr>PowerPoint Presentation</vt:lpstr>
      <vt:lpstr>Palisades Fire </vt:lpstr>
      <vt:lpstr>Palisades Fire</vt:lpstr>
      <vt:lpstr>Eaton Fire </vt:lpstr>
      <vt:lpstr>Eaton Fire</vt:lpstr>
      <vt:lpstr>Other Jan. 2025 California Fires </vt:lpstr>
      <vt:lpstr>PowerPoint Presentation</vt:lpstr>
      <vt:lpstr>Insured Loss Estimates for U.S. Wildfires</vt:lpstr>
      <vt:lpstr>PowerPoint Presentation</vt:lpstr>
      <vt:lpstr>California’s New Normal</vt:lpstr>
      <vt:lpstr>California’s New Normal</vt:lpstr>
      <vt:lpstr>Impact on the CA HO Market </vt:lpstr>
      <vt:lpstr>Sources of Availability Issues</vt:lpstr>
      <vt:lpstr>CA Regulatory Response - 1</vt:lpstr>
      <vt:lpstr>CA Regulatory Response - 2</vt:lpstr>
      <vt:lpstr>Tipping Point?</vt:lpstr>
      <vt:lpstr>Reinsurance of Fair Plan policies </vt:lpstr>
      <vt:lpstr>PowerPoint Presentation</vt:lpstr>
      <vt:lpstr>PowerPoint Presentation</vt:lpstr>
      <vt:lpstr>PowerPoint Presentation</vt:lpstr>
      <vt:lpstr>PowerPoint Presentation</vt:lpstr>
      <vt:lpstr>PowerPoint Presentation</vt:lpstr>
      <vt:lpstr>PowerPoint Presentation</vt:lpstr>
      <vt:lpstr>Smoke Damage Losses</vt:lpstr>
      <vt:lpstr>Smoke Damage Losses</vt:lpstr>
      <vt:lpstr>Smoke Damage Losses</vt:lpstr>
      <vt:lpstr>Howell v. State Farm Fire &amp; Cas. Co., 218 Cal. App. 3d 1446 (1990) (overruled in part on other grounds)</vt:lpstr>
      <vt:lpstr>Efficient Proximate Cause Doctrine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Considerations in Trading Subrogation Claims</vt:lpstr>
      <vt:lpstr>Liability Issues</vt:lpstr>
      <vt:lpstr>Measure of Damages</vt:lpstr>
      <vt:lpstr>California Wildfire Fund</vt:lpstr>
      <vt:lpstr>California Wildfire Fund (continued)</vt:lpstr>
      <vt:lpstr>Teresa Snider Co-Chair, Reinsurance Arbitration &amp; Litigation     Practice Group Porter Wright Morris &amp; Arthur LLP 321 South Clark Street, Ste. 400 Chicago, IL 60654 P: 312-756-8493 E: tsnider@porterwright.com</vt:lpstr>
      <vt:lpstr>QUESTIONS?</vt:lpstr>
      <vt:lpstr>ARIAS•U.S. and the Presenters offer these materials for general information purposes only. The content of these materials is not intended as legal advice for any purpose, and you should not consider it as such advice or as legal opinion on any matters. This content does not necessarily reflect the views of ARIAS•U.S, the Presenters, their firms, and/or companies ( the “PRESENTERS”) as to any particular matter or those of their clients.  The information provided herein is subject to change without notice, and you may not rely upon any such information with regard to a particular matter of set of facts. Further, the use of these materials does not create, and is not intended to create, any attorney-client relationship between you and the PRESENTERS or any individual lawyer affiliated with any of the PRESENTERS. Use of these materials is at your own risk. We make no warranties of any kind regarding the accuracy or completeness of any information in these materials, and we make no representations regarding whether such information is reliable, up-to-date, or applicable to any particular situation. The PRESENTERS expressly disclaim all liability for actions taken or not taken based on any or all of the contents of materials, or for any damages resulting from your viewing and use thereof. The use of any trademark, copyright, or individual or company name or image in this presentation is for educational purposes only and does not imply any association, sponsorship or endorsement by or with that individual or company. All trademarks and copyrights are the sole and exclusive property of their original owners.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Snider, Teresa</cp:lastModifiedBy>
  <cp:revision>3</cp:revision>
  <cp:lastPrinted>2025-04-04T16:38:03Z</cp:lastPrinted>
  <dcterms:created xsi:type="dcterms:W3CDTF">2025-04-01T20:15:25Z</dcterms:created>
  <dcterms:modified xsi:type="dcterms:W3CDTF">2025-04-04T17:06:45Z</dcterms:modified>
</cp:coreProperties>
</file>