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3" r:id="rId5"/>
    <p:sldId id="290" r:id="rId6"/>
    <p:sldId id="267" r:id="rId7"/>
    <p:sldId id="268" r:id="rId8"/>
    <p:sldId id="289" r:id="rId9"/>
    <p:sldId id="275" r:id="rId10"/>
    <p:sldId id="270" r:id="rId11"/>
    <p:sldId id="276" r:id="rId12"/>
    <p:sldId id="291" r:id="rId13"/>
    <p:sldId id="287" r:id="rId14"/>
    <p:sldId id="283" r:id="rId15"/>
    <p:sldId id="292" r:id="rId16"/>
    <p:sldId id="286" r:id="rId17"/>
    <p:sldId id="277" r:id="rId18"/>
    <p:sldId id="279" r:id="rId19"/>
    <p:sldId id="282" r:id="rId20"/>
    <p:sldId id="274" r:id="rId21"/>
    <p:sldId id="281" r:id="rId22"/>
    <p:sldId id="285" r:id="rId23"/>
    <p:sldId id="288" r:id="rId24"/>
    <p:sldId id="262"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75A3D-5382-42CE-BC06-3F934EF350B3}" v="6" dt="2025-04-13T01:22:41.74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F6"/>
          </a:solidFill>
        </a:fill>
      </a:tcStyle>
    </a:wholeTbl>
    <a:band2H>
      <a:tcTxStyle/>
      <a:tcStyle>
        <a:tcBdr/>
        <a:fill>
          <a:solidFill>
            <a:srgbClr val="E7E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1E1"/>
          </a:solidFill>
        </a:fill>
      </a:tcStyle>
    </a:wholeTbl>
    <a:band2H>
      <a:tcTxStyle/>
      <a:tcStyle>
        <a:tcBdr/>
        <a:fill>
          <a:solidFill>
            <a:srgbClr val="F1F1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F6F7"/>
          </a:solidFill>
        </a:fill>
      </a:tcStyle>
    </a:wholeTbl>
    <a:band2H>
      <a:tcTxStyle/>
      <a:tcStyle>
        <a:tcBdr/>
        <a:fill>
          <a:solidFill>
            <a:srgbClr val="FBFBF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lumOff val="31647"/>
            </a:schemeClr>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599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1">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le-1">
    <p:bg>
      <p:bgPr>
        <a:solidFill>
          <a:srgbClr val="FFFFFF"/>
        </a:solidFill>
        <a:effectLst/>
      </p:bgPr>
    </p:bg>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24570" y="-651380"/>
            <a:ext cx="12241140" cy="8160760"/>
          </a:xfrm>
          <a:prstGeom prst="rect">
            <a:avLst/>
          </a:prstGeom>
          <a:ln w="12700">
            <a:miter lim="400000"/>
          </a:ln>
        </p:spPr>
      </p:pic>
      <p:sp>
        <p:nvSpPr>
          <p:cNvPr id="20" name="Rectangle"/>
          <p:cNvSpPr/>
          <p:nvPr/>
        </p:nvSpPr>
        <p:spPr>
          <a:xfrm>
            <a:off x="-30434" y="6263967"/>
            <a:ext cx="12252867" cy="1270001"/>
          </a:xfrm>
          <a:prstGeom prst="rect">
            <a:avLst/>
          </a:prstGeom>
          <a:solidFill>
            <a:srgbClr val="C83640"/>
          </a:solidFill>
          <a:ln w="12700">
            <a:miter lim="400000"/>
          </a:ln>
        </p:spPr>
        <p:txBody>
          <a:bodyPr lIns="45718" tIns="45718" rIns="45718" bIns="45718" anchor="ctr"/>
          <a:lstStyle/>
          <a:p>
            <a:endParaRPr/>
          </a:p>
        </p:txBody>
      </p:sp>
      <p:sp>
        <p:nvSpPr>
          <p:cNvPr id="21" name="Footer Placeholder 4"/>
          <p:cNvSpPr txBox="1"/>
          <p:nvPr/>
        </p:nvSpPr>
        <p:spPr>
          <a:xfrm>
            <a:off x="561655" y="6378834"/>
            <a:ext cx="10546081" cy="345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a:r>
              <a:t>ARIAS•U.S. 2025 Spring Conference | April 30 - May 2, 2025 | Coral Gables, FL | www.arias-us.org</a:t>
            </a:r>
          </a:p>
        </p:txBody>
      </p:sp>
      <p:sp>
        <p:nvSpPr>
          <p:cNvPr id="22" name="Rectangle"/>
          <p:cNvSpPr/>
          <p:nvPr/>
        </p:nvSpPr>
        <p:spPr>
          <a:xfrm>
            <a:off x="822960" y="832919"/>
            <a:ext cx="10546080" cy="4619839"/>
          </a:xfrm>
          <a:prstGeom prst="rect">
            <a:avLst/>
          </a:prstGeom>
          <a:solidFill>
            <a:srgbClr val="FFFFFF">
              <a:alpha val="78357"/>
            </a:srgbClr>
          </a:solidFill>
          <a:ln w="50800">
            <a:solidFill>
              <a:srgbClr val="C83640">
                <a:alpha val="78357"/>
              </a:srgbClr>
            </a:solidFill>
          </a:ln>
        </p:spPr>
        <p:txBody>
          <a:bodyPr lIns="45718" tIns="45718" rIns="45718" bIns="45718" anchor="ctr"/>
          <a:lstStyle/>
          <a:p>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2">
    <p:bg>
      <p:bgPr>
        <a:solidFill>
          <a:srgbClr val="FFFFFF"/>
        </a:solidFill>
        <a:effectLst/>
      </p:bgPr>
    </p:bg>
    <p:spTree>
      <p:nvGrpSpPr>
        <p:cNvPr id="1" name=""/>
        <p:cNvGrpSpPr/>
        <p:nvPr/>
      </p:nvGrpSpPr>
      <p:grpSpPr>
        <a:xfrm>
          <a:off x="0" y="0"/>
          <a:ext cx="0" cy="0"/>
          <a:chOff x="0" y="0"/>
          <a:chExt cx="0" cy="0"/>
        </a:xfrm>
      </p:grpSpPr>
      <p:pic>
        <p:nvPicPr>
          <p:cNvPr id="30" name="palms_BW.jpeg" descr="palms_BW.jpeg"/>
          <p:cNvPicPr>
            <a:picLocks noChangeAspect="1"/>
          </p:cNvPicPr>
          <p:nvPr/>
        </p:nvPicPr>
        <p:blipFill>
          <a:blip r:embed="rId2">
            <a:alphaModFix amt="20000"/>
          </a:blip>
          <a:stretch>
            <a:fillRect/>
          </a:stretch>
        </p:blipFill>
        <p:spPr>
          <a:xfrm>
            <a:off x="-18341" y="-648237"/>
            <a:ext cx="12228682" cy="8154474"/>
          </a:xfrm>
          <a:prstGeom prst="rect">
            <a:avLst/>
          </a:prstGeom>
          <a:ln w="12700">
            <a:miter lim="400000"/>
          </a:ln>
        </p:spPr>
      </p:pic>
      <p:sp>
        <p:nvSpPr>
          <p:cNvPr id="31" name="Click to edit"/>
          <p:cNvSpPr txBox="1">
            <a:spLocks noGrp="1"/>
          </p:cNvSpPr>
          <p:nvPr>
            <p:ph type="title" hasCustomPrompt="1"/>
          </p:nvPr>
        </p:nvSpPr>
        <p:spPr>
          <a:xfrm>
            <a:off x="1499164" y="3553299"/>
            <a:ext cx="7007789" cy="1822125"/>
          </a:xfrm>
          <a:prstGeom prst="rect">
            <a:avLst/>
          </a:prstGeom>
        </p:spPr>
        <p:txBody>
          <a:bodyPr lIns="50800" tIns="50800" rIns="50800" bIns="50800" anchor="b"/>
          <a:lstStyle>
            <a:lvl1pPr>
              <a:defRPr sz="5600">
                <a:solidFill>
                  <a:srgbClr val="C83640"/>
                </a:solidFill>
                <a:latin typeface="Century Gothic"/>
                <a:ea typeface="Century Gothic"/>
                <a:cs typeface="Century Gothic"/>
                <a:sym typeface="Century Gothic"/>
              </a:defRPr>
            </a:lvl1pPr>
          </a:lstStyle>
          <a:p>
            <a:pPr defTabSz="914400"/>
            <a:r>
              <a:t>Click to edit</a:t>
            </a:r>
          </a:p>
        </p:txBody>
      </p:sp>
      <p:sp>
        <p:nvSpPr>
          <p:cNvPr id="32" name="Text Placeholder 12"/>
          <p:cNvSpPr>
            <a:spLocks noGrp="1"/>
          </p:cNvSpPr>
          <p:nvPr>
            <p:ph type="body" sz="quarter" idx="21" hasCustomPrompt="1"/>
          </p:nvPr>
        </p:nvSpPr>
        <p:spPr>
          <a:xfrm>
            <a:off x="1574075" y="5282844"/>
            <a:ext cx="3600452" cy="798377"/>
          </a:xfrm>
          <a:prstGeom prst="rect">
            <a:avLst/>
          </a:prstGeom>
        </p:spPr>
        <p:txBody>
          <a:bodyPr/>
          <a:lstStyle>
            <a:lvl1pPr marL="0" indent="0">
              <a:spcBef>
                <a:spcPts val="0"/>
              </a:spcBef>
              <a:buSzTx/>
              <a:buFontTx/>
              <a:buNone/>
              <a:defRPr>
                <a:latin typeface="Century Gothic"/>
                <a:ea typeface="Century Gothic"/>
                <a:cs typeface="Century Gothic"/>
                <a:sym typeface="Century Gothic"/>
              </a:defRPr>
            </a:lvl1pPr>
          </a:lstStyle>
          <a:p>
            <a:r>
              <a:t>Date
Speaker Name, Speaker Company</a:t>
            </a:r>
          </a:p>
        </p:txBody>
      </p:sp>
      <p:sp>
        <p:nvSpPr>
          <p:cNvPr id="33" name="Picture Placeholder 4"/>
          <p:cNvSpPr>
            <a:spLocks noGrp="1"/>
          </p:cNvSpPr>
          <p:nvPr>
            <p:ph type="pic" idx="22"/>
          </p:nvPr>
        </p:nvSpPr>
        <p:spPr>
          <a:xfrm>
            <a:off x="382361" y="556271"/>
            <a:ext cx="11427278" cy="3660591"/>
          </a:xfrm>
          <a:prstGeom prst="rect">
            <a:avLst/>
          </a:prstGeom>
        </p:spPr>
        <p:txBody>
          <a:bodyPr lIns="91439" tIns="45719" rIns="91439" bIns="45719">
            <a:noAutofit/>
          </a:bodyPr>
          <a:lstStyle/>
          <a:p>
            <a:endParaRPr/>
          </a:p>
        </p:txBody>
      </p:sp>
      <p:sp>
        <p:nvSpPr>
          <p:cNvPr id="34" name="Footer Placeholder 4"/>
          <p:cNvSpPr txBox="1"/>
          <p:nvPr/>
        </p:nvSpPr>
        <p:spPr>
          <a:xfrm>
            <a:off x="561655" y="6378834"/>
            <a:ext cx="10546081" cy="345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t>ARIAS•U.S. 2025 Spring Conference | April 30 - May 2, 2025 | Coral Gables, FL | www.arias-us.org</a:t>
            </a:r>
          </a:p>
        </p:txBody>
      </p:sp>
      <p:sp>
        <p:nvSpPr>
          <p:cNvPr id="35" name="Rectangle"/>
          <p:cNvSpPr/>
          <p:nvPr/>
        </p:nvSpPr>
        <p:spPr>
          <a:xfrm>
            <a:off x="385682" y="4653484"/>
            <a:ext cx="1046484" cy="1078297"/>
          </a:xfrm>
          <a:prstGeom prst="rect">
            <a:avLst/>
          </a:prstGeom>
          <a:solidFill>
            <a:srgbClr val="C83640"/>
          </a:solidFill>
          <a:ln w="12700">
            <a:miter lim="400000"/>
          </a:ln>
        </p:spPr>
        <p:txBody>
          <a:bodyPr lIns="45718" tIns="45718" rIns="45718" bIns="45718" anchor="ctr"/>
          <a:lstStyle/>
          <a:p>
            <a:endParaRP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2 copy 1">
    <p:bg>
      <p:bgPr>
        <a:solidFill>
          <a:srgbClr val="FFFFFF"/>
        </a:solidFill>
        <a:effectLst/>
      </p:bgPr>
    </p:bg>
    <p:spTree>
      <p:nvGrpSpPr>
        <p:cNvPr id="1" name=""/>
        <p:cNvGrpSpPr/>
        <p:nvPr/>
      </p:nvGrpSpPr>
      <p:grpSpPr>
        <a:xfrm>
          <a:off x="0" y="0"/>
          <a:ext cx="0" cy="0"/>
          <a:chOff x="0" y="0"/>
          <a:chExt cx="0" cy="0"/>
        </a:xfrm>
      </p:grpSpPr>
      <p:pic>
        <p:nvPicPr>
          <p:cNvPr id="43" name="palms_BW.jpeg" descr="palms_BW.jpeg"/>
          <p:cNvPicPr>
            <a:picLocks noChangeAspect="1"/>
          </p:cNvPicPr>
          <p:nvPr/>
        </p:nvPicPr>
        <p:blipFill>
          <a:blip r:embed="rId2">
            <a:alphaModFix amt="20000"/>
          </a:blip>
          <a:stretch>
            <a:fillRect/>
          </a:stretch>
        </p:blipFill>
        <p:spPr>
          <a:xfrm>
            <a:off x="-18341" y="-648237"/>
            <a:ext cx="12228682" cy="8154474"/>
          </a:xfrm>
          <a:prstGeom prst="rect">
            <a:avLst/>
          </a:prstGeom>
          <a:ln w="12700">
            <a:miter lim="400000"/>
          </a:ln>
        </p:spPr>
      </p:pic>
      <p:sp>
        <p:nvSpPr>
          <p:cNvPr id="44" name="Footer Placeholder 4"/>
          <p:cNvSpPr txBox="1"/>
          <p:nvPr/>
        </p:nvSpPr>
        <p:spPr>
          <a:xfrm>
            <a:off x="561655" y="6378834"/>
            <a:ext cx="10546081" cy="345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t>ARIAS•U.S. 2025 Spring Conference | April 30 - May 2, 2025 | Coral Gables, FL | www.arias-us.org</a:t>
            </a:r>
          </a:p>
        </p:txBody>
      </p:sp>
      <p:sp>
        <p:nvSpPr>
          <p:cNvPr id="45" name="Text Placeholder 12"/>
          <p:cNvSpPr/>
          <p:nvPr/>
        </p:nvSpPr>
        <p:spPr>
          <a:xfrm>
            <a:off x="7005227" y="5282844"/>
            <a:ext cx="3600452" cy="798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a:defRPr sz="1600">
                <a:latin typeface="Century Gothic"/>
                <a:ea typeface="Century Gothic"/>
                <a:cs typeface="Century Gothic"/>
                <a:sym typeface="Century Gothic"/>
              </a:defRPr>
            </a:lvl1pPr>
          </a:lstStyle>
          <a:p>
            <a:r>
              <a:t>Click to edit</a:t>
            </a:r>
          </a:p>
        </p:txBody>
      </p:sp>
      <p:sp>
        <p:nvSpPr>
          <p:cNvPr id="46" name="Picture Placeholder 4"/>
          <p:cNvSpPr>
            <a:spLocks noGrp="1"/>
          </p:cNvSpPr>
          <p:nvPr>
            <p:ph type="pic" idx="21"/>
          </p:nvPr>
        </p:nvSpPr>
        <p:spPr>
          <a:xfrm>
            <a:off x="382361" y="556271"/>
            <a:ext cx="11427278" cy="3660591"/>
          </a:xfrm>
          <a:prstGeom prst="rect">
            <a:avLst/>
          </a:prstGeom>
        </p:spPr>
        <p:txBody>
          <a:bodyPr lIns="91439" tIns="45719" rIns="91439" bIns="45719">
            <a:noAutofit/>
          </a:bodyPr>
          <a:lstStyle/>
          <a:p>
            <a:endParaRPr/>
          </a:p>
        </p:txBody>
      </p:sp>
      <p:sp>
        <p:nvSpPr>
          <p:cNvPr id="47" name="Rectangle"/>
          <p:cNvSpPr/>
          <p:nvPr/>
        </p:nvSpPr>
        <p:spPr>
          <a:xfrm>
            <a:off x="10770419" y="4653484"/>
            <a:ext cx="1046485" cy="1078297"/>
          </a:xfrm>
          <a:prstGeom prst="rect">
            <a:avLst/>
          </a:prstGeom>
          <a:solidFill>
            <a:srgbClr val="C83640"/>
          </a:solidFill>
          <a:ln w="12700">
            <a:miter lim="400000"/>
          </a:ln>
        </p:spPr>
        <p:txBody>
          <a:bodyPr lIns="45718" tIns="45718" rIns="45718" bIns="45718" anchor="ctr"/>
          <a:lstStyle/>
          <a:p>
            <a:endParaRPr/>
          </a:p>
        </p:txBody>
      </p:sp>
      <p:sp>
        <p:nvSpPr>
          <p:cNvPr id="48" name="Click to edit"/>
          <p:cNvSpPr txBox="1"/>
          <p:nvPr/>
        </p:nvSpPr>
        <p:spPr>
          <a:xfrm>
            <a:off x="3640880" y="3553299"/>
            <a:ext cx="7007789" cy="1822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r">
              <a:defRPr sz="5600" b="1">
                <a:solidFill>
                  <a:srgbClr val="C83640"/>
                </a:solidFill>
                <a:latin typeface="Century Gothic"/>
                <a:ea typeface="Century Gothic"/>
                <a:cs typeface="Century Gothic"/>
                <a:sym typeface="Century Gothic"/>
              </a:defRPr>
            </a:lvl1pPr>
          </a:lstStyle>
          <a:p>
            <a:pPr defTabSz="914400"/>
            <a:r>
              <a:t>Click to edit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Statement">
    <p:bg>
      <p:bgPr>
        <a:solidFill>
          <a:srgbClr val="FFFFFF"/>
        </a:solidFill>
        <a:effectLst/>
      </p:bgPr>
    </p:bg>
    <p:spTree>
      <p:nvGrpSpPr>
        <p:cNvPr id="1" name=""/>
        <p:cNvGrpSpPr/>
        <p:nvPr/>
      </p:nvGrpSpPr>
      <p:grpSpPr>
        <a:xfrm>
          <a:off x="0" y="0"/>
          <a:ext cx="0" cy="0"/>
          <a:chOff x="0" y="0"/>
          <a:chExt cx="0" cy="0"/>
        </a:xfrm>
      </p:grpSpPr>
      <p:sp>
        <p:nvSpPr>
          <p:cNvPr id="82" name="Rectangle 12"/>
          <p:cNvSpPr/>
          <p:nvPr/>
        </p:nvSpPr>
        <p:spPr>
          <a:xfrm>
            <a:off x="-47415" y="-311573"/>
            <a:ext cx="12300377" cy="7227145"/>
          </a:xfrm>
          <a:prstGeom prst="rect">
            <a:avLst/>
          </a:prstGeom>
          <a:solidFill>
            <a:srgbClr val="C83640"/>
          </a:solidFill>
          <a:ln w="12700">
            <a:miter lim="400000"/>
          </a:ln>
        </p:spPr>
        <p:txBody>
          <a:bodyPr lIns="45718" tIns="45718" rIns="45718" bIns="45718" anchor="ctr"/>
          <a:lstStyle/>
          <a:p>
            <a:pPr algn="ctr">
              <a:defRPr>
                <a:solidFill>
                  <a:schemeClr val="accent1"/>
                </a:solidFill>
                <a:effectLst>
                  <a:outerShdw blurRad="38100" dist="25400" dir="5400000" rotWithShape="0">
                    <a:srgbClr val="6E747A">
                      <a:alpha val="43000"/>
                    </a:srgbClr>
                  </a:outerShdw>
                </a:effectLst>
                <a:latin typeface="Jost"/>
                <a:ea typeface="Jost"/>
                <a:cs typeface="Jost"/>
                <a:sym typeface="Jost"/>
              </a:defRPr>
            </a:pPr>
            <a:endParaRPr/>
          </a:p>
        </p:txBody>
      </p:sp>
      <p:sp>
        <p:nvSpPr>
          <p:cNvPr id="83" name="Click to edit statement"/>
          <p:cNvSpPr txBox="1">
            <a:spLocks noGrp="1"/>
          </p:cNvSpPr>
          <p:nvPr>
            <p:ph type="title" hasCustomPrompt="1"/>
          </p:nvPr>
        </p:nvSpPr>
        <p:spPr>
          <a:xfrm>
            <a:off x="515939" y="1489916"/>
            <a:ext cx="11160126" cy="3878168"/>
          </a:xfrm>
          <a:prstGeom prst="rect">
            <a:avLst/>
          </a:prstGeom>
        </p:spPr>
        <p:txBody>
          <a:bodyPr/>
          <a:lstStyle>
            <a:lvl1pPr>
              <a:defRPr b="0">
                <a:solidFill>
                  <a:srgbClr val="FFFFFF"/>
                </a:solidFill>
                <a:latin typeface="Century Gothic"/>
                <a:ea typeface="Century Gothic"/>
                <a:cs typeface="Century Gothic"/>
                <a:sym typeface="Century Gothic"/>
              </a:defRPr>
            </a:lvl1pPr>
          </a:lstStyle>
          <a:p>
            <a:r>
              <a:t>Click to edit statement</a:t>
            </a:r>
          </a:p>
        </p:txBody>
      </p:sp>
      <p:pic>
        <p:nvPicPr>
          <p:cNvPr id="84" name="ARIAS-logo_WHITE.pdf" descr="ARIAS-logo_WHITE.pdf"/>
          <p:cNvPicPr>
            <a:picLocks noChangeAspect="1"/>
          </p:cNvPicPr>
          <p:nvPr/>
        </p:nvPicPr>
        <p:blipFill>
          <a:blip r:embed="rId2"/>
          <a:stretch>
            <a:fillRect/>
          </a:stretch>
        </p:blipFill>
        <p:spPr>
          <a:xfrm>
            <a:off x="5148314" y="5746395"/>
            <a:ext cx="1908919" cy="799702"/>
          </a:xfrm>
          <a:prstGeom prst="rect">
            <a:avLst/>
          </a:prstGeom>
          <a:ln w="12700">
            <a:miter lim="400000"/>
          </a:ln>
        </p:spPr>
      </p:pic>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2025_ARIAS_PP_MASTER.png" descr="2025_ARIAS_PP_MASTER.png"/>
          <p:cNvPicPr>
            <a:picLocks noChangeAspect="1"/>
          </p:cNvPicPr>
          <p:nvPr/>
        </p:nvPicPr>
        <p:blipFill>
          <a:blip r:embed="rId7"/>
          <a:stretch>
            <a:fillRect/>
          </a:stretch>
        </p:blipFill>
        <p:spPr>
          <a:xfrm>
            <a:off x="-37511" y="-252333"/>
            <a:ext cx="12267022" cy="7362666"/>
          </a:xfrm>
          <a:prstGeom prst="rect">
            <a:avLst/>
          </a:prstGeom>
          <a:ln w="12700">
            <a:miter lim="400000"/>
          </a:ln>
        </p:spPr>
      </p:pic>
      <p:sp>
        <p:nvSpPr>
          <p:cNvPr id="3"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3946" y="6221731"/>
            <a:ext cx="273654" cy="269239"/>
          </a:xfrm>
          <a:prstGeom prst="rect">
            <a:avLst/>
          </a:prstGeom>
          <a:ln w="12700">
            <a:miter lim="400000"/>
          </a:ln>
        </p:spPr>
        <p:txBody>
          <a:bodyPr wrap="none" lIns="45718" tIns="45718" rIns="45718" bIns="45718" anchor="ctr">
            <a:spAutoFit/>
          </a:bodyPr>
          <a:lstStyle>
            <a:lvl1pPr algn="r">
              <a:defRPr sz="1200">
                <a:latin typeface="Jost"/>
                <a:ea typeface="Jost"/>
                <a:cs typeface="Jost"/>
                <a:sym typeface="Jo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ransition spd="med"/>
  <p:txStyles>
    <p:title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law.cornell.edu/definitions/uscode.php?width=840&amp;height=800&amp;iframe=true&amp;def_id=18-USC-3500636-1417857063&amp;term_occur=999&amp;term_src=title:18:part:I:chapter:102:section:2102"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524100" y="834747"/>
            <a:ext cx="10667900" cy="443865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2000" b="1" dirty="0">
                <a:solidFill>
                  <a:srgbClr val="AA182C"/>
                </a:solidFill>
                <a:latin typeface="Century Gothic"/>
                <a:ea typeface="+mj-ea"/>
                <a:cs typeface="+mj-cs"/>
                <a:sym typeface="Helvetica"/>
              </a:rPr>
              <a:t>TRIA covers commercial lines of property and casualty insurance, including excess insurance, Workers Compensation, and Directors and Officers liability</a:t>
            </a:r>
          </a:p>
          <a:p>
            <a:pPr marL="0" indent="0" hangingPunct="1">
              <a:buNone/>
            </a:pPr>
            <a:endParaRPr lang="en-US" sz="2000" b="1" dirty="0">
              <a:solidFill>
                <a:srgbClr val="AA182C"/>
              </a:solidFill>
              <a:latin typeface="Century Gothic"/>
              <a:ea typeface="+mj-ea"/>
              <a:cs typeface="+mj-cs"/>
              <a:sym typeface="Helvetica"/>
            </a:endParaRPr>
          </a:p>
          <a:p>
            <a:pPr hangingPunct="1"/>
            <a:r>
              <a:rPr lang="en-US" sz="2000" b="1" dirty="0">
                <a:solidFill>
                  <a:srgbClr val="AA182C"/>
                </a:solidFill>
                <a:latin typeface="Century Gothic"/>
                <a:ea typeface="+mj-ea"/>
                <a:cs typeface="+mj-cs"/>
                <a:sym typeface="Helvetica"/>
              </a:rPr>
              <a:t>TRIA does </a:t>
            </a:r>
            <a:r>
              <a:rPr lang="en-US" sz="2000" b="1" u="sng" dirty="0">
                <a:solidFill>
                  <a:srgbClr val="AA182C"/>
                </a:solidFill>
                <a:latin typeface="Century Gothic"/>
                <a:ea typeface="+mj-ea"/>
                <a:cs typeface="+mj-cs"/>
                <a:sym typeface="Helvetica"/>
              </a:rPr>
              <a:t>NOT</a:t>
            </a:r>
            <a:r>
              <a:rPr lang="en-US" sz="2000" b="1" dirty="0">
                <a:solidFill>
                  <a:srgbClr val="AA182C"/>
                </a:solidFill>
                <a:latin typeface="Century Gothic"/>
                <a:ea typeface="+mj-ea"/>
                <a:cs typeface="+mj-cs"/>
                <a:sym typeface="Helvetica"/>
              </a:rPr>
              <a:t> cover:</a:t>
            </a:r>
          </a:p>
          <a:p>
            <a:pPr marL="685800" hangingPunct="1">
              <a:buFont typeface="Courier New" panose="02070309020205020404" pitchFamily="49" charset="0"/>
              <a:buChar char="o"/>
            </a:pPr>
            <a:r>
              <a:rPr lang="en-US" sz="2000" b="1" dirty="0">
                <a:solidFill>
                  <a:srgbClr val="AA182C"/>
                </a:solidFill>
                <a:latin typeface="Century Gothic"/>
                <a:ea typeface="+mj-ea"/>
                <a:cs typeface="+mj-cs"/>
                <a:sym typeface="Helvetica"/>
              </a:rPr>
              <a:t>Personal lines </a:t>
            </a:r>
          </a:p>
          <a:p>
            <a:pPr marL="685800" hangingPunct="1">
              <a:buFont typeface="Courier New" panose="02070309020205020404" pitchFamily="49" charset="0"/>
              <a:buChar char="o"/>
            </a:pPr>
            <a:r>
              <a:rPr lang="en-US" sz="2000" b="1" dirty="0">
                <a:solidFill>
                  <a:srgbClr val="AA182C"/>
                </a:solidFill>
                <a:latin typeface="Century Gothic"/>
                <a:ea typeface="+mj-ea"/>
                <a:cs typeface="+mj-cs"/>
                <a:sym typeface="Helvetica"/>
              </a:rPr>
              <a:t>Health or life insurance</a:t>
            </a:r>
          </a:p>
          <a:p>
            <a:pPr marL="685800" hangingPunct="1">
              <a:buFont typeface="Courier New" panose="02070309020205020404" pitchFamily="49" charset="0"/>
              <a:buChar char="o"/>
            </a:pPr>
            <a:r>
              <a:rPr lang="en-US" sz="2000" b="1" dirty="0">
                <a:solidFill>
                  <a:srgbClr val="AA182C"/>
                </a:solidFill>
                <a:latin typeface="Century Gothic"/>
                <a:ea typeface="+mj-ea"/>
                <a:cs typeface="+mj-cs"/>
                <a:sym typeface="Helvetica"/>
              </a:rPr>
              <a:t>Flood insurance</a:t>
            </a:r>
          </a:p>
          <a:p>
            <a:pPr marL="685800" hangingPunct="1">
              <a:buFont typeface="Courier New" panose="02070309020205020404" pitchFamily="49" charset="0"/>
              <a:buChar char="o"/>
            </a:pPr>
            <a:r>
              <a:rPr lang="en-US" sz="2000" b="1" dirty="0">
                <a:solidFill>
                  <a:srgbClr val="AA182C"/>
                </a:solidFill>
                <a:latin typeface="Century Gothic"/>
                <a:ea typeface="+mj-ea"/>
                <a:cs typeface="+mj-cs"/>
                <a:sym typeface="Helvetica"/>
              </a:rPr>
              <a:t>Reinsurance</a:t>
            </a:r>
          </a:p>
          <a:p>
            <a:pPr marL="685800" hangingPunct="1">
              <a:buFont typeface="Courier New" panose="02070309020205020404" pitchFamily="49" charset="0"/>
              <a:buChar char="o"/>
            </a:pPr>
            <a:r>
              <a:rPr lang="en-US" sz="2000" b="1" dirty="0">
                <a:solidFill>
                  <a:srgbClr val="AA182C"/>
                </a:solidFill>
                <a:latin typeface="Century Gothic"/>
                <a:ea typeface="+mj-ea"/>
                <a:cs typeface="+mj-cs"/>
                <a:sym typeface="Helvetica"/>
              </a:rPr>
              <a:t>Commercial auto</a:t>
            </a:r>
          </a:p>
          <a:p>
            <a:pPr marL="685800" hangingPunct="1">
              <a:buFont typeface="Courier New" panose="02070309020205020404" pitchFamily="49" charset="0"/>
              <a:buChar char="o"/>
            </a:pPr>
            <a:r>
              <a:rPr lang="en-US" sz="2000" b="1" dirty="0">
                <a:solidFill>
                  <a:srgbClr val="AA182C"/>
                </a:solidFill>
                <a:latin typeface="Century Gothic"/>
                <a:ea typeface="+mj-ea"/>
                <a:cs typeface="+mj-cs"/>
                <a:sym typeface="Helvetica"/>
              </a:rPr>
              <a:t>Professional liability</a:t>
            </a: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err="1">
                <a:solidFill>
                  <a:srgbClr val="AA182C"/>
                </a:solidFill>
                <a:ea typeface="+mj-ea"/>
                <a:cs typeface="+mj-cs"/>
                <a:sym typeface="Helvetica"/>
              </a:rPr>
              <a:t>TRIA</a:t>
            </a:r>
            <a:r>
              <a:rPr lang="en-US" b="0">
                <a:solidFill>
                  <a:srgbClr val="AA182C"/>
                </a:solidFill>
                <a:ea typeface="+mj-ea"/>
                <a:cs typeface="+mj-cs"/>
                <a:sym typeface="Helvetica"/>
              </a:rPr>
              <a:t> - Covered Classes of Business</a:t>
            </a:r>
          </a:p>
        </p:txBody>
      </p:sp>
    </p:spTree>
    <p:extLst>
      <p:ext uri="{BB962C8B-B14F-4D97-AF65-F5344CB8AC3E}">
        <p14:creationId xmlns:p14="http://schemas.microsoft.com/office/powerpoint/2010/main" val="6442907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459832" y="818426"/>
            <a:ext cx="10844463" cy="4631713"/>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defTabSz="914400" hangingPunct="1">
              <a:spcBef>
                <a:spcPts val="0"/>
              </a:spcBef>
              <a:buSzTx/>
              <a:buNone/>
              <a:defRPr/>
            </a:pPr>
            <a:r>
              <a:rPr lang="en-US" sz="1800" b="1" i="1" dirty="0">
                <a:solidFill>
                  <a:srgbClr val="AA182C"/>
                </a:solidFill>
                <a:latin typeface="Century Gothic"/>
                <a:ea typeface="+mj-ea"/>
                <a:cs typeface="+mj-cs"/>
              </a:rPr>
              <a:t>Loss, damage, cost or expense directly or indirectly caused by, contributed to by, resulting from or arising out of or in connection with any "act of terrorism," as defined in the Terrorism Risk Insurance Act of 2002 and any subsequent amendments or extensions thereof (together the "Act").</a:t>
            </a:r>
          </a:p>
          <a:p>
            <a:pPr marL="0" indent="0" defTabSz="914400" hangingPunct="1">
              <a:spcBef>
                <a:spcPts val="0"/>
              </a:spcBef>
              <a:buSzTx/>
              <a:buNone/>
              <a:defRPr/>
            </a:pPr>
            <a:endParaRPr lang="en-US" sz="1800" b="1" dirty="0">
              <a:solidFill>
                <a:srgbClr val="AA182C"/>
              </a:solidFill>
              <a:latin typeface="Century Gothic"/>
              <a:ea typeface="+mj-ea"/>
              <a:cs typeface="+mj-cs"/>
            </a:endParaRPr>
          </a:p>
          <a:p>
            <a:pPr defTabSz="914400" hangingPunct="1">
              <a:spcBef>
                <a:spcPts val="0"/>
              </a:spcBef>
              <a:buSzTx/>
              <a:defRPr/>
            </a:pPr>
            <a:r>
              <a:rPr lang="en-US" sz="1800" b="1" dirty="0">
                <a:solidFill>
                  <a:srgbClr val="AA182C"/>
                </a:solidFill>
                <a:latin typeface="Century Gothic"/>
                <a:ea typeface="+mj-ea"/>
                <a:cs typeface="+mj-cs"/>
              </a:rPr>
              <a:t>Since this exclusion is based on TRIA, both foreign and domestic terrorism are excluded.</a:t>
            </a:r>
          </a:p>
          <a:p>
            <a:pPr defTabSz="914400" hangingPunct="1">
              <a:spcBef>
                <a:spcPts val="0"/>
              </a:spcBef>
              <a:buSzTx/>
              <a:defRPr/>
            </a:pPr>
            <a:r>
              <a:rPr lang="en-US" sz="1800" b="1" dirty="0">
                <a:solidFill>
                  <a:srgbClr val="C83640"/>
                </a:solidFill>
                <a:latin typeface="Century Gothic"/>
                <a:ea typeface="+mj-ea"/>
                <a:cs typeface="+mj-cs"/>
              </a:rPr>
              <a:t>Some reinsurance contracts do not use TRIA as the terrorism definition and instead only exclude “foreign” terrorism (i.e., </a:t>
            </a:r>
            <a:r>
              <a:rPr lang="en-US" sz="1800" b="1" dirty="0">
                <a:solidFill>
                  <a:srgbClr val="C83640"/>
                </a:solidFill>
                <a:latin typeface="Century Gothic" panose="020B0502020202020204" pitchFamily="34" charset="0"/>
              </a:rPr>
              <a:t>"acting on behalf of any foreign person or foreign interest).</a:t>
            </a:r>
            <a:endParaRPr lang="en-US" sz="1800" b="1" dirty="0">
              <a:solidFill>
                <a:srgbClr val="C83640"/>
              </a:solidFill>
              <a:latin typeface="Century Gothic"/>
              <a:ea typeface="+mj-ea"/>
              <a:cs typeface="+mj-cs"/>
            </a:endParaRPr>
          </a:p>
          <a:p>
            <a:r>
              <a:rPr lang="en-US" sz="1800" b="1" dirty="0">
                <a:solidFill>
                  <a:srgbClr val="C83640"/>
                </a:solidFill>
                <a:latin typeface="Century Gothic" panose="020B0502020202020204" pitchFamily="34" charset="0"/>
              </a:rPr>
              <a:t>In 2015 in San Bernadino, CA, a health department employee attended a holiday party during the day at his place of employment.  He had an altercation there and left the event. He later returned with his wife and killed 14 co-workers.</a:t>
            </a:r>
          </a:p>
          <a:p>
            <a:pPr marL="342900" lvl="2" indent="-342900"/>
            <a:r>
              <a:rPr lang="en-US" sz="1800" b="1" dirty="0">
                <a:solidFill>
                  <a:srgbClr val="C83640"/>
                </a:solidFill>
                <a:latin typeface="Century Gothic" panose="020B0502020202020204" pitchFamily="34" charset="0"/>
              </a:rPr>
              <a:t>FBI and Homeland Security investigation revealed that the couple had been radicalized over the last several years; they were reportedly inspired by foreign terrorist groups like ISIS, but such groups did not direct them to commit the act</a:t>
            </a:r>
          </a:p>
          <a:p>
            <a:pPr marL="342900" lvl="2" indent="-342900"/>
            <a:r>
              <a:rPr lang="en-US" sz="1800" b="1" dirty="0">
                <a:solidFill>
                  <a:srgbClr val="C83640"/>
                </a:solidFill>
                <a:latin typeface="Century Gothic" panose="020B0502020202020204" pitchFamily="34" charset="0"/>
              </a:rPr>
              <a:t>The husband was an American-born U.S. citizen of Pakistani descent, and his wife was a Pakistani-born lawful permanent resident of the U.S.</a:t>
            </a:r>
          </a:p>
          <a:p>
            <a:pPr defTabSz="914400" hangingPunct="1">
              <a:spcBef>
                <a:spcPts val="0"/>
              </a:spcBef>
              <a:buSzTx/>
              <a:defRPr/>
            </a:pPr>
            <a:endParaRPr lang="en-US" sz="1800" b="1" dirty="0">
              <a:solidFill>
                <a:srgbClr val="AA182C"/>
              </a:solidFill>
              <a:latin typeface="Century Gothic"/>
              <a:ea typeface="+mj-ea"/>
              <a:cs typeface="+mj-cs"/>
            </a:endParaRPr>
          </a:p>
          <a:p>
            <a:pPr marL="0" indent="0" defTabSz="914400" hangingPunct="1">
              <a:spcBef>
                <a:spcPts val="0"/>
              </a:spcBef>
              <a:buSzTx/>
              <a:buNone/>
              <a:defRPr/>
            </a:pPr>
            <a:endParaRPr lang="en-US" sz="1600" b="1" dirty="0">
              <a:solidFill>
                <a:srgbClr val="AA182C"/>
              </a:solidFill>
              <a:latin typeface="Century Gothic"/>
              <a:ea typeface="+mj-ea"/>
              <a:cs typeface="+mj-cs"/>
            </a:endParaRP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dirty="0">
                <a:solidFill>
                  <a:srgbClr val="AA182C"/>
                </a:solidFill>
                <a:ea typeface="+mj-ea"/>
                <a:cs typeface="+mj-cs"/>
                <a:sym typeface="Helvetica"/>
              </a:rPr>
              <a:t>Examining a “TRIA Exclusion” </a:t>
            </a:r>
          </a:p>
        </p:txBody>
      </p:sp>
    </p:spTree>
    <p:extLst>
      <p:ext uri="{BB962C8B-B14F-4D97-AF65-F5344CB8AC3E}">
        <p14:creationId xmlns:p14="http://schemas.microsoft.com/office/powerpoint/2010/main" val="33200251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459832" y="818426"/>
            <a:ext cx="10844463" cy="4631713"/>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defTabSz="914400" hangingPunct="1">
              <a:spcBef>
                <a:spcPts val="0"/>
              </a:spcBef>
              <a:buSzTx/>
              <a:defRPr/>
            </a:pPr>
            <a:endParaRPr lang="en-US" sz="1800" b="1" dirty="0">
              <a:solidFill>
                <a:srgbClr val="AA182C"/>
              </a:solidFill>
              <a:latin typeface="Century Gothic"/>
              <a:ea typeface="+mj-ea"/>
              <a:cs typeface="+mj-cs"/>
            </a:endParaRPr>
          </a:p>
          <a:p>
            <a:pPr defTabSz="914400" hangingPunct="1">
              <a:spcBef>
                <a:spcPts val="0"/>
              </a:spcBef>
              <a:buSzTx/>
              <a:defRPr/>
            </a:pPr>
            <a:r>
              <a:rPr lang="en-US" sz="1800" b="1" dirty="0">
                <a:solidFill>
                  <a:srgbClr val="AA182C"/>
                </a:solidFill>
                <a:latin typeface="Century Gothic"/>
                <a:ea typeface="+mj-ea"/>
                <a:cs typeface="+mj-cs"/>
              </a:rPr>
              <a:t>Is this foreign or domestic terrorism?</a:t>
            </a:r>
          </a:p>
          <a:p>
            <a:pPr defTabSz="914400" hangingPunct="1">
              <a:spcBef>
                <a:spcPts val="0"/>
              </a:spcBef>
              <a:buSzTx/>
              <a:defRPr/>
            </a:pPr>
            <a:r>
              <a:rPr lang="en-US" sz="1800" b="1" dirty="0">
                <a:solidFill>
                  <a:srgbClr val="AA182C"/>
                </a:solidFill>
                <a:latin typeface="Century Gothic"/>
                <a:ea typeface="+mj-ea"/>
                <a:cs typeface="+mj-cs"/>
              </a:rPr>
              <a:t>Could it have been classified as work-place violence instead?</a:t>
            </a:r>
          </a:p>
          <a:p>
            <a:pPr defTabSz="914400" hangingPunct="1">
              <a:spcBef>
                <a:spcPts val="0"/>
              </a:spcBef>
              <a:buSzTx/>
              <a:defRPr/>
            </a:pPr>
            <a:r>
              <a:rPr lang="en-US" sz="1800" b="1" dirty="0">
                <a:solidFill>
                  <a:srgbClr val="AA182C"/>
                </a:solidFill>
                <a:latin typeface="Century Gothic"/>
                <a:ea typeface="+mj-ea"/>
                <a:cs typeface="+mj-cs"/>
              </a:rPr>
              <a:t>If TRIA does not renew, would events not be called terrorism because of a lack of terrorism insurance? </a:t>
            </a:r>
          </a:p>
          <a:p>
            <a:pPr defTabSz="914400" hangingPunct="1">
              <a:spcBef>
                <a:spcPts val="0"/>
              </a:spcBef>
              <a:buSzTx/>
              <a:defRPr/>
            </a:pPr>
            <a:r>
              <a:rPr lang="en-US" sz="1800" b="1" dirty="0">
                <a:solidFill>
                  <a:srgbClr val="AA182C"/>
                </a:solidFill>
                <a:latin typeface="Century Gothic"/>
                <a:ea typeface="+mj-ea"/>
                <a:cs typeface="+mj-cs"/>
              </a:rPr>
              <a:t>Former President Obama’s initial remarks that the Boston Bombing was terrorism called into question whether commercial business owners would have coverage under their policies if it was classified as terrorism. </a:t>
            </a:r>
          </a:p>
          <a:p>
            <a:pPr lvl="1" defTabSz="914400" hangingPunct="1">
              <a:spcBef>
                <a:spcPts val="0"/>
              </a:spcBef>
              <a:buSzTx/>
              <a:defRPr/>
            </a:pPr>
            <a:r>
              <a:rPr lang="en-US" sz="1800" b="1" dirty="0">
                <a:solidFill>
                  <a:srgbClr val="AA182C"/>
                </a:solidFill>
                <a:latin typeface="Century Gothic"/>
                <a:ea typeface="+mj-ea"/>
                <a:cs typeface="+mj-cs"/>
              </a:rPr>
              <a:t>Boston Bar Journal, January 7, 2014</a:t>
            </a:r>
          </a:p>
          <a:p>
            <a:pPr defTabSz="914400" hangingPunct="1">
              <a:spcBef>
                <a:spcPts val="0"/>
              </a:spcBef>
              <a:buSzTx/>
              <a:defRPr/>
            </a:pPr>
            <a:r>
              <a:rPr lang="en-US" sz="1800" b="1" dirty="0">
                <a:solidFill>
                  <a:srgbClr val="AA182C"/>
                </a:solidFill>
                <a:latin typeface="Century Gothic"/>
                <a:ea typeface="+mj-ea"/>
                <a:cs typeface="+mj-cs"/>
              </a:rPr>
              <a:t>What if TRIA doesn't renew?</a:t>
            </a:r>
          </a:p>
          <a:p>
            <a:pPr lvl="1" defTabSz="914400" hangingPunct="1">
              <a:spcBef>
                <a:spcPts val="0"/>
              </a:spcBef>
              <a:buSzTx/>
              <a:defRPr/>
            </a:pPr>
            <a:r>
              <a:rPr lang="en-US" sz="1800" b="1" dirty="0">
                <a:solidFill>
                  <a:srgbClr val="AA182C"/>
                </a:solidFill>
                <a:latin typeface="Century Gothic"/>
                <a:ea typeface="+mj-ea"/>
                <a:cs typeface="+mj-cs"/>
              </a:rPr>
              <a:t>Would insurers still offer terrorism coverage?</a:t>
            </a:r>
          </a:p>
          <a:p>
            <a:pPr lvl="1" defTabSz="914400" hangingPunct="1">
              <a:spcBef>
                <a:spcPts val="0"/>
              </a:spcBef>
              <a:buSzTx/>
              <a:defRPr/>
            </a:pPr>
            <a:r>
              <a:rPr lang="en-US" sz="1800" b="1" dirty="0">
                <a:solidFill>
                  <a:srgbClr val="AA182C"/>
                </a:solidFill>
                <a:latin typeface="Century Gothic"/>
                <a:ea typeface="+mj-ea"/>
                <a:cs typeface="+mj-cs"/>
              </a:rPr>
              <a:t>Who would determine if an act qualified as “terrorism?”</a:t>
            </a:r>
          </a:p>
          <a:p>
            <a:pPr lvl="1" defTabSz="914400" hangingPunct="1">
              <a:spcBef>
                <a:spcPts val="0"/>
              </a:spcBef>
              <a:buSzTx/>
              <a:defRPr/>
            </a:pPr>
            <a:r>
              <a:rPr lang="en-US" sz="1800" b="1" dirty="0">
                <a:solidFill>
                  <a:srgbClr val="AA182C"/>
                </a:solidFill>
                <a:latin typeface="Century Gothic"/>
                <a:ea typeface="+mj-ea"/>
                <a:cs typeface="+mj-cs"/>
              </a:rPr>
              <a:t>Contracts would likely need to divide more clearly between terror, SRCC, and war.</a:t>
            </a:r>
          </a:p>
          <a:p>
            <a:pPr defTabSz="914400" hangingPunct="1">
              <a:spcBef>
                <a:spcPts val="0"/>
              </a:spcBef>
              <a:buSzTx/>
              <a:defRPr/>
            </a:pPr>
            <a:endParaRPr lang="en-US" sz="1600" b="1" dirty="0">
              <a:solidFill>
                <a:srgbClr val="AA182C"/>
              </a:solidFill>
              <a:latin typeface="Century Gothic"/>
              <a:ea typeface="+mj-ea"/>
              <a:cs typeface="+mj-cs"/>
            </a:endParaRP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dirty="0">
                <a:solidFill>
                  <a:srgbClr val="AA182C"/>
                </a:solidFill>
                <a:ea typeface="+mj-ea"/>
                <a:cs typeface="+mj-cs"/>
                <a:sym typeface="Helvetica"/>
              </a:rPr>
              <a:t>Examining a “TRIA Exclusion” </a:t>
            </a:r>
          </a:p>
        </p:txBody>
      </p:sp>
    </p:spTree>
    <p:extLst>
      <p:ext uri="{BB962C8B-B14F-4D97-AF65-F5344CB8AC3E}">
        <p14:creationId xmlns:p14="http://schemas.microsoft.com/office/powerpoint/2010/main" val="32991925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459832" y="818426"/>
            <a:ext cx="10844463" cy="4631713"/>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defTabSz="914400" hangingPunct="1">
              <a:spcBef>
                <a:spcPts val="0"/>
              </a:spcBef>
              <a:buSzTx/>
              <a:defRPr/>
            </a:pPr>
            <a:r>
              <a:rPr lang="en-US" sz="2800" b="1" dirty="0">
                <a:solidFill>
                  <a:srgbClr val="AA182C"/>
                </a:solidFill>
                <a:latin typeface="Century Gothic"/>
                <a:ea typeface="+mj-ea"/>
                <a:cs typeface="+mj-cs"/>
              </a:rPr>
              <a:t>TRIA did expire in 2015, but Congress quickly passed a bill retroactively covering the time during which it had been expired.</a:t>
            </a:r>
          </a:p>
          <a:p>
            <a:pPr lvl="1" defTabSz="914400" hangingPunct="1">
              <a:spcBef>
                <a:spcPts val="0"/>
              </a:spcBef>
              <a:buSzTx/>
              <a:defRPr/>
            </a:pPr>
            <a:r>
              <a:rPr lang="en-US" sz="2800" b="1" dirty="0">
                <a:solidFill>
                  <a:srgbClr val="AA182C"/>
                </a:solidFill>
                <a:latin typeface="Century Gothic"/>
                <a:ea typeface="+mj-ea"/>
                <a:cs typeface="+mj-cs"/>
              </a:rPr>
              <a:t>Exclusions just mirrored the expiring TRIA language.</a:t>
            </a:r>
          </a:p>
          <a:p>
            <a:pPr lvl="1" defTabSz="914400" hangingPunct="1">
              <a:spcBef>
                <a:spcPts val="0"/>
              </a:spcBef>
              <a:buSzTx/>
              <a:defRPr/>
            </a:pPr>
            <a:r>
              <a:rPr lang="en-US" sz="2800" b="1" dirty="0">
                <a:solidFill>
                  <a:srgbClr val="AA182C"/>
                </a:solidFill>
                <a:latin typeface="Century Gothic"/>
                <a:ea typeface="+mj-ea"/>
                <a:cs typeface="+mj-cs"/>
              </a:rPr>
              <a:t>Reinsurers that issued terrorism with the expectation that TRIA would inure had a significant change in exposure briefly</a:t>
            </a:r>
          </a:p>
          <a:p>
            <a:pPr defTabSz="914400" hangingPunct="1">
              <a:spcBef>
                <a:spcPts val="0"/>
              </a:spcBef>
              <a:buSzTx/>
              <a:defRPr/>
            </a:pPr>
            <a:endParaRPr lang="en-US" sz="2800" b="1" dirty="0">
              <a:solidFill>
                <a:srgbClr val="AA182C"/>
              </a:solidFill>
              <a:latin typeface="Century Gothic"/>
              <a:ea typeface="+mj-ea"/>
              <a:cs typeface="+mj-cs"/>
            </a:endParaRPr>
          </a:p>
          <a:p>
            <a:pPr defTabSz="914400" hangingPunct="1">
              <a:spcBef>
                <a:spcPts val="0"/>
              </a:spcBef>
              <a:buSzTx/>
              <a:defRPr/>
            </a:pPr>
            <a:r>
              <a:rPr lang="en-US" sz="2800" b="1" dirty="0">
                <a:solidFill>
                  <a:srgbClr val="AA182C"/>
                </a:solidFill>
                <a:latin typeface="Century Gothic"/>
                <a:ea typeface="+mj-ea"/>
                <a:cs typeface="+mj-cs"/>
              </a:rPr>
              <a:t>Currently little indication of where the new administration would fall on this issue. President Trump signed renewal in 2019 despite half of his party voting “no” in Congress</a:t>
            </a:r>
            <a:r>
              <a:rPr lang="en-US" sz="2800" dirty="0">
                <a:solidFill>
                  <a:srgbClr val="AA182C"/>
                </a:solidFill>
                <a:latin typeface="Century Gothic"/>
                <a:ea typeface="+mj-ea"/>
                <a:cs typeface="+mj-cs"/>
              </a:rPr>
              <a:t>.</a:t>
            </a:r>
          </a:p>
          <a:p>
            <a:pPr defTabSz="914400" hangingPunct="1">
              <a:spcBef>
                <a:spcPts val="0"/>
              </a:spcBef>
              <a:buSzTx/>
              <a:defRPr/>
            </a:pPr>
            <a:endParaRPr lang="en-US" sz="1600" b="1" dirty="0">
              <a:solidFill>
                <a:srgbClr val="AA182C"/>
              </a:solidFill>
              <a:latin typeface="Century Gothic"/>
              <a:ea typeface="+mj-ea"/>
              <a:cs typeface="+mj-cs"/>
            </a:endParaRP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dirty="0">
                <a:solidFill>
                  <a:srgbClr val="AA182C"/>
                </a:solidFill>
                <a:ea typeface="+mj-ea"/>
                <a:cs typeface="+mj-cs"/>
                <a:sym typeface="Helvetica"/>
              </a:rPr>
              <a:t>Renewal of TRIA?</a:t>
            </a:r>
          </a:p>
        </p:txBody>
      </p:sp>
    </p:spTree>
    <p:extLst>
      <p:ext uri="{BB962C8B-B14F-4D97-AF65-F5344CB8AC3E}">
        <p14:creationId xmlns:p14="http://schemas.microsoft.com/office/powerpoint/2010/main" val="40178427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203158" y="192784"/>
            <a:ext cx="10844463" cy="4631713"/>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defTabSz="914400" hangingPunct="1">
              <a:spcBef>
                <a:spcPts val="0"/>
              </a:spcBef>
              <a:buSzTx/>
              <a:buNone/>
              <a:defRPr/>
            </a:pPr>
            <a:endParaRPr lang="en-US" sz="2800" b="1" i="1" dirty="0">
              <a:solidFill>
                <a:srgbClr val="AA182C"/>
              </a:solidFill>
              <a:latin typeface="Century Gothic"/>
              <a:ea typeface="+mj-ea"/>
              <a:cs typeface="+mj-cs"/>
            </a:endParaRPr>
          </a:p>
          <a:p>
            <a:pPr marL="0" indent="0" defTabSz="914400" hangingPunct="1">
              <a:spcBef>
                <a:spcPts val="0"/>
              </a:spcBef>
              <a:buSzTx/>
              <a:buNone/>
              <a:defRPr/>
            </a:pPr>
            <a:r>
              <a:rPr lang="en-US" sz="1600" b="1" i="0" dirty="0">
                <a:solidFill>
                  <a:srgbClr val="C83640"/>
                </a:solidFill>
                <a:effectLst/>
                <a:latin typeface="Century Gothic" panose="020B0502020202020204" pitchFamily="34" charset="0"/>
              </a:rPr>
              <a:t>“</a:t>
            </a:r>
            <a:r>
              <a:rPr lang="en-US" sz="1600" b="1" dirty="0">
                <a:solidFill>
                  <a:srgbClr val="C83640"/>
                </a:solidFill>
                <a:latin typeface="Century Gothic" panose="020B0502020202020204" pitchFamily="34" charset="0"/>
              </a:rPr>
              <a:t>R</a:t>
            </a:r>
            <a:r>
              <a:rPr lang="en-US" sz="1600" b="1" i="0" u="none" strike="noStrike" dirty="0">
                <a:solidFill>
                  <a:srgbClr val="C83640"/>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iot</a:t>
            </a:r>
            <a:r>
              <a:rPr lang="en-US" sz="1600" b="1" i="0" dirty="0">
                <a:solidFill>
                  <a:srgbClr val="C83640"/>
                </a:solidFill>
                <a:effectLst/>
                <a:latin typeface="Century Gothic" panose="020B0502020202020204" pitchFamily="34" charset="0"/>
              </a:rPr>
              <a:t>” means a public disturbance involving</a:t>
            </a:r>
          </a:p>
          <a:p>
            <a:pPr marL="0" indent="0" defTabSz="914400" hangingPunct="1">
              <a:spcBef>
                <a:spcPts val="0"/>
              </a:spcBef>
              <a:buSzTx/>
              <a:buNone/>
              <a:defRPr/>
            </a:pPr>
            <a:r>
              <a:rPr lang="en-US" sz="1600" b="1" i="0" dirty="0">
                <a:solidFill>
                  <a:srgbClr val="C83640"/>
                </a:solidFill>
                <a:effectLst/>
                <a:latin typeface="Century Gothic" panose="020B0502020202020204" pitchFamily="34" charset="0"/>
              </a:rPr>
              <a:t> (1) an act or acts of violence by one or more persons part of an assemblage of three or more persons, which act or acts shall constitute a clear and present danger of, or shall result in, </a:t>
            </a:r>
            <a:r>
              <a:rPr lang="en-US" sz="1600" b="1" i="0" u="sng" dirty="0">
                <a:solidFill>
                  <a:srgbClr val="C83640"/>
                </a:solidFill>
                <a:effectLst/>
                <a:latin typeface="Century Gothic" panose="020B0502020202020204" pitchFamily="34" charset="0"/>
              </a:rPr>
              <a:t>damage or injury to the property of any other person or to the person of any other individual or </a:t>
            </a:r>
          </a:p>
          <a:p>
            <a:pPr marL="0" indent="0" defTabSz="914400" hangingPunct="1">
              <a:spcBef>
                <a:spcPts val="0"/>
              </a:spcBef>
              <a:buSzTx/>
              <a:buNone/>
              <a:defRPr/>
            </a:pPr>
            <a:endParaRPr lang="en-US" sz="1600" b="1" i="0" u="sng" dirty="0">
              <a:solidFill>
                <a:srgbClr val="C83640"/>
              </a:solidFill>
              <a:effectLst/>
              <a:latin typeface="Century Gothic" panose="020B0502020202020204" pitchFamily="34" charset="0"/>
            </a:endParaRPr>
          </a:p>
          <a:p>
            <a:pPr marL="0" indent="0" defTabSz="914400" hangingPunct="1">
              <a:spcBef>
                <a:spcPts val="0"/>
              </a:spcBef>
              <a:buSzTx/>
              <a:buNone/>
              <a:defRPr/>
            </a:pPr>
            <a:r>
              <a:rPr lang="en-US" sz="1600" b="1" i="0" dirty="0">
                <a:solidFill>
                  <a:srgbClr val="C83640"/>
                </a:solidFill>
                <a:effectLst/>
                <a:latin typeface="Century Gothic" panose="020B0502020202020204" pitchFamily="34" charset="0"/>
              </a:rPr>
              <a:t>(2) a threat or threats of the commission of an act or acts of violence by one or more persons part of an assemblage of three or more persons having, individually or collectively, the ability of immediate execution of such threat or threats, </a:t>
            </a:r>
            <a:r>
              <a:rPr lang="en-US" sz="1600" b="1" i="0" u="sng" dirty="0">
                <a:solidFill>
                  <a:srgbClr val="C83640"/>
                </a:solidFill>
                <a:effectLst/>
                <a:latin typeface="Century Gothic" panose="020B0502020202020204" pitchFamily="34" charset="0"/>
              </a:rPr>
              <a:t>where the performance of the threatened act or acts of violence would constitute a clear and present danger of, or would result in, damage or injury to the property of any other person or to the person of any other individual.</a:t>
            </a:r>
          </a:p>
          <a:p>
            <a:pPr marL="0" indent="0" defTabSz="914400" hangingPunct="1">
              <a:spcBef>
                <a:spcPts val="0"/>
              </a:spcBef>
              <a:buSzTx/>
              <a:buNone/>
              <a:defRPr/>
            </a:pPr>
            <a:endParaRPr lang="en-US" sz="1600" b="1" dirty="0">
              <a:solidFill>
                <a:srgbClr val="C83640"/>
              </a:solidFill>
              <a:latin typeface="Century Gothic" panose="020B0502020202020204" pitchFamily="34" charset="0"/>
            </a:endParaRPr>
          </a:p>
          <a:p>
            <a:pPr marL="0" indent="0" defTabSz="914400" hangingPunct="1">
              <a:spcBef>
                <a:spcPts val="0"/>
              </a:spcBef>
              <a:buSzTx/>
              <a:buNone/>
              <a:defRPr/>
            </a:pPr>
            <a:r>
              <a:rPr lang="en-US" sz="1600" b="1" dirty="0">
                <a:solidFill>
                  <a:srgbClr val="C83640"/>
                </a:solidFill>
                <a:latin typeface="Century Gothic" panose="020B0502020202020204" pitchFamily="34" charset="0"/>
              </a:rPr>
              <a:t>Federal Riot Act, 18 US Code Section 2102</a:t>
            </a:r>
            <a:endParaRPr lang="en-US" sz="1600" b="1" i="0" dirty="0">
              <a:solidFill>
                <a:srgbClr val="C83640"/>
              </a:solidFill>
              <a:effectLst/>
              <a:latin typeface="Century Gothic" panose="020B0502020202020204" pitchFamily="34" charset="0"/>
            </a:endParaRPr>
          </a:p>
          <a:p>
            <a:pPr marL="0" indent="0" defTabSz="914400" hangingPunct="1">
              <a:spcBef>
                <a:spcPts val="0"/>
              </a:spcBef>
              <a:buSzTx/>
              <a:buNone/>
              <a:defRPr/>
            </a:pPr>
            <a:endParaRPr lang="en-US" sz="2800" b="1" dirty="0">
              <a:solidFill>
                <a:srgbClr val="AA182C"/>
              </a:solidFill>
              <a:latin typeface="Century Gothic"/>
              <a:ea typeface="+mj-ea"/>
              <a:cs typeface="+mj-cs"/>
            </a:endParaRPr>
          </a:p>
          <a:p>
            <a:pPr marL="0" indent="0" defTabSz="914400" hangingPunct="1">
              <a:spcBef>
                <a:spcPts val="0"/>
              </a:spcBef>
              <a:buSzTx/>
              <a:buNone/>
              <a:defRPr/>
            </a:pPr>
            <a:endParaRPr lang="en-US" sz="2400" b="1" dirty="0">
              <a:solidFill>
                <a:srgbClr val="AA182C"/>
              </a:solidFill>
              <a:latin typeface="Century Gothic"/>
              <a:ea typeface="+mj-ea"/>
              <a:cs typeface="+mj-cs"/>
            </a:endParaRPr>
          </a:p>
          <a:p>
            <a:pPr defTabSz="914400" hangingPunct="1">
              <a:spcBef>
                <a:spcPts val="0"/>
              </a:spcBef>
              <a:buSzTx/>
              <a:defRPr/>
            </a:pPr>
            <a:endParaRPr lang="en-US" sz="1600" b="1" dirty="0">
              <a:solidFill>
                <a:srgbClr val="AA182C"/>
              </a:solidFill>
              <a:latin typeface="Century Gothic"/>
              <a:ea typeface="+mj-ea"/>
              <a:cs typeface="+mj-cs"/>
            </a:endParaRP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661540" y="204593"/>
            <a:ext cx="10678419" cy="400109"/>
          </a:xfrm>
        </p:spPr>
        <p:txBody>
          <a:bodyPr>
            <a:noAutofit/>
          </a:bodyPr>
          <a:lstStyle/>
          <a:p>
            <a:r>
              <a:rPr lang="en-US" sz="4000" b="0" dirty="0">
                <a:solidFill>
                  <a:srgbClr val="AA182C"/>
                </a:solidFill>
                <a:ea typeface="+mj-ea"/>
                <a:cs typeface="+mj-cs"/>
                <a:sym typeface="Helvetica"/>
              </a:rPr>
              <a:t>Riot Definition</a:t>
            </a:r>
          </a:p>
        </p:txBody>
      </p:sp>
    </p:spTree>
    <p:extLst>
      <p:ext uri="{BB962C8B-B14F-4D97-AF65-F5344CB8AC3E}">
        <p14:creationId xmlns:p14="http://schemas.microsoft.com/office/powerpoint/2010/main" val="15906517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203158" y="1047750"/>
            <a:ext cx="10844463" cy="4467225"/>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defTabSz="914400" hangingPunct="1">
              <a:spcBef>
                <a:spcPts val="0"/>
              </a:spcBef>
              <a:buSzTx/>
              <a:buNone/>
              <a:defRPr/>
            </a:pPr>
            <a:r>
              <a:rPr lang="en-US" sz="2000" b="1" dirty="0">
                <a:solidFill>
                  <a:srgbClr val="C83640"/>
                </a:solidFill>
                <a:latin typeface="Century Gothic" panose="020B0502020202020204" pitchFamily="34" charset="0"/>
              </a:rPr>
              <a:t>Non-international armed conflicts defined as a ‘situation of violence involving protracted armed confrontations between government forces and one or more organized armed groups, or between such groups themselves, arising on the territory of a State.’</a:t>
            </a:r>
            <a:endParaRPr lang="en-US" sz="2000" b="1" i="1" dirty="0">
              <a:solidFill>
                <a:srgbClr val="C83640"/>
              </a:solidFill>
              <a:latin typeface="Century Gothic" panose="020B0502020202020204" pitchFamily="34" charset="0"/>
              <a:ea typeface="+mj-ea"/>
              <a:cs typeface="+mj-cs"/>
            </a:endParaRPr>
          </a:p>
          <a:p>
            <a:pPr defTabSz="914400" hangingPunct="1">
              <a:spcBef>
                <a:spcPts val="0"/>
              </a:spcBef>
              <a:buSzTx/>
              <a:buFontTx/>
              <a:buChar char="-"/>
              <a:defRPr/>
            </a:pPr>
            <a:r>
              <a:rPr lang="en-US" sz="2000" b="1" dirty="0">
                <a:solidFill>
                  <a:srgbClr val="C83640"/>
                </a:solidFill>
                <a:latin typeface="Century Gothic" panose="020B0502020202020204" pitchFamily="34" charset="0"/>
              </a:rPr>
              <a:t>International Committee of the Red Cross (ICRC)</a:t>
            </a:r>
          </a:p>
          <a:p>
            <a:pPr defTabSz="914400" hangingPunct="1">
              <a:spcBef>
                <a:spcPts val="0"/>
              </a:spcBef>
              <a:buSzTx/>
              <a:buFontTx/>
              <a:buChar char="-"/>
              <a:defRPr/>
            </a:pPr>
            <a:endParaRPr lang="en-US" sz="2000" b="1" dirty="0">
              <a:solidFill>
                <a:srgbClr val="C83640"/>
              </a:solidFill>
              <a:latin typeface="Century Gothic" panose="020B0502020202020204" pitchFamily="34" charset="0"/>
              <a:ea typeface="+mj-ea"/>
              <a:cs typeface="+mj-cs"/>
            </a:endParaRPr>
          </a:p>
          <a:p>
            <a:pPr marL="0" indent="0" defTabSz="914400" hangingPunct="1">
              <a:spcBef>
                <a:spcPts val="0"/>
              </a:spcBef>
              <a:buSzTx/>
              <a:buNone/>
              <a:defRPr/>
            </a:pPr>
            <a:r>
              <a:rPr lang="en-US" sz="2000" b="1" dirty="0">
                <a:solidFill>
                  <a:srgbClr val="AA182C"/>
                </a:solidFill>
                <a:latin typeface="Century Gothic" panose="020B0502020202020204" pitchFamily="34" charset="0"/>
                <a:ea typeface="+mj-ea"/>
                <a:cs typeface="+mj-cs"/>
              </a:rPr>
              <a:t>Because of the significant overlap in the definitions of war, terror, and SRCC, many contracts have a writeback for SRCC and terrorism in a standard war exclusion.</a:t>
            </a:r>
          </a:p>
          <a:p>
            <a:pPr marL="0" indent="0" defTabSz="914400" hangingPunct="1">
              <a:spcBef>
                <a:spcPts val="0"/>
              </a:spcBef>
              <a:buSzTx/>
              <a:buNone/>
              <a:defRPr/>
            </a:pPr>
            <a:endParaRPr lang="en-US" sz="2000" b="1" dirty="0">
              <a:solidFill>
                <a:srgbClr val="AA182C"/>
              </a:solidFill>
              <a:latin typeface="Century Gothic" panose="020B0502020202020204" pitchFamily="34" charset="0"/>
              <a:ea typeface="+mj-ea"/>
              <a:cs typeface="+mj-cs"/>
            </a:endParaRPr>
          </a:p>
          <a:p>
            <a:pPr marL="0" indent="0" defTabSz="914400" hangingPunct="1">
              <a:spcBef>
                <a:spcPts val="0"/>
              </a:spcBef>
              <a:buSzTx/>
              <a:buNone/>
              <a:defRPr/>
            </a:pPr>
            <a:r>
              <a:rPr lang="en-US" sz="2000" b="1" dirty="0">
                <a:solidFill>
                  <a:srgbClr val="AA182C"/>
                </a:solidFill>
                <a:latin typeface="Century Gothic" panose="020B0502020202020204" pitchFamily="34" charset="0"/>
                <a:ea typeface="+mj-ea"/>
                <a:cs typeface="+mj-cs"/>
              </a:rPr>
              <a:t>Both riot and civil war are not typically defined in reinsurance contracts.</a:t>
            </a:r>
          </a:p>
          <a:p>
            <a:pPr marL="0" indent="0" defTabSz="914400" hangingPunct="1">
              <a:spcBef>
                <a:spcPts val="0"/>
              </a:spcBef>
              <a:buSzTx/>
              <a:buNone/>
              <a:defRPr/>
            </a:pPr>
            <a:endParaRPr lang="en-US" sz="2400" b="1" dirty="0">
              <a:solidFill>
                <a:srgbClr val="AA182C"/>
              </a:solidFill>
              <a:latin typeface="Century Gothic"/>
              <a:ea typeface="+mj-ea"/>
              <a:cs typeface="+mj-cs"/>
            </a:endParaRPr>
          </a:p>
          <a:p>
            <a:pPr defTabSz="914400" hangingPunct="1">
              <a:spcBef>
                <a:spcPts val="0"/>
              </a:spcBef>
              <a:buSzTx/>
              <a:defRPr/>
            </a:pPr>
            <a:endParaRPr lang="en-US" sz="1600" b="1" dirty="0">
              <a:solidFill>
                <a:srgbClr val="AA182C"/>
              </a:solidFill>
              <a:latin typeface="Century Gothic"/>
              <a:ea typeface="+mj-ea"/>
              <a:cs typeface="+mj-cs"/>
            </a:endParaRP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661540" y="204593"/>
            <a:ext cx="10678419" cy="400109"/>
          </a:xfrm>
        </p:spPr>
        <p:txBody>
          <a:bodyPr>
            <a:noAutofit/>
          </a:bodyPr>
          <a:lstStyle/>
          <a:p>
            <a:r>
              <a:rPr lang="en-US" sz="4000" b="0" dirty="0">
                <a:solidFill>
                  <a:srgbClr val="AA182C"/>
                </a:solidFill>
                <a:ea typeface="+mj-ea"/>
                <a:cs typeface="+mj-cs"/>
                <a:sym typeface="Helvetica"/>
              </a:rPr>
              <a:t>Civil War Definition</a:t>
            </a:r>
          </a:p>
        </p:txBody>
      </p:sp>
    </p:spTree>
    <p:extLst>
      <p:ext uri="{BB962C8B-B14F-4D97-AF65-F5344CB8AC3E}">
        <p14:creationId xmlns:p14="http://schemas.microsoft.com/office/powerpoint/2010/main" val="20134582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187116" y="962805"/>
            <a:ext cx="10844463" cy="4631713"/>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defTabSz="914400" hangingPunct="1">
              <a:spcBef>
                <a:spcPts val="0"/>
              </a:spcBef>
              <a:buSzTx/>
              <a:buNone/>
              <a:defRPr/>
            </a:pPr>
            <a:endParaRPr lang="en-US" sz="1800" b="1" i="1" dirty="0">
              <a:solidFill>
                <a:srgbClr val="AA182C"/>
              </a:solidFill>
              <a:latin typeface="Century Gothic"/>
              <a:ea typeface="+mj-ea"/>
              <a:cs typeface="+mj-cs"/>
            </a:endParaRPr>
          </a:p>
          <a:p>
            <a:pPr defTabSz="914400" hangingPunct="1">
              <a:spcBef>
                <a:spcPts val="0"/>
              </a:spcBef>
              <a:buSzTx/>
              <a:defRPr/>
            </a:pPr>
            <a:r>
              <a:rPr lang="en-US" sz="2800" b="1" dirty="0">
                <a:solidFill>
                  <a:srgbClr val="AA182C"/>
                </a:solidFill>
                <a:latin typeface="Century Gothic"/>
                <a:ea typeface="+mj-ea"/>
                <a:cs typeface="+mj-cs"/>
              </a:rPr>
              <a:t>If there is an exclusion, the burden of proof falls on the reinsurer to prove a loss is excluded (i.e., meets the definition of terrorism, civil war, or riot).</a:t>
            </a:r>
          </a:p>
          <a:p>
            <a:pPr defTabSz="914400" hangingPunct="1">
              <a:spcBef>
                <a:spcPts val="0"/>
              </a:spcBef>
              <a:buSzTx/>
              <a:defRPr/>
            </a:pPr>
            <a:endParaRPr lang="en-US" sz="2800" b="1" dirty="0">
              <a:solidFill>
                <a:srgbClr val="AA182C"/>
              </a:solidFill>
              <a:latin typeface="Century Gothic"/>
              <a:ea typeface="+mj-ea"/>
              <a:cs typeface="+mj-cs"/>
            </a:endParaRPr>
          </a:p>
          <a:p>
            <a:pPr defTabSz="914400" hangingPunct="1">
              <a:spcBef>
                <a:spcPts val="0"/>
              </a:spcBef>
              <a:buSzTx/>
              <a:defRPr/>
            </a:pPr>
            <a:r>
              <a:rPr lang="en-US" sz="2800" b="1" dirty="0">
                <a:solidFill>
                  <a:srgbClr val="AA182C"/>
                </a:solidFill>
                <a:latin typeface="Century Gothic"/>
                <a:ea typeface="+mj-ea"/>
                <a:cs typeface="+mj-cs"/>
              </a:rPr>
              <a:t>Reinsurers initially tried to switch that burden to the company in early NMA terrorism exclusions, but that burden is now back on the reinsurer.</a:t>
            </a:r>
          </a:p>
          <a:p>
            <a:pPr defTabSz="914400" hangingPunct="1">
              <a:spcBef>
                <a:spcPts val="0"/>
              </a:spcBef>
              <a:buSzTx/>
              <a:defRPr/>
            </a:pPr>
            <a:endParaRPr lang="en-US" sz="1600" b="1" dirty="0">
              <a:solidFill>
                <a:srgbClr val="AA182C"/>
              </a:solidFill>
              <a:latin typeface="Century Gothic"/>
              <a:ea typeface="+mj-ea"/>
              <a:cs typeface="+mj-cs"/>
            </a:endParaRP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354149"/>
            <a:ext cx="10678419" cy="400109"/>
          </a:xfrm>
        </p:spPr>
        <p:txBody>
          <a:bodyPr>
            <a:noAutofit/>
          </a:bodyPr>
          <a:lstStyle/>
          <a:p>
            <a:r>
              <a:rPr lang="en-US" sz="4800" b="0" dirty="0">
                <a:solidFill>
                  <a:srgbClr val="AA182C"/>
                </a:solidFill>
                <a:ea typeface="+mj-ea"/>
                <a:cs typeface="+mj-cs"/>
                <a:sym typeface="Helvetica"/>
              </a:rPr>
              <a:t>Burden Of Proof  </a:t>
            </a:r>
          </a:p>
        </p:txBody>
      </p:sp>
    </p:spTree>
    <p:extLst>
      <p:ext uri="{BB962C8B-B14F-4D97-AF65-F5344CB8AC3E}">
        <p14:creationId xmlns:p14="http://schemas.microsoft.com/office/powerpoint/2010/main" val="182116977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1FB4C03B-378D-99A5-1037-2F444C6D76E1}"/>
              </a:ext>
            </a:extLst>
          </p:cNvPr>
          <p:cNvSpPr txBox="1">
            <a:spLocks/>
          </p:cNvSpPr>
          <p:nvPr/>
        </p:nvSpPr>
        <p:spPr>
          <a:xfrm>
            <a:off x="5067628" y="137705"/>
            <a:ext cx="6866021" cy="6182884"/>
          </a:xfrm>
          <a:prstGeom prst="rect">
            <a:avLst/>
          </a:prstGeom>
        </p:spPr>
        <p:txBody>
          <a:bodyPr vert="horz" lIns="0" tIns="0" rIns="0" bIns="0" numCol="2" spcCol="274320" rtlCol="0" anchor="t">
            <a:normAutofit fontScale="25000" lnSpcReduction="20000"/>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Font typeface="Arial"/>
              <a:buNone/>
            </a:pPr>
            <a:r>
              <a:rPr lang="en-US" sz="4400" b="1">
                <a:solidFill>
                  <a:srgbClr val="AA182C"/>
                </a:solidFill>
                <a:latin typeface="Century Gothic"/>
                <a:ea typeface="+mj-ea"/>
                <a:cs typeface="+mj-cs"/>
              </a:rPr>
              <a:t>Timeline:</a:t>
            </a:r>
          </a:p>
          <a:p>
            <a:pPr hangingPunct="1"/>
            <a:r>
              <a:rPr lang="en-US" sz="4400" b="1">
                <a:solidFill>
                  <a:srgbClr val="AA182C"/>
                </a:solidFill>
                <a:latin typeface="Century Gothic"/>
                <a:ea typeface="+mj-ea"/>
                <a:cs typeface="+mj-cs"/>
              </a:rPr>
              <a:t>1980s: Tension between Indigenous Kanaks and French settlers morphed into violence that almost led to a civil war</a:t>
            </a:r>
          </a:p>
          <a:p>
            <a:pPr lvl="1" hangingPunct="1"/>
            <a:r>
              <a:rPr lang="en-US" sz="4400" b="1">
                <a:solidFill>
                  <a:srgbClr val="AA182C"/>
                </a:solidFill>
                <a:latin typeface="Century Gothic"/>
                <a:ea typeface="+mj-ea"/>
                <a:cs typeface="+mj-cs"/>
              </a:rPr>
              <a:t>Kanak people have wished to break free from France after suffering from segregation policies and discrimination yet settlers want to remain part of France</a:t>
            </a:r>
          </a:p>
          <a:p>
            <a:pPr hangingPunct="1"/>
            <a:r>
              <a:rPr lang="en-US" sz="4400" b="1">
                <a:solidFill>
                  <a:srgbClr val="AA182C"/>
                </a:solidFill>
                <a:latin typeface="Century Gothic"/>
                <a:ea typeface="+mj-ea"/>
                <a:cs typeface="+mj-cs"/>
              </a:rPr>
              <a:t>1988: A peace deal was reached between two communities </a:t>
            </a:r>
          </a:p>
          <a:p>
            <a:pPr hangingPunct="1"/>
            <a:r>
              <a:rPr lang="en-US" sz="4400" b="1">
                <a:solidFill>
                  <a:srgbClr val="AA182C"/>
                </a:solidFill>
                <a:latin typeface="Century Gothic"/>
                <a:ea typeface="+mj-ea"/>
                <a:cs typeface="+mj-cs"/>
              </a:rPr>
              <a:t>1990s: France vowed to give more political power and autonomy to New Caledonia and Kanak people </a:t>
            </a:r>
          </a:p>
          <a:p>
            <a:pPr lvl="1" hangingPunct="1"/>
            <a:r>
              <a:rPr lang="en-US" sz="4400" b="1">
                <a:solidFill>
                  <a:srgbClr val="AA182C"/>
                </a:solidFill>
                <a:latin typeface="Century Gothic"/>
                <a:ea typeface="+mj-ea"/>
                <a:cs typeface="+mj-cs"/>
              </a:rPr>
              <a:t>Continued discrimination and unfair practices</a:t>
            </a:r>
          </a:p>
          <a:p>
            <a:pPr hangingPunct="1"/>
            <a:r>
              <a:rPr lang="en-US" sz="4400" b="1">
                <a:solidFill>
                  <a:srgbClr val="AA182C"/>
                </a:solidFill>
                <a:latin typeface="Century Gothic"/>
                <a:ea typeface="+mj-ea"/>
                <a:cs typeface="+mj-cs"/>
              </a:rPr>
              <a:t>05/13/24: President Emmanuel Macron introduces proposals for voting reform to give local voting rights to non-Indigenous residents of New Caledonia</a:t>
            </a:r>
          </a:p>
          <a:p>
            <a:pPr lvl="1" hangingPunct="1"/>
            <a:r>
              <a:rPr lang="en-US" sz="4400" b="1">
                <a:solidFill>
                  <a:srgbClr val="AA182C"/>
                </a:solidFill>
                <a:latin typeface="Century Gothic"/>
                <a:ea typeface="+mj-ea"/>
                <a:cs typeface="+mj-cs"/>
              </a:rPr>
              <a:t>Macron declares state of emergency (05/16), 13 people were killed, and nearly 3,000 people were arrested since this day</a:t>
            </a:r>
          </a:p>
          <a:p>
            <a:pPr lvl="1" hangingPunct="1"/>
            <a:r>
              <a:rPr lang="en-US" sz="4400" b="1">
                <a:solidFill>
                  <a:srgbClr val="AA182C"/>
                </a:solidFill>
                <a:latin typeface="Century Gothic"/>
                <a:ea typeface="+mj-ea"/>
                <a:cs typeface="+mj-cs"/>
              </a:rPr>
              <a:t>State of emergency gave authorities powers to ban gatherings and forbid people from moving around the island</a:t>
            </a:r>
          </a:p>
          <a:p>
            <a:pPr lvl="1" hangingPunct="1"/>
            <a:r>
              <a:rPr lang="en-US" sz="4400" b="1">
                <a:solidFill>
                  <a:srgbClr val="AA182C"/>
                </a:solidFill>
                <a:latin typeface="Century Gothic"/>
                <a:ea typeface="+mj-ea"/>
                <a:cs typeface="+mj-cs"/>
              </a:rPr>
              <a:t>TikTok was also banned as it was thought to have aided in a bout of riots which took place in France’s mainland last summer </a:t>
            </a:r>
          </a:p>
          <a:p>
            <a:pPr hangingPunct="1"/>
            <a:r>
              <a:rPr lang="en-US" sz="4400" b="1">
                <a:solidFill>
                  <a:srgbClr val="AA182C"/>
                </a:solidFill>
                <a:latin typeface="Century Gothic"/>
                <a:ea typeface="+mj-ea"/>
                <a:cs typeface="+mj-cs"/>
              </a:rPr>
              <a:t>June 2024: Seven detained individuals were flown 10,500 miles away from home to prisons in mainland France for pretrial detention which triggered renewed rioting across the archipelago</a:t>
            </a:r>
          </a:p>
          <a:p>
            <a:pPr hangingPunct="1"/>
            <a:r>
              <a:rPr lang="en-US" sz="4400" b="1">
                <a:solidFill>
                  <a:srgbClr val="AA182C"/>
                </a:solidFill>
                <a:latin typeface="Century Gothic"/>
                <a:ea typeface="+mj-ea"/>
                <a:cs typeface="+mj-cs"/>
              </a:rPr>
              <a:t>06/12/24: Macron sidelines voting reform and dissolved the Parliament, calling for early legislative elections</a:t>
            </a:r>
          </a:p>
          <a:p>
            <a:pPr hangingPunct="1"/>
            <a:r>
              <a:rPr lang="en-US" sz="4400" b="1">
                <a:solidFill>
                  <a:srgbClr val="AA182C"/>
                </a:solidFill>
                <a:latin typeface="Century Gothic"/>
                <a:ea typeface="+mj-ea"/>
                <a:cs typeface="+mj-cs"/>
              </a:rPr>
              <a:t>09/19/24: French police shot and killed two men in New Caledonia during a security operation </a:t>
            </a:r>
          </a:p>
          <a:p>
            <a:pPr hangingPunct="1"/>
            <a:r>
              <a:rPr lang="en-US" sz="4400" b="1">
                <a:solidFill>
                  <a:srgbClr val="AA182C"/>
                </a:solidFill>
                <a:latin typeface="Century Gothic"/>
                <a:ea typeface="+mj-ea"/>
                <a:cs typeface="+mj-cs"/>
              </a:rPr>
              <a:t>09/24/24: Sept 24 is a symbolic day for Kanak people as it is the anniversary of French takeover</a:t>
            </a:r>
          </a:p>
          <a:p>
            <a:pPr hangingPunct="1"/>
            <a:endParaRPr lang="en-US" sz="4400" b="1">
              <a:solidFill>
                <a:srgbClr val="AA182C"/>
              </a:solidFill>
              <a:latin typeface="Century Gothic"/>
              <a:ea typeface="+mj-ea"/>
              <a:cs typeface="+mj-cs"/>
            </a:endParaRPr>
          </a:p>
          <a:p>
            <a:pPr hangingPunct="1"/>
            <a:endParaRPr lang="en-US" sz="4400" b="1">
              <a:solidFill>
                <a:srgbClr val="AA182C"/>
              </a:solidFill>
              <a:latin typeface="Century Gothic"/>
              <a:ea typeface="+mj-ea"/>
              <a:cs typeface="+mj-cs"/>
            </a:endParaRPr>
          </a:p>
          <a:p>
            <a:pPr hangingPunct="1"/>
            <a:r>
              <a:rPr lang="en-US" sz="4400" b="1">
                <a:solidFill>
                  <a:srgbClr val="AA182C"/>
                </a:solidFill>
                <a:latin typeface="Century Gothic"/>
                <a:ea typeface="+mj-ea"/>
                <a:cs typeface="+mj-cs"/>
              </a:rPr>
              <a:t>12/15/24: Likely date for new Prime Minister Michel </a:t>
            </a:r>
            <a:r>
              <a:rPr lang="en-US" sz="4400" b="1" err="1">
                <a:solidFill>
                  <a:srgbClr val="AA182C"/>
                </a:solidFill>
                <a:latin typeface="Century Gothic"/>
                <a:ea typeface="+mj-ea"/>
                <a:cs typeface="+mj-cs"/>
              </a:rPr>
              <a:t>Barnier’s</a:t>
            </a:r>
            <a:r>
              <a:rPr lang="en-US" sz="4400" b="1">
                <a:solidFill>
                  <a:srgbClr val="AA182C"/>
                </a:solidFill>
                <a:latin typeface="Century Gothic"/>
                <a:ea typeface="+mj-ea"/>
                <a:cs typeface="+mj-cs"/>
              </a:rPr>
              <a:t> decision on whether to hold or postpone provincial elections in New Caledonia </a:t>
            </a:r>
          </a:p>
          <a:p>
            <a:pPr marL="0" indent="0" hangingPunct="1">
              <a:buFont typeface="Arial"/>
              <a:buNone/>
            </a:pPr>
            <a:r>
              <a:rPr lang="en-US" sz="4400" b="1">
                <a:solidFill>
                  <a:srgbClr val="AA182C"/>
                </a:solidFill>
                <a:latin typeface="Century Gothic"/>
                <a:ea typeface="+mj-ea"/>
                <a:cs typeface="+mj-cs"/>
              </a:rPr>
              <a:t>Why It Started:</a:t>
            </a:r>
          </a:p>
          <a:p>
            <a:pPr hangingPunct="1"/>
            <a:r>
              <a:rPr lang="en-US" sz="4400" b="1">
                <a:solidFill>
                  <a:srgbClr val="AA182C"/>
                </a:solidFill>
                <a:latin typeface="Century Gothic"/>
                <a:ea typeface="+mj-ea"/>
                <a:cs typeface="+mj-cs"/>
              </a:rPr>
              <a:t>Currently, only Kanaks and those who arrived from France before 1998 can cast their ballots in elections </a:t>
            </a:r>
          </a:p>
          <a:p>
            <a:pPr hangingPunct="1"/>
            <a:r>
              <a:rPr lang="en-US" sz="4400" b="1">
                <a:solidFill>
                  <a:srgbClr val="AA182C"/>
                </a:solidFill>
                <a:latin typeface="Century Gothic"/>
                <a:ea typeface="+mj-ea"/>
                <a:cs typeface="+mj-cs"/>
              </a:rPr>
              <a:t>However, about 40,000 French citizens have moved to New Caledonia since 1998.</a:t>
            </a:r>
          </a:p>
          <a:p>
            <a:pPr hangingPunct="1"/>
            <a:r>
              <a:rPr lang="en-US" sz="4400" b="1">
                <a:solidFill>
                  <a:srgbClr val="AA182C"/>
                </a:solidFill>
                <a:latin typeface="Century Gothic"/>
                <a:ea typeface="+mj-ea"/>
                <a:cs typeface="+mj-cs"/>
              </a:rPr>
              <a:t>Both houses of the French parliament adopted a change to France’s Constitution that would give local voting rights to a number of non-Indigenous residents of New Caledonia </a:t>
            </a:r>
          </a:p>
          <a:p>
            <a:pPr lvl="1" hangingPunct="1"/>
            <a:r>
              <a:rPr lang="en-US" sz="4400" b="1">
                <a:solidFill>
                  <a:srgbClr val="AA182C"/>
                </a:solidFill>
                <a:latin typeface="Century Gothic"/>
                <a:ea typeface="+mj-ea"/>
                <a:cs typeface="+mj-cs"/>
              </a:rPr>
              <a:t>The Kanak people who are native to New Caledonia are worried this will dilute Indigenous votes, especially after the three referendums for independence failed</a:t>
            </a:r>
          </a:p>
          <a:p>
            <a:pPr hangingPunct="1"/>
            <a:r>
              <a:rPr lang="en-US" sz="4400" b="1">
                <a:solidFill>
                  <a:srgbClr val="AA182C"/>
                </a:solidFill>
                <a:latin typeface="Century Gothic"/>
                <a:ea typeface="+mj-ea"/>
                <a:cs typeface="+mj-cs"/>
              </a:rPr>
              <a:t>In 2020, 47% of New Caledonian people favored independence from France</a:t>
            </a:r>
          </a:p>
          <a:p>
            <a:pPr marL="0" indent="0" hangingPunct="1">
              <a:buFont typeface="Arial"/>
              <a:buNone/>
            </a:pPr>
            <a:r>
              <a:rPr lang="en-US" sz="4400" b="1">
                <a:solidFill>
                  <a:srgbClr val="AA182C"/>
                </a:solidFill>
                <a:latin typeface="Century Gothic"/>
                <a:ea typeface="+mj-ea"/>
                <a:cs typeface="+mj-cs"/>
              </a:rPr>
              <a:t>Who Was Involved:</a:t>
            </a:r>
          </a:p>
          <a:p>
            <a:pPr hangingPunct="1"/>
            <a:r>
              <a:rPr lang="en-US" sz="4400" b="1">
                <a:solidFill>
                  <a:srgbClr val="AA182C"/>
                </a:solidFill>
                <a:latin typeface="Century Gothic"/>
                <a:ea typeface="+mj-ea"/>
                <a:cs typeface="+mj-cs"/>
              </a:rPr>
              <a:t>Indigenous Kanak people on New Caledonia</a:t>
            </a:r>
          </a:p>
          <a:p>
            <a:pPr hangingPunct="1"/>
            <a:r>
              <a:rPr lang="en-US" sz="4400" b="1">
                <a:solidFill>
                  <a:srgbClr val="AA182C"/>
                </a:solidFill>
                <a:latin typeface="Century Gothic"/>
                <a:ea typeface="+mj-ea"/>
                <a:cs typeface="+mj-cs"/>
              </a:rPr>
              <a:t>French authorities and police </a:t>
            </a:r>
          </a:p>
          <a:p>
            <a:pPr hangingPunct="1"/>
            <a:r>
              <a:rPr lang="en-US" sz="4400" b="1">
                <a:solidFill>
                  <a:srgbClr val="AA182C"/>
                </a:solidFill>
                <a:latin typeface="Century Gothic"/>
                <a:ea typeface="+mj-ea"/>
                <a:cs typeface="+mj-cs"/>
              </a:rPr>
              <a:t>French government</a:t>
            </a:r>
          </a:p>
          <a:p>
            <a:pPr hangingPunct="1"/>
            <a:r>
              <a:rPr lang="en-US" sz="4400" b="1">
                <a:solidFill>
                  <a:srgbClr val="AA182C"/>
                </a:solidFill>
                <a:latin typeface="Century Gothic"/>
                <a:ea typeface="+mj-ea"/>
                <a:cs typeface="+mj-cs"/>
              </a:rPr>
              <a:t>Losses Occurring:</a:t>
            </a:r>
          </a:p>
          <a:p>
            <a:pPr lvl="1" hangingPunct="1"/>
            <a:r>
              <a:rPr lang="en-US" sz="4400" b="1">
                <a:solidFill>
                  <a:srgbClr val="AA182C"/>
                </a:solidFill>
                <a:latin typeface="Century Gothic"/>
                <a:ea typeface="+mj-ea"/>
                <a:cs typeface="+mj-cs"/>
              </a:rPr>
              <a:t>Targets on municipal vehicles and institutions</a:t>
            </a:r>
          </a:p>
          <a:p>
            <a:pPr lvl="1" hangingPunct="1"/>
            <a:r>
              <a:rPr lang="en-US" sz="4400" b="1">
                <a:solidFill>
                  <a:srgbClr val="AA182C"/>
                </a:solidFill>
                <a:latin typeface="Century Gothic"/>
                <a:ea typeface="+mj-ea"/>
                <a:cs typeface="+mj-cs"/>
              </a:rPr>
              <a:t>Businesses and cars looted and burned</a:t>
            </a:r>
          </a:p>
          <a:p>
            <a:pPr lvl="1" hangingPunct="1"/>
            <a:r>
              <a:rPr lang="en-US" sz="4400" b="1">
                <a:solidFill>
                  <a:srgbClr val="AA182C"/>
                </a:solidFill>
                <a:latin typeface="Century Gothic"/>
                <a:ea typeface="+mj-ea"/>
                <a:cs typeface="+mj-cs"/>
              </a:rPr>
              <a:t>Schools closed, stay in place orders, roadblocks</a:t>
            </a:r>
          </a:p>
          <a:p>
            <a:pPr hangingPunct="1"/>
            <a:endParaRPr lang="en-GB" sz="4400" b="1">
              <a:solidFill>
                <a:srgbClr val="AA182C"/>
              </a:solidFill>
              <a:latin typeface="Century Gothic"/>
              <a:ea typeface="+mj-ea"/>
              <a:cs typeface="+mj-cs"/>
            </a:endParaRPr>
          </a:p>
          <a:p>
            <a:pPr hangingPunct="1"/>
            <a:endParaRPr lang="en-GB" sz="4400" b="1">
              <a:solidFill>
                <a:srgbClr val="AA182C"/>
              </a:solidFill>
              <a:latin typeface="Century Gothic"/>
              <a:ea typeface="+mj-ea"/>
              <a:cs typeface="+mj-cs"/>
            </a:endParaRPr>
          </a:p>
          <a:p>
            <a:pPr hangingPunct="1">
              <a:lnSpc>
                <a:spcPct val="90000"/>
              </a:lnSpc>
            </a:pPr>
            <a:endParaRPr lang="en-US" sz="1500" b="1">
              <a:highlight>
                <a:srgbClr val="FFFF00"/>
              </a:highlight>
              <a:latin typeface="Helvetica Now Text" panose="020B0504030202020204" pitchFamily="34" charset="0"/>
            </a:endParaRPr>
          </a:p>
        </p:txBody>
      </p:sp>
      <p:pic>
        <p:nvPicPr>
          <p:cNvPr id="6" name="Picture 5">
            <a:extLst>
              <a:ext uri="{FF2B5EF4-FFF2-40B4-BE49-F238E27FC236}">
                <a16:creationId xmlns:a16="http://schemas.microsoft.com/office/drawing/2014/main" id="{BA024342-8D55-9866-D3F6-16423032FB73}"/>
              </a:ext>
            </a:extLst>
          </p:cNvPr>
          <p:cNvPicPr>
            <a:picLocks noChangeAspect="1"/>
          </p:cNvPicPr>
          <p:nvPr/>
        </p:nvPicPr>
        <p:blipFill>
          <a:blip r:embed="rId2"/>
          <a:stretch>
            <a:fillRect/>
          </a:stretch>
        </p:blipFill>
        <p:spPr>
          <a:xfrm>
            <a:off x="258351" y="417095"/>
            <a:ext cx="4698660" cy="5710989"/>
          </a:xfrm>
          <a:prstGeom prst="rect">
            <a:avLst/>
          </a:prstGeom>
        </p:spPr>
      </p:pic>
      <p:sp>
        <p:nvSpPr>
          <p:cNvPr id="12" name="TextBox 11">
            <a:extLst>
              <a:ext uri="{FF2B5EF4-FFF2-40B4-BE49-F238E27FC236}">
                <a16:creationId xmlns:a16="http://schemas.microsoft.com/office/drawing/2014/main" id="{16611933-8ED9-7614-C4A3-8DC8B6728078}"/>
              </a:ext>
            </a:extLst>
          </p:cNvPr>
          <p:cNvSpPr txBox="1"/>
          <p:nvPr/>
        </p:nvSpPr>
        <p:spPr>
          <a:xfrm>
            <a:off x="258351" y="-693292"/>
            <a:ext cx="1107707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b="0" i="0" u="none" strike="noStrike" kern="0" cap="none" spc="0" normalizeH="0" baseline="0" noProof="0">
                <a:ln>
                  <a:noFill/>
                </a:ln>
                <a:solidFill>
                  <a:srgbClr val="AA182C"/>
                </a:solidFill>
                <a:effectLst/>
                <a:uLnTx/>
                <a:uFillTx/>
                <a:latin typeface="Century Gothic"/>
                <a:ea typeface="+mj-ea"/>
                <a:cs typeface="Helvetica"/>
                <a:sym typeface="Helvetica"/>
              </a:rPr>
              <a:t>Caledonian: Riot or Civil War?</a:t>
            </a:r>
            <a:endParaRPr lang="en-US" sz="1400"/>
          </a:p>
        </p:txBody>
      </p:sp>
    </p:spTree>
    <p:extLst>
      <p:ext uri="{BB962C8B-B14F-4D97-AF65-F5344CB8AC3E}">
        <p14:creationId xmlns:p14="http://schemas.microsoft.com/office/powerpoint/2010/main" val="289522757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1FB4C03B-378D-99A5-1037-2F444C6D76E1}"/>
              </a:ext>
            </a:extLst>
          </p:cNvPr>
          <p:cNvSpPr txBox="1">
            <a:spLocks/>
          </p:cNvSpPr>
          <p:nvPr/>
        </p:nvSpPr>
        <p:spPr>
          <a:xfrm>
            <a:off x="5823284" y="593557"/>
            <a:ext cx="6110365" cy="5727031"/>
          </a:xfrm>
          <a:prstGeom prst="rect">
            <a:avLst/>
          </a:prstGeom>
        </p:spPr>
        <p:txBody>
          <a:bodyPr vert="horz" lIns="0" tIns="0" rIns="0" bIns="0" numCol="1" spcCol="274320" rtlCol="0" anchor="t">
            <a:normAutofit/>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hangingPunct="1"/>
            <a:r>
              <a:rPr lang="en-US" sz="2000" b="1">
                <a:solidFill>
                  <a:srgbClr val="AA182C"/>
                </a:solidFill>
                <a:latin typeface="Century Gothic"/>
                <a:ea typeface="+mj-ea"/>
                <a:cs typeface="+mj-cs"/>
              </a:rPr>
              <a:t>In 2019, protests, civil disturbances and riots broke out across Chile, and was initially caused by increased costs of transport in Santiago.</a:t>
            </a:r>
          </a:p>
          <a:p>
            <a:pPr hangingPunct="1"/>
            <a:r>
              <a:rPr lang="en-US" sz="2000" b="1">
                <a:solidFill>
                  <a:srgbClr val="AA182C"/>
                </a:solidFill>
                <a:latin typeface="Century Gothic"/>
                <a:ea typeface="+mj-ea"/>
                <a:cs typeface="+mj-cs"/>
              </a:rPr>
              <a:t>The protests spread across the country and culminated in people from various industries and regions striking or protesting for a diverse range of reasons.</a:t>
            </a:r>
          </a:p>
          <a:p>
            <a:pPr hangingPunct="1"/>
            <a:r>
              <a:rPr lang="en-US" sz="2000" b="1">
                <a:solidFill>
                  <a:srgbClr val="AA182C"/>
                </a:solidFill>
                <a:latin typeface="Century Gothic"/>
                <a:ea typeface="+mj-ea"/>
                <a:cs typeface="+mj-cs"/>
              </a:rPr>
              <a:t>The protests included episodes of violence and looting that damaged commercial property and transport infrastructure. Total insured losses were estimated at $3-5bn.</a:t>
            </a:r>
          </a:p>
          <a:p>
            <a:pPr marL="0" indent="0" hangingPunct="1">
              <a:buFont typeface="Arial"/>
              <a:buNone/>
            </a:pPr>
            <a:endParaRPr lang="en-US" sz="2000" b="1">
              <a:solidFill>
                <a:srgbClr val="AA182C"/>
              </a:solidFill>
              <a:latin typeface="Century Gothic"/>
              <a:ea typeface="+mj-ea"/>
              <a:cs typeface="+mj-cs"/>
            </a:endParaRPr>
          </a:p>
          <a:p>
            <a:pPr marL="0" indent="0" hangingPunct="1">
              <a:buFont typeface="Arial"/>
              <a:buNone/>
            </a:pPr>
            <a:r>
              <a:rPr lang="en-US" sz="2000" b="1">
                <a:solidFill>
                  <a:srgbClr val="AA182C"/>
                </a:solidFill>
                <a:latin typeface="Century Gothic"/>
                <a:ea typeface="+mj-ea"/>
                <a:cs typeface="+mj-cs"/>
              </a:rPr>
              <a:t>Because the events went on for an extended period of time, reinsurers argued that the unrest constituted multiple separate events and/or an ongoing state of affairs.</a:t>
            </a:r>
          </a:p>
          <a:p>
            <a:pPr hangingPunct="1"/>
            <a:endParaRPr lang="en-GB" sz="1600" b="1">
              <a:solidFill>
                <a:srgbClr val="AA182C"/>
              </a:solidFill>
              <a:latin typeface="Century Gothic"/>
              <a:ea typeface="+mj-ea"/>
              <a:cs typeface="+mj-cs"/>
            </a:endParaRPr>
          </a:p>
          <a:p>
            <a:pPr hangingPunct="1"/>
            <a:endParaRPr lang="en-GB" sz="1600" b="1">
              <a:solidFill>
                <a:srgbClr val="AA182C"/>
              </a:solidFill>
              <a:latin typeface="Century Gothic"/>
              <a:ea typeface="+mj-ea"/>
              <a:cs typeface="+mj-cs"/>
            </a:endParaRPr>
          </a:p>
          <a:p>
            <a:pPr hangingPunct="1">
              <a:lnSpc>
                <a:spcPct val="90000"/>
              </a:lnSpc>
            </a:pPr>
            <a:endParaRPr lang="en-US" sz="1500" b="1">
              <a:highlight>
                <a:srgbClr val="FFFF00"/>
              </a:highlight>
              <a:latin typeface="Helvetica Now Text" panose="020B0504030202020204" pitchFamily="34" charset="0"/>
            </a:endParaRPr>
          </a:p>
        </p:txBody>
      </p:sp>
      <p:sp>
        <p:nvSpPr>
          <p:cNvPr id="12" name="TextBox 11">
            <a:extLst>
              <a:ext uri="{FF2B5EF4-FFF2-40B4-BE49-F238E27FC236}">
                <a16:creationId xmlns:a16="http://schemas.microsoft.com/office/drawing/2014/main" id="{16611933-8ED9-7614-C4A3-8DC8B6728078}"/>
              </a:ext>
            </a:extLst>
          </p:cNvPr>
          <p:cNvSpPr txBox="1"/>
          <p:nvPr/>
        </p:nvSpPr>
        <p:spPr>
          <a:xfrm>
            <a:off x="258351" y="-693292"/>
            <a:ext cx="1107707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b="0" i="0" u="none" strike="noStrike" kern="0" cap="none" spc="0" normalizeH="0" baseline="0" noProof="0">
                <a:ln>
                  <a:noFill/>
                </a:ln>
                <a:solidFill>
                  <a:srgbClr val="AA182C"/>
                </a:solidFill>
                <a:effectLst/>
                <a:uLnTx/>
                <a:uFillTx/>
                <a:latin typeface="Century Gothic"/>
                <a:ea typeface="+mj-ea"/>
                <a:cs typeface="Helvetica"/>
                <a:sym typeface="Helvetica"/>
              </a:rPr>
              <a:t>Chilean Unrest: Riot or Civil War?</a:t>
            </a:r>
            <a:endParaRPr lang="en-US" sz="1400"/>
          </a:p>
        </p:txBody>
      </p:sp>
      <p:pic>
        <p:nvPicPr>
          <p:cNvPr id="2" name="Picture Placeholder 29" descr="A picture containing tree, outdoor, group, people&#10;&#10;Description automatically generated">
            <a:extLst>
              <a:ext uri="{FF2B5EF4-FFF2-40B4-BE49-F238E27FC236}">
                <a16:creationId xmlns:a16="http://schemas.microsoft.com/office/drawing/2014/main" id="{DF3E945D-30FF-6353-A075-E68A0C812D9E}"/>
              </a:ext>
            </a:extLst>
          </p:cNvPr>
          <p:cNvPicPr>
            <a:picLocks noChangeAspect="1"/>
          </p:cNvPicPr>
          <p:nvPr/>
        </p:nvPicPr>
        <p:blipFill rotWithShape="1">
          <a:blip r:embed="rId2"/>
          <a:srcRect l="27964" r="15786"/>
          <a:stretch/>
        </p:blipFill>
        <p:spPr>
          <a:xfrm>
            <a:off x="258351" y="802105"/>
            <a:ext cx="4955333" cy="5038568"/>
          </a:xfrm>
          <a:prstGeom prst="rect">
            <a:avLst/>
          </a:prstGeom>
          <a:noFill/>
        </p:spPr>
      </p:pic>
    </p:spTree>
    <p:extLst>
      <p:ext uri="{BB962C8B-B14F-4D97-AF65-F5344CB8AC3E}">
        <p14:creationId xmlns:p14="http://schemas.microsoft.com/office/powerpoint/2010/main" val="426695786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459832" y="818426"/>
            <a:ext cx="10844463" cy="4631713"/>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defTabSz="914400" hangingPunct="1">
              <a:spcBef>
                <a:spcPts val="0"/>
              </a:spcBef>
              <a:buSzTx/>
              <a:buNone/>
              <a:defRPr/>
            </a:pPr>
            <a:r>
              <a:rPr lang="en-US" sz="1600" b="1" dirty="0">
                <a:solidFill>
                  <a:srgbClr val="AA182C"/>
                </a:solidFill>
                <a:latin typeface="Century Gothic"/>
                <a:ea typeface="+mj-ea"/>
                <a:cs typeface="+mj-cs"/>
              </a:rPr>
              <a:t>Merck &amp; Co., Inc. v. ACE American Insurance Co.</a:t>
            </a:r>
          </a:p>
          <a:p>
            <a:pPr marL="0" indent="0" defTabSz="914400" hangingPunct="1">
              <a:spcBef>
                <a:spcPts val="0"/>
              </a:spcBef>
              <a:buSzTx/>
              <a:buNone/>
              <a:defRPr/>
            </a:pPr>
            <a:endParaRPr lang="en-US" sz="1600" b="1" dirty="0">
              <a:solidFill>
                <a:srgbClr val="AA182C"/>
              </a:solidFill>
              <a:latin typeface="Century Gothic"/>
              <a:ea typeface="+mj-ea"/>
              <a:cs typeface="+mj-cs"/>
            </a:endParaRPr>
          </a:p>
          <a:p>
            <a:pPr defTabSz="914400" hangingPunct="1">
              <a:spcBef>
                <a:spcPts val="0"/>
              </a:spcBef>
              <a:buSzTx/>
              <a:defRPr/>
            </a:pPr>
            <a:r>
              <a:rPr lang="en-US" sz="1600" b="1" dirty="0">
                <a:solidFill>
                  <a:srgbClr val="AA182C"/>
                </a:solidFill>
                <a:latin typeface="Century Gothic"/>
                <a:ea typeface="+mj-ea"/>
                <a:cs typeface="+mj-cs"/>
              </a:rPr>
              <a:t>The trial court had held that the insurer could not rely on the war exclusion in the policy for cyber loss from the </a:t>
            </a:r>
            <a:r>
              <a:rPr lang="en-US" sz="1600" b="1" dirty="0" err="1">
                <a:solidFill>
                  <a:srgbClr val="AA182C"/>
                </a:solidFill>
                <a:latin typeface="Century Gothic"/>
                <a:ea typeface="+mj-ea"/>
                <a:cs typeface="+mj-cs"/>
              </a:rPr>
              <a:t>NotPetya</a:t>
            </a:r>
            <a:r>
              <a:rPr lang="en-US" sz="1600" b="1" dirty="0">
                <a:solidFill>
                  <a:srgbClr val="AA182C"/>
                </a:solidFill>
                <a:latin typeface="Century Gothic"/>
                <a:ea typeface="+mj-ea"/>
                <a:cs typeface="+mj-cs"/>
              </a:rPr>
              <a:t> attack because the war exclusion did not specifically mention cyber war. The Superior Court, Appellate Division affirmed.</a:t>
            </a:r>
          </a:p>
          <a:p>
            <a:pPr marL="0" indent="0" defTabSz="914400" hangingPunct="1">
              <a:spcBef>
                <a:spcPts val="0"/>
              </a:spcBef>
              <a:buSzTx/>
              <a:buNone/>
              <a:defRPr/>
            </a:pPr>
            <a:endParaRPr lang="en-US" sz="1600" b="1" dirty="0">
              <a:solidFill>
                <a:srgbClr val="AA182C"/>
              </a:solidFill>
              <a:latin typeface="Century Gothic"/>
              <a:ea typeface="+mj-ea"/>
              <a:cs typeface="+mj-cs"/>
            </a:endParaRPr>
          </a:p>
          <a:p>
            <a:pPr defTabSz="914400" hangingPunct="1">
              <a:spcBef>
                <a:spcPts val="0"/>
              </a:spcBef>
              <a:buSzTx/>
              <a:defRPr/>
            </a:pPr>
            <a:r>
              <a:rPr lang="en-US" sz="1600" b="1" dirty="0">
                <a:solidFill>
                  <a:srgbClr val="AA182C"/>
                </a:solidFill>
                <a:latin typeface="Century Gothic"/>
                <a:ea typeface="+mj-ea"/>
                <a:cs typeface="+mj-cs"/>
              </a:rPr>
              <a:t>Before the Supreme Court of New Jersey was scheduled to hear oral arguments in ACE American Insurance Company's appeal, the parties reached an undisclosed settlement in early January of 2024. </a:t>
            </a:r>
          </a:p>
          <a:p>
            <a:pPr defTabSz="914400" hangingPunct="1">
              <a:spcBef>
                <a:spcPts val="0"/>
              </a:spcBef>
              <a:buSzTx/>
              <a:defRPr/>
            </a:pPr>
            <a:endParaRPr lang="en-US" sz="1600" b="1" dirty="0">
              <a:solidFill>
                <a:srgbClr val="AA182C"/>
              </a:solidFill>
              <a:latin typeface="Century Gothic"/>
              <a:ea typeface="+mj-ea"/>
              <a:cs typeface="+mj-cs"/>
            </a:endParaRPr>
          </a:p>
          <a:p>
            <a:pPr defTabSz="914400" hangingPunct="1">
              <a:spcBef>
                <a:spcPts val="0"/>
              </a:spcBef>
              <a:buSzTx/>
              <a:defRPr/>
            </a:pPr>
            <a:r>
              <a:rPr lang="en-US" sz="1600" b="1" dirty="0">
                <a:solidFill>
                  <a:srgbClr val="AA182C"/>
                </a:solidFill>
                <a:latin typeface="Century Gothic"/>
                <a:ea typeface="+mj-ea"/>
                <a:cs typeface="+mj-cs"/>
              </a:rPr>
              <a:t>Since </a:t>
            </a:r>
            <a:r>
              <a:rPr lang="en-US" sz="1600" b="1" i="1" dirty="0">
                <a:solidFill>
                  <a:srgbClr val="AA182C"/>
                </a:solidFill>
                <a:latin typeface="Century Gothic"/>
                <a:ea typeface="+mj-ea"/>
                <a:cs typeface="+mj-cs"/>
              </a:rPr>
              <a:t>Merck</a:t>
            </a:r>
            <a:r>
              <a:rPr lang="en-US" sz="1600" b="1" dirty="0">
                <a:solidFill>
                  <a:srgbClr val="AA182C"/>
                </a:solidFill>
                <a:latin typeface="Century Gothic"/>
                <a:ea typeface="+mj-ea"/>
                <a:cs typeface="+mj-cs"/>
              </a:rPr>
              <a:t>, insurers have seen an increase in reinsurers requiring both a cyber exclusion and a war exclusion on cyber reinsurance contracts.</a:t>
            </a:r>
          </a:p>
          <a:p>
            <a:pPr marL="0" indent="0" defTabSz="914400" hangingPunct="1">
              <a:spcBef>
                <a:spcPts val="0"/>
              </a:spcBef>
              <a:buSzTx/>
              <a:buNone/>
              <a:defRPr/>
            </a:pPr>
            <a:r>
              <a:rPr lang="en-US" sz="1600" b="1" dirty="0">
                <a:solidFill>
                  <a:srgbClr val="AA182C"/>
                </a:solidFill>
                <a:latin typeface="Century Gothic"/>
                <a:ea typeface="+mj-ea"/>
                <a:cs typeface="+mj-cs"/>
              </a:rPr>
              <a:t> </a:t>
            </a:r>
          </a:p>
          <a:p>
            <a:pPr marL="0" indent="0" defTabSz="914400" hangingPunct="1">
              <a:spcBef>
                <a:spcPts val="0"/>
              </a:spcBef>
              <a:buSzTx/>
              <a:buNone/>
              <a:defRPr/>
            </a:pPr>
            <a:r>
              <a:rPr lang="en-US" sz="1600" b="1" dirty="0">
                <a:solidFill>
                  <a:srgbClr val="AA182C"/>
                </a:solidFill>
                <a:latin typeface="Century Gothic"/>
                <a:ea typeface="+mj-ea"/>
                <a:cs typeface="+mj-cs"/>
              </a:rPr>
              <a:t>TRIA is currently silent on:</a:t>
            </a:r>
          </a:p>
          <a:p>
            <a:pPr defTabSz="914400" hangingPunct="1">
              <a:spcBef>
                <a:spcPts val="0"/>
              </a:spcBef>
              <a:buSzTx/>
              <a:defRPr/>
            </a:pPr>
            <a:endParaRPr lang="en-US" sz="1600" b="1" dirty="0">
              <a:solidFill>
                <a:srgbClr val="AA182C"/>
              </a:solidFill>
              <a:latin typeface="Century Gothic"/>
              <a:ea typeface="+mj-ea"/>
              <a:cs typeface="+mj-cs"/>
            </a:endParaRPr>
          </a:p>
          <a:p>
            <a:pPr defTabSz="914400" hangingPunct="1">
              <a:spcBef>
                <a:spcPts val="0"/>
              </a:spcBef>
              <a:buSzTx/>
              <a:defRPr/>
            </a:pPr>
            <a:r>
              <a:rPr lang="en-US" sz="1600" b="1" dirty="0">
                <a:solidFill>
                  <a:srgbClr val="AA182C"/>
                </a:solidFill>
                <a:latin typeface="Century Gothic"/>
                <a:ea typeface="+mj-ea"/>
                <a:cs typeface="+mj-cs"/>
              </a:rPr>
              <a:t>Cyberterrorism (Treasury Department did release guidance on the topic in December 2016) (additionally, the 2019 extension mandated a study and report to be conducted by the Comptroller General of the United States analyzing vulnerabilities that could result in cyber damages, whether these risks can be adequately priced in the private market, whether TRIA is appropriate in connection with cyber terrorism events, etc.)</a:t>
            </a:r>
          </a:p>
          <a:p>
            <a:pPr defTabSz="914400" hangingPunct="1">
              <a:spcBef>
                <a:spcPts val="0"/>
              </a:spcBef>
              <a:buSzTx/>
              <a:defRPr/>
            </a:pPr>
            <a:endParaRPr lang="en-US" sz="1800" b="1" dirty="0">
              <a:solidFill>
                <a:srgbClr val="AA182C"/>
              </a:solidFill>
              <a:latin typeface="Century Gothic"/>
              <a:ea typeface="+mj-ea"/>
              <a:cs typeface="+mj-cs"/>
            </a:endParaRPr>
          </a:p>
          <a:p>
            <a:pPr marL="0" indent="0" defTabSz="914400" hangingPunct="1">
              <a:spcBef>
                <a:spcPts val="0"/>
              </a:spcBef>
              <a:buSzTx/>
              <a:buNone/>
              <a:defRPr/>
            </a:pPr>
            <a:endParaRPr lang="en-US" sz="2400" b="1" i="1" dirty="0">
              <a:solidFill>
                <a:srgbClr val="AA182C"/>
              </a:solidFill>
              <a:latin typeface="Century Gothic"/>
              <a:ea typeface="+mj-ea"/>
              <a:cs typeface="+mj-cs"/>
            </a:endParaRPr>
          </a:p>
          <a:p>
            <a:pPr defTabSz="914400" hangingPunct="1">
              <a:spcBef>
                <a:spcPts val="0"/>
              </a:spcBef>
              <a:buSzTx/>
              <a:defRPr/>
            </a:pPr>
            <a:endParaRPr lang="en-US" sz="1600" b="1" dirty="0">
              <a:solidFill>
                <a:srgbClr val="AA182C"/>
              </a:solidFill>
              <a:latin typeface="Century Gothic"/>
              <a:ea typeface="+mj-ea"/>
              <a:cs typeface="+mj-cs"/>
            </a:endParaRP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a:solidFill>
                  <a:srgbClr val="AA182C"/>
                </a:solidFill>
                <a:ea typeface="+mj-ea"/>
                <a:cs typeface="+mj-cs"/>
                <a:sym typeface="Helvetica"/>
              </a:rPr>
              <a:t>Cyber</a:t>
            </a:r>
          </a:p>
        </p:txBody>
      </p:sp>
    </p:spTree>
    <p:extLst>
      <p:ext uri="{BB962C8B-B14F-4D97-AF65-F5344CB8AC3E}">
        <p14:creationId xmlns:p14="http://schemas.microsoft.com/office/powerpoint/2010/main" val="4322614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1"/>
          <p:cNvSpPr txBox="1">
            <a:spLocks noGrp="1"/>
          </p:cNvSpPr>
          <p:nvPr>
            <p:ph type="title" idx="4294967295"/>
          </p:nvPr>
        </p:nvSpPr>
        <p:spPr>
          <a:xfrm>
            <a:off x="537960" y="759862"/>
            <a:ext cx="11116080" cy="2496254"/>
          </a:xfrm>
          <a:prstGeom prst="rect">
            <a:avLst/>
          </a:prstGeom>
        </p:spPr>
        <p:txBody>
          <a:bodyPr anchor="b"/>
          <a:lstStyle/>
          <a:p>
            <a:pPr algn="ctr">
              <a:defRPr sz="5600" b="0">
                <a:solidFill>
                  <a:srgbClr val="AA182C"/>
                </a:solidFill>
                <a:latin typeface="Century Gothic"/>
                <a:ea typeface="Century Gothic"/>
                <a:cs typeface="Century Gothic"/>
                <a:sym typeface="Century Gothic"/>
              </a:defRPr>
            </a:pPr>
            <a:r>
              <a:rPr lang="en-US"/>
              <a:t>Making Sense Out of War &amp; Terrorism </a:t>
            </a:r>
            <a:endParaRPr/>
          </a:p>
        </p:txBody>
      </p:sp>
      <p:sp>
        <p:nvSpPr>
          <p:cNvPr id="96" name="Text Placeholder 2"/>
          <p:cNvSpPr txBox="1">
            <a:spLocks noGrp="1"/>
          </p:cNvSpPr>
          <p:nvPr>
            <p:ph type="body" sz="quarter" idx="4294967295"/>
          </p:nvPr>
        </p:nvSpPr>
        <p:spPr>
          <a:xfrm>
            <a:off x="537960" y="3412428"/>
            <a:ext cx="11116080" cy="2496254"/>
          </a:xfrm>
          <a:prstGeom prst="rect">
            <a:avLst/>
          </a:prstGeom>
        </p:spPr>
        <p:txBody>
          <a:bodyPr/>
          <a:lstStyle>
            <a:lvl1pPr marL="0" indent="0" algn="ctr">
              <a:spcBef>
                <a:spcPts val="0"/>
              </a:spcBef>
              <a:buSzTx/>
              <a:buNone/>
              <a:defRPr sz="3200">
                <a:solidFill>
                  <a:srgbClr val="AA182C"/>
                </a:solidFill>
                <a:latin typeface="Century Gothic"/>
                <a:ea typeface="Century Gothic"/>
                <a:cs typeface="Century Gothic"/>
                <a:sym typeface="Century Gothic"/>
              </a:defRPr>
            </a:lvl1pPr>
          </a:lstStyle>
          <a:p>
            <a:r>
              <a:rPr lang="en-US" dirty="0"/>
              <a:t>May 1</a:t>
            </a:r>
            <a:r>
              <a:rPr lang="en-US" baseline="30000" dirty="0"/>
              <a:t>st</a:t>
            </a:r>
            <a:r>
              <a:rPr lang="en-US" dirty="0"/>
              <a:t>, 2025</a:t>
            </a:r>
          </a:p>
          <a:p>
            <a:r>
              <a:rPr lang="en-US" dirty="0"/>
              <a:t>Elizabeth Mazzocco, JD </a:t>
            </a:r>
          </a:p>
          <a:p>
            <a:r>
              <a:rPr lang="en-US" dirty="0"/>
              <a:t>Marnie Hunt, JD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6E9D3-AF3B-E31D-5AE0-9146DBFF4E6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784C0A0-C956-2D46-4E32-0A9FB3E0BA85}"/>
              </a:ext>
            </a:extLst>
          </p:cNvPr>
          <p:cNvSpPr>
            <a:spLocks noGrp="1"/>
          </p:cNvSpPr>
          <p:nvPr>
            <p:ph type="title"/>
          </p:nvPr>
        </p:nvSpPr>
        <p:spPr>
          <a:xfrm>
            <a:off x="756790" y="418317"/>
            <a:ext cx="10678419" cy="400109"/>
          </a:xfrm>
        </p:spPr>
        <p:txBody>
          <a:bodyPr>
            <a:normAutofit fontScale="90000"/>
          </a:bodyPr>
          <a:lstStyle/>
          <a:p>
            <a:r>
              <a:rPr lang="en-US" b="0">
                <a:solidFill>
                  <a:srgbClr val="AA182C"/>
                </a:solidFill>
                <a:ea typeface="+mj-ea"/>
                <a:cs typeface="+mj-cs"/>
              </a:rPr>
              <a:t>Domestic Terrorism Concerns</a:t>
            </a:r>
          </a:p>
        </p:txBody>
      </p:sp>
      <p:sp>
        <p:nvSpPr>
          <p:cNvPr id="2" name="TextBox 1">
            <a:extLst>
              <a:ext uri="{FF2B5EF4-FFF2-40B4-BE49-F238E27FC236}">
                <a16:creationId xmlns:a16="http://schemas.microsoft.com/office/drawing/2014/main" id="{5F205232-8DA7-50CE-187F-611B6D5DD2C4}"/>
              </a:ext>
            </a:extLst>
          </p:cNvPr>
          <p:cNvSpPr txBox="1"/>
          <p:nvPr/>
        </p:nvSpPr>
        <p:spPr>
          <a:xfrm>
            <a:off x="1429838" y="1291953"/>
            <a:ext cx="10708821" cy="3077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285750" indent="-285750">
              <a:buFont typeface="Calibri"/>
              <a:buChar char="-"/>
            </a:pPr>
            <a:r>
              <a:rPr lang="en-US" sz="1600" b="1" i="1">
                <a:solidFill>
                  <a:srgbClr val="AA182C"/>
                </a:solidFill>
                <a:latin typeface="Century Gothic"/>
              </a:rPr>
              <a:t>In 2021, the White House </a:t>
            </a:r>
            <a:r>
              <a:rPr lang="en-US" sz="1600" b="1" i="1">
                <a:solidFill>
                  <a:srgbClr val="AA182C"/>
                </a:solidFill>
                <a:latin typeface="Century Gothic"/>
                <a:ea typeface="+mj-lt"/>
                <a:cs typeface="+mj-lt"/>
              </a:rPr>
              <a:t>stated that </a:t>
            </a:r>
            <a:r>
              <a:rPr lang="en-US" sz="1600" b="1">
                <a:solidFill>
                  <a:srgbClr val="AA182C"/>
                </a:solidFill>
                <a:latin typeface="Century Gothic"/>
                <a:ea typeface="+mj-lt"/>
                <a:cs typeface="+mj-lt"/>
              </a:rPr>
              <a:t>domestic terrorism has evolved into the most urgent terrorism threat faced by the U.S.</a:t>
            </a:r>
          </a:p>
          <a:p>
            <a:pPr marL="285750" indent="-285750">
              <a:buFont typeface="Calibri"/>
              <a:buChar char="-"/>
            </a:pPr>
            <a:endParaRPr lang="en-US" sz="1600" b="1">
              <a:solidFill>
                <a:srgbClr val="AA182C"/>
              </a:solidFill>
              <a:latin typeface="Century Gothic"/>
            </a:endParaRPr>
          </a:p>
          <a:p>
            <a:pPr marL="285750" indent="-285750">
              <a:buFont typeface="Calibri"/>
              <a:buChar char="-"/>
            </a:pPr>
            <a:r>
              <a:rPr lang="en-US" sz="1600" b="1">
                <a:solidFill>
                  <a:srgbClr val="AA182C"/>
                </a:solidFill>
                <a:latin typeface="Century Gothic"/>
                <a:ea typeface="+mj-lt"/>
                <a:cs typeface="+mj-lt"/>
              </a:rPr>
              <a:t>In January 2022, FBI officials testified that the number of FBI investigations of suspected domestic violent extremists had more than doubled since the spring of 2020.</a:t>
            </a:r>
          </a:p>
          <a:p>
            <a:pPr marL="285750" indent="-285750">
              <a:buFont typeface="Calibri"/>
              <a:buChar char="-"/>
            </a:pPr>
            <a:endParaRPr lang="en-US" sz="1600" b="1">
              <a:solidFill>
                <a:srgbClr val="AA182C"/>
              </a:solidFill>
              <a:latin typeface="Century Gothic"/>
            </a:endParaRPr>
          </a:p>
          <a:p>
            <a:pPr marL="285750" indent="-285750">
              <a:buFont typeface="Calibri"/>
              <a:buChar char="-"/>
            </a:pPr>
            <a:r>
              <a:rPr lang="en-US" sz="1600" b="1">
                <a:solidFill>
                  <a:srgbClr val="AA182C"/>
                </a:solidFill>
                <a:latin typeface="Century Gothic"/>
                <a:ea typeface="+mj-lt"/>
                <a:cs typeface="+mj-lt"/>
              </a:rPr>
              <a:t>In 2021, The Secretary of DHS has stated that domestic violent extremism poses the "most lethal and persistent terrorism-related threat."</a:t>
            </a:r>
          </a:p>
          <a:p>
            <a:pPr marL="285750" indent="-285750">
              <a:buFont typeface="Calibri"/>
              <a:buChar char="-"/>
            </a:pPr>
            <a:endParaRPr lang="en-US" sz="1600" b="1">
              <a:solidFill>
                <a:srgbClr val="AA182C"/>
              </a:solidFill>
              <a:latin typeface="Century Gothic"/>
            </a:endParaRPr>
          </a:p>
          <a:p>
            <a:pPr marL="285750" indent="-285750">
              <a:buFont typeface="Calibri"/>
              <a:buChar char="-"/>
            </a:pPr>
            <a:r>
              <a:rPr lang="en-US" sz="1600" b="1">
                <a:solidFill>
                  <a:srgbClr val="AA182C"/>
                </a:solidFill>
                <a:latin typeface="Century Gothic"/>
                <a:ea typeface="+mj-lt"/>
                <a:cs typeface="+mj-lt"/>
              </a:rPr>
              <a:t>From fiscal years 2013 through 2021, the FBI’s number of open domestic terrorism-related cases grew by 357%.</a:t>
            </a:r>
            <a:endParaRPr lang="en-US" sz="1600" b="1">
              <a:solidFill>
                <a:srgbClr val="AA182C"/>
              </a:solidFill>
              <a:latin typeface="Century Gothic"/>
            </a:endParaRPr>
          </a:p>
          <a:p>
            <a:pPr marL="285750" indent="-285750">
              <a:buFont typeface="Calibri"/>
              <a:buChar char="-"/>
            </a:pPr>
            <a:endParaRPr lang="en-US">
              <a:solidFill>
                <a:srgbClr val="AA182C"/>
              </a:solidFill>
              <a:latin typeface="Helvetica"/>
            </a:endParaRPr>
          </a:p>
        </p:txBody>
      </p:sp>
    </p:spTree>
    <p:extLst>
      <p:ext uri="{BB962C8B-B14F-4D97-AF65-F5344CB8AC3E}">
        <p14:creationId xmlns:p14="http://schemas.microsoft.com/office/powerpoint/2010/main" val="39508187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F6324-CF0D-5A61-F9A9-4CD998CC97A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A934D02-BF41-153A-1D37-EFEE8D04737F}"/>
              </a:ext>
            </a:extLst>
          </p:cNvPr>
          <p:cNvSpPr>
            <a:spLocks noGrp="1"/>
          </p:cNvSpPr>
          <p:nvPr>
            <p:ph type="title"/>
          </p:nvPr>
        </p:nvSpPr>
        <p:spPr>
          <a:xfrm>
            <a:off x="594230" y="641837"/>
            <a:ext cx="11003539" cy="440749"/>
          </a:xfrm>
        </p:spPr>
        <p:txBody>
          <a:bodyPr>
            <a:normAutofit fontScale="90000"/>
          </a:bodyPr>
          <a:lstStyle/>
          <a:p>
            <a:r>
              <a:rPr lang="en-US" b="0">
                <a:solidFill>
                  <a:srgbClr val="AA182C"/>
                </a:solidFill>
                <a:ea typeface="+mj-ea"/>
                <a:cs typeface="+mj-cs"/>
              </a:rPr>
              <a:t>FBI Domestic Terrorism Classification </a:t>
            </a:r>
          </a:p>
        </p:txBody>
      </p:sp>
      <p:sp>
        <p:nvSpPr>
          <p:cNvPr id="2" name="TextBox 1">
            <a:extLst>
              <a:ext uri="{FF2B5EF4-FFF2-40B4-BE49-F238E27FC236}">
                <a16:creationId xmlns:a16="http://schemas.microsoft.com/office/drawing/2014/main" id="{6F452DAD-28DD-F660-0C3E-4F155AE5737A}"/>
              </a:ext>
            </a:extLst>
          </p:cNvPr>
          <p:cNvSpPr txBox="1"/>
          <p:nvPr/>
        </p:nvSpPr>
        <p:spPr>
          <a:xfrm>
            <a:off x="901518" y="1251313"/>
            <a:ext cx="1070882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a:solidFill>
                  <a:srgbClr val="AA182C"/>
                </a:solidFill>
                <a:ea typeface="+mj-lt"/>
                <a:cs typeface="+mj-lt"/>
              </a:rPr>
              <a:t>Since 2019, the US Government uses the following five threat categories to understand the DT threat: </a:t>
            </a:r>
            <a:endParaRPr lang="en-US"/>
          </a:p>
          <a:p>
            <a:pPr marL="285750" indent="-285750">
              <a:buFont typeface="Calibri"/>
              <a:buChar char="-"/>
            </a:pPr>
            <a:endParaRPr lang="en-US">
              <a:solidFill>
                <a:srgbClr val="AA182C"/>
              </a:solidFill>
              <a:latin typeface="Helvetica"/>
            </a:endParaRPr>
          </a:p>
        </p:txBody>
      </p:sp>
      <p:sp>
        <p:nvSpPr>
          <p:cNvPr id="3" name="TextBox 2">
            <a:extLst>
              <a:ext uri="{FF2B5EF4-FFF2-40B4-BE49-F238E27FC236}">
                <a16:creationId xmlns:a16="http://schemas.microsoft.com/office/drawing/2014/main" id="{A515FF15-54A5-478D-CEFC-BB7B1686E1A2}"/>
              </a:ext>
            </a:extLst>
          </p:cNvPr>
          <p:cNvSpPr txBox="1"/>
          <p:nvPr/>
        </p:nvSpPr>
        <p:spPr>
          <a:xfrm>
            <a:off x="789214" y="2381250"/>
            <a:ext cx="1816100" cy="1477323"/>
          </a:xfrm>
          <a:prstGeom prst="rect">
            <a:avLst/>
          </a:prstGeom>
          <a:solidFill>
            <a:srgbClr val="C8364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n-US">
                <a:solidFill>
                  <a:srgbClr val="FFFFFF"/>
                </a:solidFill>
                <a:latin typeface="Century Gothic"/>
                <a:ea typeface="+mj-lt"/>
                <a:cs typeface="+mj-lt"/>
              </a:rPr>
              <a:t>Racially or Ethnically Motivated Violent Extremism</a:t>
            </a:r>
            <a:endParaRPr lang="en-US">
              <a:latin typeface="Century Gothic"/>
            </a:endParaRPr>
          </a:p>
        </p:txBody>
      </p:sp>
      <p:sp>
        <p:nvSpPr>
          <p:cNvPr id="4" name="TextBox 3">
            <a:extLst>
              <a:ext uri="{FF2B5EF4-FFF2-40B4-BE49-F238E27FC236}">
                <a16:creationId xmlns:a16="http://schemas.microsoft.com/office/drawing/2014/main" id="{C0C46D26-9DE2-8264-04CF-D235D8347F78}"/>
              </a:ext>
            </a:extLst>
          </p:cNvPr>
          <p:cNvSpPr txBox="1"/>
          <p:nvPr/>
        </p:nvSpPr>
        <p:spPr>
          <a:xfrm>
            <a:off x="3169920" y="2387600"/>
            <a:ext cx="1808480" cy="1477323"/>
          </a:xfrm>
          <a:prstGeom prst="rect">
            <a:avLst/>
          </a:prstGeom>
          <a:solidFill>
            <a:srgbClr val="C8364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n-US" dirty="0">
                <a:solidFill>
                  <a:srgbClr val="FFFFFF"/>
                </a:solidFill>
                <a:latin typeface="Century Gothic"/>
                <a:ea typeface="+mj-lt"/>
                <a:cs typeface="+mj-lt"/>
              </a:rPr>
              <a:t>Anti-Government or Anti-Authority Violent Extremism</a:t>
            </a:r>
            <a:endParaRPr lang="en-US" dirty="0">
              <a:latin typeface="Century Gothic"/>
              <a:ea typeface="+mj-lt"/>
              <a:cs typeface="+mj-lt"/>
            </a:endParaRPr>
          </a:p>
        </p:txBody>
      </p:sp>
      <p:sp>
        <p:nvSpPr>
          <p:cNvPr id="5" name="TextBox 4">
            <a:extLst>
              <a:ext uri="{FF2B5EF4-FFF2-40B4-BE49-F238E27FC236}">
                <a16:creationId xmlns:a16="http://schemas.microsoft.com/office/drawing/2014/main" id="{866C7801-09E9-5E73-223F-3C79176AA515}"/>
              </a:ext>
            </a:extLst>
          </p:cNvPr>
          <p:cNvSpPr txBox="1"/>
          <p:nvPr/>
        </p:nvSpPr>
        <p:spPr>
          <a:xfrm>
            <a:off x="5527040" y="2387600"/>
            <a:ext cx="1788160" cy="1477323"/>
          </a:xfrm>
          <a:prstGeom prst="rect">
            <a:avLst/>
          </a:prstGeom>
          <a:solidFill>
            <a:srgbClr val="C8364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n-US" dirty="0">
                <a:solidFill>
                  <a:srgbClr val="FFFFFF"/>
                </a:solidFill>
                <a:latin typeface="Century Gothic"/>
                <a:ea typeface="+mj-lt"/>
                <a:cs typeface="+mj-lt"/>
              </a:rPr>
              <a:t>Animal Rights or Environmental Violent Extremism</a:t>
            </a:r>
            <a:endParaRPr lang="en-US" dirty="0">
              <a:latin typeface="Century Gothic"/>
              <a:ea typeface="+mj-lt"/>
              <a:cs typeface="+mj-lt"/>
            </a:endParaRPr>
          </a:p>
        </p:txBody>
      </p:sp>
      <p:sp>
        <p:nvSpPr>
          <p:cNvPr id="7" name="TextBox 6">
            <a:extLst>
              <a:ext uri="{FF2B5EF4-FFF2-40B4-BE49-F238E27FC236}">
                <a16:creationId xmlns:a16="http://schemas.microsoft.com/office/drawing/2014/main" id="{2B9D4853-32B3-4E4C-3B02-88C8805ECAE4}"/>
              </a:ext>
            </a:extLst>
          </p:cNvPr>
          <p:cNvSpPr txBox="1"/>
          <p:nvPr/>
        </p:nvSpPr>
        <p:spPr>
          <a:xfrm>
            <a:off x="7640320" y="2519680"/>
            <a:ext cx="1788160" cy="1200325"/>
          </a:xfrm>
          <a:prstGeom prst="rect">
            <a:avLst/>
          </a:prstGeom>
          <a:solidFill>
            <a:srgbClr val="C8364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n-US" dirty="0">
                <a:solidFill>
                  <a:srgbClr val="FFFFFF"/>
                </a:solidFill>
                <a:latin typeface="Century Gothic"/>
                <a:ea typeface="+mj-lt"/>
                <a:cs typeface="+mj-lt"/>
              </a:rPr>
              <a:t>Abortion-Related Violent Extremism</a:t>
            </a:r>
            <a:endParaRPr lang="en-US" dirty="0">
              <a:latin typeface="Century Gothic"/>
              <a:ea typeface="+mj-lt"/>
              <a:cs typeface="+mj-lt"/>
            </a:endParaRPr>
          </a:p>
        </p:txBody>
      </p:sp>
      <p:sp>
        <p:nvSpPr>
          <p:cNvPr id="8" name="TextBox 7">
            <a:extLst>
              <a:ext uri="{FF2B5EF4-FFF2-40B4-BE49-F238E27FC236}">
                <a16:creationId xmlns:a16="http://schemas.microsoft.com/office/drawing/2014/main" id="{DE218B4B-7D09-5268-8D52-8D83C358F32B}"/>
              </a:ext>
            </a:extLst>
          </p:cNvPr>
          <p:cNvSpPr txBox="1"/>
          <p:nvPr/>
        </p:nvSpPr>
        <p:spPr>
          <a:xfrm>
            <a:off x="9753600" y="2519680"/>
            <a:ext cx="1534160" cy="1200325"/>
          </a:xfrm>
          <a:prstGeom prst="rect">
            <a:avLst/>
          </a:prstGeom>
          <a:solidFill>
            <a:srgbClr val="C8364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n-US" dirty="0">
                <a:solidFill>
                  <a:srgbClr val="FFFFFF"/>
                </a:solidFill>
                <a:latin typeface="Century Gothic"/>
                <a:ea typeface="+mj-lt"/>
                <a:cs typeface="+mj-lt"/>
              </a:rPr>
              <a:t>All Other Domestic Terrorism Threats</a:t>
            </a:r>
            <a:endParaRPr lang="en-US" dirty="0">
              <a:latin typeface="Century Gothic"/>
            </a:endParaRPr>
          </a:p>
        </p:txBody>
      </p:sp>
    </p:spTree>
    <p:extLst>
      <p:ext uri="{BB962C8B-B14F-4D97-AF65-F5344CB8AC3E}">
        <p14:creationId xmlns:p14="http://schemas.microsoft.com/office/powerpoint/2010/main" val="6490555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4097-83AB-2113-21FF-727E6D1D8DE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BCB7F2-B6D5-4764-8EFB-573071DFF192}"/>
              </a:ext>
            </a:extLst>
          </p:cNvPr>
          <p:cNvSpPr txBox="1"/>
          <p:nvPr/>
        </p:nvSpPr>
        <p:spPr>
          <a:xfrm>
            <a:off x="1541598" y="1220833"/>
            <a:ext cx="9448981" cy="58477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285750" indent="-285750">
              <a:buFont typeface="Arial"/>
              <a:buChar char="•"/>
            </a:pPr>
            <a:r>
              <a:rPr lang="en-US" sz="1600" b="1" dirty="0">
                <a:solidFill>
                  <a:srgbClr val="AA182C"/>
                </a:solidFill>
                <a:latin typeface="Century Gothic"/>
                <a:ea typeface="+mj-lt"/>
                <a:cs typeface="+mj-lt"/>
              </a:rPr>
              <a:t>A white supremacist rally, called Unite the Right, was held for two days in Charlottesville.</a:t>
            </a:r>
            <a:endParaRPr lang="en-US" sz="1600" dirty="0">
              <a:latin typeface="Century Gothic"/>
              <a:ea typeface="+mj-lt"/>
              <a:cs typeface="+mj-lt"/>
            </a:endParaRPr>
          </a:p>
          <a:p>
            <a:pPr marL="285750" indent="-285750">
              <a:buFont typeface="Arial"/>
              <a:buChar char="•"/>
            </a:pPr>
            <a:endParaRPr lang="en-US" sz="1600" b="1" dirty="0">
              <a:solidFill>
                <a:srgbClr val="AA182C"/>
              </a:solidFill>
              <a:latin typeface="Century Gothic"/>
              <a:ea typeface="+mj-lt"/>
              <a:cs typeface="+mj-lt"/>
            </a:endParaRPr>
          </a:p>
          <a:p>
            <a:pPr marL="285750" indent="-285750">
              <a:buFont typeface="Arial"/>
              <a:buChar char="•"/>
            </a:pPr>
            <a:r>
              <a:rPr lang="en-US" sz="1600" b="1" dirty="0">
                <a:solidFill>
                  <a:srgbClr val="AA182C"/>
                </a:solidFill>
                <a:latin typeface="Century Gothic"/>
                <a:ea typeface="+mj-lt"/>
                <a:cs typeface="+mj-lt"/>
              </a:rPr>
              <a:t>The organizers stated goal of the rally was the "Unification of the white nationalist movement" and protesting the removal of a statue of Robert E. Lee.</a:t>
            </a:r>
          </a:p>
          <a:p>
            <a:pPr marL="285750" indent="-285750">
              <a:buFont typeface="Arial"/>
              <a:buChar char="•"/>
            </a:pPr>
            <a:endParaRPr lang="en-US" sz="1600" b="1" dirty="0">
              <a:solidFill>
                <a:srgbClr val="AA182C"/>
              </a:solidFill>
              <a:latin typeface="Century Gothic"/>
              <a:ea typeface="+mj-lt"/>
              <a:cs typeface="+mj-lt"/>
            </a:endParaRPr>
          </a:p>
          <a:p>
            <a:pPr marL="285750" indent="-285750">
              <a:buFont typeface="Arial"/>
              <a:buChar char="•"/>
            </a:pPr>
            <a:r>
              <a:rPr lang="en-US" sz="1600" b="1" dirty="0">
                <a:solidFill>
                  <a:srgbClr val="AA182C"/>
                </a:solidFill>
                <a:latin typeface="Century Gothic"/>
                <a:ea typeface="+mj-lt"/>
                <a:cs typeface="+mj-lt"/>
              </a:rPr>
              <a:t>The perpetrator drove to the rally from Ohio, where he used his vehicle as a weapon to kill a counter-protester and injure 35 others.</a:t>
            </a:r>
          </a:p>
          <a:p>
            <a:pPr marL="285750" indent="-285750">
              <a:buFont typeface="Arial"/>
              <a:buChar char="•"/>
            </a:pPr>
            <a:endParaRPr lang="en-US" sz="1600" b="1" dirty="0">
              <a:solidFill>
                <a:srgbClr val="AA182C"/>
              </a:solidFill>
              <a:latin typeface="Century Gothic"/>
              <a:ea typeface="+mj-lt"/>
              <a:cs typeface="+mj-lt"/>
            </a:endParaRPr>
          </a:p>
          <a:p>
            <a:pPr marL="285750" indent="-285750">
              <a:buFont typeface="Arial"/>
              <a:buChar char="•"/>
            </a:pPr>
            <a:r>
              <a:rPr lang="en-US" sz="1600" b="1" dirty="0">
                <a:solidFill>
                  <a:srgbClr val="AA182C"/>
                </a:solidFill>
                <a:latin typeface="Century Gothic"/>
                <a:ea typeface="+mj-lt"/>
                <a:cs typeface="+mj-lt"/>
              </a:rPr>
              <a:t>Ex-schoolmates and former teachers described the perpetrator as highly sympathetic towards Nazism and the Confederacy. He was also spotted holding a shield with symbols from a neo-Nazi organization the morning of his attack.</a:t>
            </a:r>
          </a:p>
          <a:p>
            <a:pPr marL="285750" indent="-285750">
              <a:buFont typeface="Arial"/>
              <a:buChar char="•"/>
            </a:pPr>
            <a:endParaRPr lang="en-US" sz="1600" b="1" dirty="0">
              <a:solidFill>
                <a:srgbClr val="AA182C"/>
              </a:solidFill>
              <a:latin typeface="Century Gothic"/>
              <a:ea typeface="+mj-lt"/>
              <a:cs typeface="+mj-lt"/>
            </a:endParaRPr>
          </a:p>
          <a:p>
            <a:pPr marL="285750" indent="-285750">
              <a:buFont typeface="Arial"/>
              <a:buChar char="•"/>
            </a:pPr>
            <a:r>
              <a:rPr lang="en-US" sz="1600" b="1" dirty="0">
                <a:solidFill>
                  <a:srgbClr val="AA182C"/>
                </a:solidFill>
                <a:latin typeface="Century Gothic"/>
                <a:ea typeface="+mj-lt"/>
                <a:cs typeface="+mj-lt"/>
              </a:rPr>
              <a:t>Federally, he was charged with 1 count of a hate crime act resulting in death, 28 counts of hate crime acts causing bodily injury and involving an attempt to kill, and 1 count of racially motivated violent interference with a federally protected activity.</a:t>
            </a:r>
          </a:p>
          <a:p>
            <a:pPr marL="285750" indent="-285750">
              <a:buFont typeface="Arial"/>
              <a:buChar char="•"/>
            </a:pPr>
            <a:endParaRPr lang="en-US" sz="1600" b="1" dirty="0">
              <a:solidFill>
                <a:srgbClr val="AA182C"/>
              </a:solidFill>
              <a:latin typeface="Century Gothic"/>
              <a:ea typeface="+mj-lt"/>
              <a:cs typeface="+mj-lt"/>
            </a:endParaRPr>
          </a:p>
          <a:p>
            <a:pPr marL="285750" indent="-285750">
              <a:buFont typeface="Arial"/>
              <a:buChar char="•"/>
            </a:pPr>
            <a:r>
              <a:rPr lang="en-US" sz="1600" b="1" dirty="0">
                <a:solidFill>
                  <a:srgbClr val="C83640"/>
                </a:solidFill>
                <a:latin typeface="Century Gothic" panose="020B0502020202020204" pitchFamily="34" charset="0"/>
              </a:rPr>
              <a:t>T</a:t>
            </a:r>
            <a:r>
              <a:rPr lang="en-US" sz="1600" b="1" i="0" dirty="0">
                <a:solidFill>
                  <a:srgbClr val="C83640"/>
                </a:solidFill>
                <a:effectLst/>
                <a:latin typeface="Century Gothic" panose="020B0502020202020204" pitchFamily="34" charset="0"/>
              </a:rPr>
              <a:t>he FBI has defined a hate crime as a criminal offense against a person or property motivated in whole or in part by an offender’s bias against race, religion, disability, sexual orientation, ethnicity, gender, or gender identity.</a:t>
            </a:r>
            <a:endParaRPr lang="en-US" sz="1600" b="1" dirty="0">
              <a:solidFill>
                <a:srgbClr val="C83640"/>
              </a:solidFill>
              <a:latin typeface="Century Gothic" panose="020B0502020202020204" pitchFamily="34" charset="0"/>
              <a:ea typeface="+mj-lt"/>
              <a:cs typeface="+mj-lt"/>
            </a:endParaRPr>
          </a:p>
          <a:p>
            <a:pPr marL="285750" indent="-285750">
              <a:buFont typeface="Arial"/>
              <a:buChar char="•"/>
            </a:pPr>
            <a:endParaRPr lang="en-US" sz="1600" b="1" dirty="0">
              <a:latin typeface="Century Gothic"/>
              <a:ea typeface="+mj-lt"/>
              <a:cs typeface="+mj-lt"/>
            </a:endParaRPr>
          </a:p>
          <a:p>
            <a:pPr>
              <a:buFont typeface="Arial"/>
              <a:buChar char="•"/>
            </a:pPr>
            <a:endParaRPr lang="en-US" dirty="0">
              <a:solidFill>
                <a:srgbClr val="AA182C"/>
              </a:solidFill>
            </a:endParaRPr>
          </a:p>
          <a:p>
            <a:pPr marL="285750" indent="-285750">
              <a:buFont typeface="Arial"/>
              <a:buChar char="•"/>
            </a:pPr>
            <a:endParaRPr lang="en-US" dirty="0">
              <a:solidFill>
                <a:srgbClr val="AA182C"/>
              </a:solidFill>
            </a:endParaRPr>
          </a:p>
          <a:p>
            <a:pPr marL="285750" indent="-285750">
              <a:buFont typeface="Arial"/>
              <a:buChar char="•"/>
            </a:pPr>
            <a:endParaRPr lang="en-US" dirty="0">
              <a:solidFill>
                <a:srgbClr val="AA182C"/>
              </a:solidFill>
            </a:endParaRPr>
          </a:p>
        </p:txBody>
      </p:sp>
      <p:sp>
        <p:nvSpPr>
          <p:cNvPr id="3" name="TextBox 2">
            <a:extLst>
              <a:ext uri="{FF2B5EF4-FFF2-40B4-BE49-F238E27FC236}">
                <a16:creationId xmlns:a16="http://schemas.microsoft.com/office/drawing/2014/main" id="{E7334D12-F97D-BAC8-1799-C90E1F4249DD}"/>
              </a:ext>
            </a:extLst>
          </p:cNvPr>
          <p:cNvSpPr txBox="1"/>
          <p:nvPr/>
        </p:nvSpPr>
        <p:spPr>
          <a:xfrm>
            <a:off x="579120" y="264160"/>
            <a:ext cx="9895840"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5000">
                <a:solidFill>
                  <a:srgbClr val="AA182C"/>
                </a:solidFill>
                <a:latin typeface="Century Gothic"/>
              </a:rPr>
              <a:t>Charlottesville 2017 Car Attack</a:t>
            </a:r>
          </a:p>
        </p:txBody>
      </p:sp>
    </p:spTree>
    <p:extLst>
      <p:ext uri="{BB962C8B-B14F-4D97-AF65-F5344CB8AC3E}">
        <p14:creationId xmlns:p14="http://schemas.microsoft.com/office/powerpoint/2010/main" val="357500350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BA590-769A-F726-1A50-7E1050A33F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3E58F9-E6BC-C245-166E-5AD7BA3E0196}"/>
              </a:ext>
            </a:extLst>
          </p:cNvPr>
          <p:cNvSpPr txBox="1"/>
          <p:nvPr/>
        </p:nvSpPr>
        <p:spPr>
          <a:xfrm>
            <a:off x="1551758" y="1129393"/>
            <a:ext cx="9448981" cy="43088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285750" indent="-285750">
              <a:buFont typeface="Arial"/>
              <a:buChar char="•"/>
            </a:pPr>
            <a:r>
              <a:rPr lang="en-US" sz="1600" b="1" dirty="0">
                <a:solidFill>
                  <a:srgbClr val="AA182C"/>
                </a:solidFill>
                <a:latin typeface="Century Gothic"/>
              </a:rPr>
              <a:t>In early 2025, global protests have emerged against Elon Musk for his support for Donald Trump, his role in the Department of Government Efficiency, and perceived drift from Tesla's climate values</a:t>
            </a:r>
            <a:endParaRPr lang="en-US" sz="1600" b="1" dirty="0">
              <a:latin typeface="Century Gothic"/>
            </a:endParaRPr>
          </a:p>
          <a:p>
            <a:pPr marL="285750" indent="-285750">
              <a:buFont typeface="Arial"/>
              <a:buChar char="•"/>
            </a:pPr>
            <a:endParaRPr lang="en-US" sz="1600" b="1" dirty="0">
              <a:solidFill>
                <a:srgbClr val="AA182C"/>
              </a:solidFill>
              <a:latin typeface="Century Gothic"/>
            </a:endParaRPr>
          </a:p>
          <a:p>
            <a:pPr marL="285750" indent="-285750">
              <a:buFont typeface="Arial"/>
              <a:buChar char="•"/>
            </a:pPr>
            <a:r>
              <a:rPr lang="en-US" sz="1600" b="1" dirty="0">
                <a:solidFill>
                  <a:srgbClr val="AA182C"/>
                </a:solidFill>
                <a:latin typeface="Century Gothic"/>
              </a:rPr>
              <a:t>The protests have erupted in 250+ cities and 13 countries.</a:t>
            </a:r>
          </a:p>
          <a:p>
            <a:pPr marL="285750" indent="-285750">
              <a:buFont typeface="Arial"/>
              <a:buChar char="•"/>
            </a:pPr>
            <a:endParaRPr lang="en-US" sz="1600" b="1" dirty="0">
              <a:solidFill>
                <a:srgbClr val="AA182C"/>
              </a:solidFill>
              <a:latin typeface="Century Gothic"/>
            </a:endParaRPr>
          </a:p>
          <a:p>
            <a:pPr marL="285750" indent="-285750">
              <a:buFont typeface="Arial"/>
              <a:buChar char="•"/>
            </a:pPr>
            <a:r>
              <a:rPr lang="en-US" sz="1600" b="1" dirty="0">
                <a:solidFill>
                  <a:srgbClr val="AA182C"/>
                </a:solidFill>
                <a:latin typeface="Century Gothic"/>
              </a:rPr>
              <a:t>FBI and ATF have formed a task force; </a:t>
            </a:r>
            <a:r>
              <a:rPr lang="en-US" sz="1600" b="1">
                <a:solidFill>
                  <a:srgbClr val="AA182C"/>
                </a:solidFill>
                <a:latin typeface="Century Gothic"/>
              </a:rPr>
              <a:t>classified acts </a:t>
            </a:r>
            <a:r>
              <a:rPr lang="en-US" sz="1600" b="1" dirty="0">
                <a:solidFill>
                  <a:srgbClr val="AA182C"/>
                </a:solidFill>
                <a:latin typeface="Century Gothic"/>
              </a:rPr>
              <a:t>as domestic terrorism.</a:t>
            </a:r>
          </a:p>
          <a:p>
            <a:pPr marL="285750" indent="-285750">
              <a:buFont typeface="Arial"/>
              <a:buChar char="•"/>
            </a:pPr>
            <a:endParaRPr lang="en-US" sz="1600" b="1" dirty="0">
              <a:solidFill>
                <a:srgbClr val="AA182C"/>
              </a:solidFill>
              <a:latin typeface="Century Gothic"/>
            </a:endParaRPr>
          </a:p>
          <a:p>
            <a:pPr marL="285750" indent="-285750">
              <a:buFont typeface="Arial"/>
              <a:buChar char="•"/>
            </a:pPr>
            <a:r>
              <a:rPr lang="en-US" sz="1600" b="1" dirty="0">
                <a:solidFill>
                  <a:srgbClr val="AA182C"/>
                </a:solidFill>
                <a:latin typeface="Century Gothic"/>
              </a:rPr>
              <a:t>Widespread vandalism has been inflicted on individual Tesla owners. Cars have been keyed, spray-painted, and smashed.</a:t>
            </a:r>
          </a:p>
          <a:p>
            <a:pPr marL="285750" indent="-285750">
              <a:buFont typeface="Arial"/>
              <a:buChar char="•"/>
            </a:pPr>
            <a:endParaRPr lang="en-US" sz="1600" b="1" dirty="0">
              <a:solidFill>
                <a:srgbClr val="AA182C"/>
              </a:solidFill>
              <a:latin typeface="Century Gothic"/>
            </a:endParaRPr>
          </a:p>
          <a:p>
            <a:pPr marL="285750" indent="-285750">
              <a:buFont typeface="Arial"/>
              <a:buChar char="•"/>
            </a:pPr>
            <a:r>
              <a:rPr lang="en-US" sz="1600" b="1" dirty="0">
                <a:solidFill>
                  <a:srgbClr val="AA182C"/>
                </a:solidFill>
                <a:latin typeface="Century Gothic"/>
              </a:rPr>
              <a:t>Over 50 dealerships have experienced at least one of the following: cars set ablaze, fire damage to interior or exterior of property, gunfire into empty showrooms, graffiti, broken windows, defaced signage, slashed tires, scratched vehicles, and temporary closures.</a:t>
            </a:r>
          </a:p>
          <a:p>
            <a:pPr marL="285750" indent="-285750">
              <a:buFont typeface="Arial"/>
              <a:buChar char="•"/>
            </a:pPr>
            <a:endParaRPr lang="en-US" sz="1600" b="1" dirty="0">
              <a:solidFill>
                <a:srgbClr val="AA182C"/>
              </a:solidFill>
              <a:latin typeface="Century Gothic"/>
            </a:endParaRPr>
          </a:p>
          <a:p>
            <a:pPr marL="285750" indent="-285750">
              <a:buFont typeface="Arial"/>
              <a:buChar char="•"/>
            </a:pPr>
            <a:r>
              <a:rPr lang="en-US" sz="1600" b="1" dirty="0">
                <a:solidFill>
                  <a:srgbClr val="AA182C"/>
                </a:solidFill>
                <a:latin typeface="Century Gothic"/>
              </a:rPr>
              <a:t>Tesla charging infrastructure has also experienced graffiti and arson.</a:t>
            </a:r>
            <a:endParaRPr lang="en-US" sz="1600" dirty="0">
              <a:latin typeface="Century Gothic"/>
            </a:endParaRPr>
          </a:p>
          <a:p>
            <a:pPr marL="285750" indent="-285750">
              <a:buFont typeface="Arial"/>
              <a:buChar char="•"/>
            </a:pPr>
            <a:endParaRPr lang="en-US" dirty="0">
              <a:solidFill>
                <a:srgbClr val="AA182C"/>
              </a:solidFill>
            </a:endParaRPr>
          </a:p>
        </p:txBody>
      </p:sp>
      <p:sp>
        <p:nvSpPr>
          <p:cNvPr id="3" name="TextBox 2">
            <a:extLst>
              <a:ext uri="{FF2B5EF4-FFF2-40B4-BE49-F238E27FC236}">
                <a16:creationId xmlns:a16="http://schemas.microsoft.com/office/drawing/2014/main" id="{8CF5BA24-2BED-D5DB-4428-8D796503E46E}"/>
              </a:ext>
            </a:extLst>
          </p:cNvPr>
          <p:cNvSpPr txBox="1"/>
          <p:nvPr/>
        </p:nvSpPr>
        <p:spPr>
          <a:xfrm>
            <a:off x="579120" y="264160"/>
            <a:ext cx="9895840"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5000" dirty="0">
                <a:solidFill>
                  <a:srgbClr val="AA182C"/>
                </a:solidFill>
                <a:latin typeface="Century Gothic"/>
              </a:rPr>
              <a:t>2025 Tesla Vandalism</a:t>
            </a:r>
          </a:p>
        </p:txBody>
      </p:sp>
    </p:spTree>
    <p:extLst>
      <p:ext uri="{BB962C8B-B14F-4D97-AF65-F5344CB8AC3E}">
        <p14:creationId xmlns:p14="http://schemas.microsoft.com/office/powerpoint/2010/main" val="248124229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15937" y="1489914"/>
            <a:ext cx="11160128" cy="3878171"/>
          </a:xfrm>
          <a:prstGeom prst="rect">
            <a:avLst/>
          </a:prstGeom>
        </p:spPr>
        <p:txBody>
          <a:bodyPr/>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2500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BAB36-C3B5-10AA-79B1-DDC221EDB58B}"/>
              </a:ext>
            </a:extLst>
          </p:cNvPr>
          <p:cNvSpPr txBox="1"/>
          <p:nvPr/>
        </p:nvSpPr>
        <p:spPr>
          <a:xfrm>
            <a:off x="667935" y="0"/>
            <a:ext cx="2992162"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5600">
                <a:solidFill>
                  <a:srgbClr val="AA182C"/>
                </a:solidFill>
                <a:latin typeface="Century Gothic"/>
              </a:rPr>
              <a:t>Agenda</a:t>
            </a:r>
          </a:p>
        </p:txBody>
      </p:sp>
      <p:sp>
        <p:nvSpPr>
          <p:cNvPr id="6" name="TextBox 5">
            <a:extLst>
              <a:ext uri="{FF2B5EF4-FFF2-40B4-BE49-F238E27FC236}">
                <a16:creationId xmlns:a16="http://schemas.microsoft.com/office/drawing/2014/main" id="{6D8D19DE-784B-BDBE-AFEB-09FD71C1F901}"/>
              </a:ext>
            </a:extLst>
          </p:cNvPr>
          <p:cNvSpPr txBox="1"/>
          <p:nvPr/>
        </p:nvSpPr>
        <p:spPr>
          <a:xfrm>
            <a:off x="1556084" y="1228399"/>
            <a:ext cx="10635915" cy="440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2" spcCol="38100" rtlCol="0" anchor="t">
            <a:spAutoFit/>
          </a:bodyPr>
          <a:lstStyle/>
          <a:p>
            <a:pPr marL="685800" marR="0" indent="-6858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a:solidFill>
                  <a:srgbClr val="AA182C"/>
                </a:solidFill>
                <a:latin typeface="Century Gothic"/>
              </a:rPr>
              <a:t>TRIA Overview &amp; Application</a:t>
            </a:r>
          </a:p>
          <a:p>
            <a:pPr marL="685800" marR="0" indent="-6858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4000" dirty="0">
              <a:solidFill>
                <a:srgbClr val="AA182C"/>
              </a:solidFill>
              <a:latin typeface="Century Gothic"/>
            </a:endParaRPr>
          </a:p>
          <a:p>
            <a:pPr marL="685800" marR="0" indent="-6858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a:solidFill>
                  <a:srgbClr val="AA182C"/>
                </a:solidFill>
                <a:latin typeface="Century Gothic"/>
              </a:rPr>
              <a:t>Recent Events: Civil War or Riot?</a:t>
            </a:r>
          </a:p>
          <a:p>
            <a:pPr marL="685800" marR="0" indent="-6858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4000" dirty="0">
              <a:solidFill>
                <a:srgbClr val="AA182C"/>
              </a:solidFill>
              <a:latin typeface="Century Gothic"/>
            </a:endParaRPr>
          </a:p>
          <a:p>
            <a:pPr marL="685800" marR="0" indent="-6858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4000" dirty="0">
              <a:solidFill>
                <a:srgbClr val="AA182C"/>
              </a:solidFill>
              <a:latin typeface="Century Gothic"/>
            </a:endParaRPr>
          </a:p>
          <a:p>
            <a:pPr marL="685800" marR="0" indent="-6858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a:solidFill>
                  <a:srgbClr val="AA182C"/>
                </a:solidFill>
                <a:latin typeface="Century Gothic"/>
              </a:rPr>
              <a:t>Cyber </a:t>
            </a:r>
          </a:p>
          <a:p>
            <a:pPr marL="685800" marR="0" indent="-68580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sz="4000" dirty="0">
              <a:solidFill>
                <a:srgbClr val="AA182C"/>
              </a:solidFill>
              <a:latin typeface="Century Gothic"/>
            </a:endParaRPr>
          </a:p>
          <a:p>
            <a:pPr marL="685800" marR="0" indent="-6858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a:solidFill>
                  <a:srgbClr val="AA182C"/>
                </a:solidFill>
                <a:latin typeface="Century Gothic"/>
              </a:rPr>
              <a:t>Domestic Terrorism</a:t>
            </a:r>
          </a:p>
          <a:p>
            <a:pPr marR="0" algn="l" defTabSz="457200" rtl="0" fontAlgn="auto" latinLnBrk="0" hangingPunct="0">
              <a:lnSpc>
                <a:spcPct val="100000"/>
              </a:lnSpc>
              <a:spcBef>
                <a:spcPts val="0"/>
              </a:spcBef>
              <a:spcAft>
                <a:spcPts val="0"/>
              </a:spcAft>
              <a:buClrTx/>
              <a:buSzTx/>
              <a:tabLst/>
            </a:pPr>
            <a:endParaRPr lang="en-US" sz="4000" dirty="0">
              <a:solidFill>
                <a:srgbClr val="AA182C"/>
              </a:solidFill>
              <a:latin typeface="Century Gothic"/>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349774" y="1046711"/>
            <a:ext cx="10667900" cy="4677813"/>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a:spcBef>
                <a:spcPts val="0"/>
              </a:spcBef>
            </a:pPr>
            <a:r>
              <a:rPr lang="en-US" sz="2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Within 3 months of the 9/11 attacks, the London markets issued broad terrorism exclusions to be used on most reinsurance contracts.</a:t>
            </a:r>
          </a:p>
          <a:p>
            <a:pPr>
              <a:spcBef>
                <a:spcPts val="0"/>
              </a:spcBef>
            </a:pPr>
            <a:r>
              <a:rPr lang="en-US" sz="2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Both direct and indirect losses were excluded, and </a:t>
            </a:r>
            <a:r>
              <a:rPr lang="en-US" sz="2000" b="1" dirty="0" err="1">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anticoncurrent</a:t>
            </a:r>
            <a:r>
              <a:rPr lang="en-US" sz="2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 causation was used.</a:t>
            </a:r>
          </a:p>
          <a:p>
            <a:pPr>
              <a:spcBef>
                <a:spcPts val="0"/>
              </a:spcBef>
            </a:pPr>
            <a:r>
              <a:rPr lang="en-US" sz="2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Excluded were acts “designed to influence the government … or in pursuit of political, religious, ideological or similar purposes.”</a:t>
            </a:r>
          </a:p>
          <a:p>
            <a:pPr marL="0" marR="0" indent="0">
              <a:spcBef>
                <a:spcPts val="0"/>
              </a:spcBef>
              <a:spcAft>
                <a:spcPts val="0"/>
              </a:spcAft>
              <a:buNone/>
            </a:pPr>
            <a:endParaRPr lang="en-US" sz="2000" b="0" i="1" dirty="0">
              <a:effectLst/>
              <a:latin typeface="Helvetica Now Text" panose="020B050403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Notwithstanding any provision to the contrary within this Contract or any amendment thereto, it is agreed that this Contract excludes loss, damage, cost or expense </a:t>
            </a:r>
            <a:r>
              <a:rPr lang="en-US" sz="1100" b="0" u="sng"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directly or indirectly </a:t>
            </a: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caused by, contributed to by, resulting from or arising out of or in connection with any act of terrorism, as defined herein,</a:t>
            </a:r>
            <a:r>
              <a:rPr lang="en-US" sz="1100" b="0" u="sng"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regardless of any other cause or event contributing concurrently or in any other sequence to the loss.</a:t>
            </a:r>
          </a:p>
          <a:p>
            <a:pPr marL="0" marR="0" indent="0">
              <a:spcBef>
                <a:spcPts val="0"/>
              </a:spcBef>
              <a:spcAft>
                <a:spcPts val="0"/>
              </a:spcAft>
              <a:buNone/>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An act of terrorism includes any act, or preparation in respect of action, or threat of action </a:t>
            </a:r>
            <a:r>
              <a:rPr lang="en-US" sz="1100" b="0" u="sng"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designed to influence the government de jure or de facto of any nation or any political division thereof, or in pursuit of political, religious, ideological or similar purposes </a:t>
            </a: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to intimidate the public or a section of the public of any nation by any person or group(s) of persons whether acting alone or on behalf of or in connection with any organization(s) or government(s) de jure or de facto, and which:</a:t>
            </a:r>
          </a:p>
          <a:p>
            <a:pPr marL="0" marR="0" indent="0">
              <a:spcBef>
                <a:spcPts val="0"/>
              </a:spcBef>
              <a:spcAft>
                <a:spcPts val="0"/>
              </a:spcAft>
              <a:buNone/>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tabLst>
                <a:tab pos="411480" algn="dec"/>
              </a:tabLst>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tabLst>
                <a:tab pos="411480" algn="dec"/>
              </a:tabLst>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2000" b="0" i="1" dirty="0">
                <a:effectLst/>
                <a:latin typeface="Helvetica Now Text" panose="020B0504030202020204" pitchFamily="34" charset="0"/>
                <a:ea typeface="Times New Roman" panose="02020603050405020304" pitchFamily="18" charset="0"/>
                <a:cs typeface="Times New Roman" panose="02020603050405020304" pitchFamily="18" charset="0"/>
              </a:rPr>
              <a:t> </a:t>
            </a: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dirty="0">
                <a:solidFill>
                  <a:srgbClr val="AA182C"/>
                </a:solidFill>
                <a:ea typeface="+mj-ea"/>
                <a:cs typeface="+mj-cs"/>
                <a:sym typeface="Helvetica"/>
              </a:rPr>
              <a:t>Terrorism Exclusions</a:t>
            </a:r>
          </a:p>
        </p:txBody>
      </p:sp>
    </p:spTree>
    <p:extLst>
      <p:ext uri="{BB962C8B-B14F-4D97-AF65-F5344CB8AC3E}">
        <p14:creationId xmlns:p14="http://schemas.microsoft.com/office/powerpoint/2010/main" val="40716306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349774" y="1046712"/>
            <a:ext cx="10667900" cy="443865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a:spcBef>
                <a:spcPts val="0"/>
              </a:spcBef>
            </a:pPr>
            <a:r>
              <a:rPr lang="en-US" sz="2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Either violence to another person or damage to property is required.</a:t>
            </a:r>
          </a:p>
          <a:p>
            <a:pPr>
              <a:spcBef>
                <a:spcPts val="0"/>
              </a:spcBef>
            </a:pPr>
            <a:r>
              <a:rPr lang="en-US" sz="2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This version specifically includes a cyber event.</a:t>
            </a:r>
          </a:p>
          <a:p>
            <a:pPr>
              <a:spcBef>
                <a:spcPts val="0"/>
              </a:spcBef>
            </a:pPr>
            <a:r>
              <a:rPr lang="en-US" sz="2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This version provides a writeback for person lines as long as it is not an NBCR event.</a:t>
            </a:r>
          </a:p>
          <a:p>
            <a:pPr marL="0" marR="0" indent="0">
              <a:spcBef>
                <a:spcPts val="0"/>
              </a:spcBef>
              <a:spcAft>
                <a:spcPts val="0"/>
              </a:spcAft>
              <a:buNone/>
              <a:tabLst>
                <a:tab pos="411480" algn="dec"/>
              </a:tabLst>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tabLst>
                <a:tab pos="411480" algn="dec"/>
              </a:tabLst>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1.	</a:t>
            </a:r>
            <a:r>
              <a:rPr lang="en-US" sz="1100" b="0" u="sng"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Involves violence against one or more persons, </a:t>
            </a: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or</a:t>
            </a:r>
          </a:p>
          <a:p>
            <a:pPr marL="0" marR="0" indent="0">
              <a:spcBef>
                <a:spcPts val="0"/>
              </a:spcBef>
              <a:spcAft>
                <a:spcPts val="0"/>
              </a:spcAft>
              <a:buNone/>
              <a:tabLst>
                <a:tab pos="411480" algn="dec"/>
              </a:tabLst>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tabLst>
                <a:tab pos="411480" algn="dec"/>
              </a:tabLst>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2.	</a:t>
            </a:r>
            <a:r>
              <a:rPr lang="en-US" sz="1100" b="0" u="sng"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Involves damage to property; or</a:t>
            </a:r>
          </a:p>
          <a:p>
            <a:pPr marL="0" marR="0" indent="0">
              <a:spcBef>
                <a:spcPts val="0"/>
              </a:spcBef>
              <a:spcAft>
                <a:spcPts val="0"/>
              </a:spcAft>
              <a:buNone/>
              <a:tabLst>
                <a:tab pos="411480" algn="dec"/>
              </a:tabLst>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tabLst>
                <a:tab pos="411480" algn="dec"/>
              </a:tabLst>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3.	Endangers life other than the person committing the action; or</a:t>
            </a:r>
          </a:p>
          <a:p>
            <a:pPr marL="0" marR="0" indent="0">
              <a:spcBef>
                <a:spcPts val="0"/>
              </a:spcBef>
              <a:spcAft>
                <a:spcPts val="0"/>
              </a:spcAft>
              <a:buNone/>
              <a:tabLst>
                <a:tab pos="411480" algn="dec"/>
              </a:tabLst>
            </a:pPr>
            <a:endPar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11480" algn="dec"/>
              </a:tabLst>
            </a:pPr>
            <a:r>
              <a:rPr lang="en-US" sz="1100"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	</a:t>
            </a: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4.	Creates a risk to health or safety of the public or a section of the public; or</a:t>
            </a:r>
          </a:p>
          <a:p>
            <a:pPr marL="0" marR="0" indent="0">
              <a:spcBef>
                <a:spcPts val="0"/>
              </a:spcBef>
              <a:spcAft>
                <a:spcPts val="0"/>
              </a:spcAft>
              <a:buNone/>
              <a:tabLst>
                <a:tab pos="411480" algn="dec"/>
              </a:tabLst>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tabLst>
                <a:tab pos="411480" algn="dec"/>
              </a:tabLst>
            </a:pPr>
            <a:r>
              <a:rPr lang="en-US" sz="1100"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	</a:t>
            </a: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5.	</a:t>
            </a:r>
            <a:r>
              <a:rPr lang="en-US" sz="1100" b="0" u="sng"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Is designed to interfere with or disrupt an electronic system.</a:t>
            </a:r>
          </a:p>
          <a:p>
            <a:pPr marL="0" marR="0" indent="0">
              <a:spcBef>
                <a:spcPts val="0"/>
              </a:spcBef>
              <a:spcAft>
                <a:spcPts val="0"/>
              </a:spcAft>
              <a:buNone/>
              <a:tabLst>
                <a:tab pos="411480" algn="dec"/>
              </a:tabLst>
            </a:pPr>
            <a:endParaRPr lang="en-US" sz="1100" b="0" i="1"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This Contract also excludes loss, damage, cost or expense directly or indirectly caused by, contributed to by, resulting from or arising out of or in connection with any action in controlling, preventing, suppressing, retaliating against or responding to any act of terrorism.</a:t>
            </a:r>
          </a:p>
          <a:p>
            <a:pPr marL="0" marR="0" indent="0">
              <a:spcBef>
                <a:spcPts val="0"/>
              </a:spcBef>
              <a:spcAft>
                <a:spcPts val="0"/>
              </a:spcAft>
              <a:buNone/>
            </a:pPr>
            <a:r>
              <a:rPr lang="en-US" sz="1100" b="0" u="sng"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Notwithstanding the above and subject otherwise to the terms, conditions, and limitations of this Contract, in respect only of personal lines, this Contract will pay actual loss or damage (but not related cost and expense) caused by any act of terrorism provided such act is not directly or indirectly caused by, contributed to by, resulting from or arising out of or in connection with biological, chemical, or nuclear pollution or contamination.</a:t>
            </a:r>
          </a:p>
          <a:p>
            <a:pPr marL="0" marR="0" indent="0">
              <a:spcBef>
                <a:spcPts val="0"/>
              </a:spcBef>
              <a:spcAft>
                <a:spcPts val="0"/>
              </a:spcAft>
              <a:buNone/>
            </a:pPr>
            <a:endPar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N.M.A. 2930b </a:t>
            </a:r>
            <a:b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1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12/19/01</a:t>
            </a: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dirty="0">
                <a:solidFill>
                  <a:srgbClr val="AA182C"/>
                </a:solidFill>
                <a:ea typeface="+mj-ea"/>
                <a:cs typeface="+mj-cs"/>
                <a:sym typeface="Helvetica"/>
              </a:rPr>
              <a:t>Terrorism Exclusion</a:t>
            </a:r>
          </a:p>
        </p:txBody>
      </p:sp>
    </p:spTree>
    <p:extLst>
      <p:ext uri="{BB962C8B-B14F-4D97-AF65-F5344CB8AC3E}">
        <p14:creationId xmlns:p14="http://schemas.microsoft.com/office/powerpoint/2010/main" val="10118169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524100" y="834747"/>
            <a:ext cx="10667900" cy="443865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171450" indent="-171450" hangingPunct="1"/>
            <a:r>
              <a:rPr lang="en-US" sz="1600" b="1" dirty="0">
                <a:solidFill>
                  <a:srgbClr val="AA182C"/>
                </a:solidFill>
                <a:latin typeface="Century Gothic"/>
                <a:ea typeface="+mj-ea"/>
                <a:cs typeface="+mj-cs"/>
                <a:sym typeface="Helvetica"/>
              </a:rPr>
              <a:t>Reinsurers’ exclusion of terrorism led many insurers to exclude terrorism from their primary policies leading to an availability and affordability problem. </a:t>
            </a:r>
          </a:p>
          <a:p>
            <a:pPr marL="166688" indent="-166688" hangingPunct="1"/>
            <a:endParaRPr lang="en-US" sz="1600" b="1" dirty="0">
              <a:solidFill>
                <a:srgbClr val="AA182C"/>
              </a:solidFill>
              <a:latin typeface="Century Gothic"/>
              <a:ea typeface="+mj-ea"/>
              <a:cs typeface="+mj-cs"/>
              <a:sym typeface="Helvetica"/>
            </a:endParaRPr>
          </a:p>
          <a:p>
            <a:pPr marL="166688" indent="-166688" hangingPunct="1"/>
            <a:r>
              <a:rPr lang="en-US" sz="1600" b="1" dirty="0">
                <a:solidFill>
                  <a:srgbClr val="AA182C"/>
                </a:solidFill>
                <a:latin typeface="Century Gothic"/>
                <a:ea typeface="+mj-ea"/>
                <a:cs typeface="+mj-cs"/>
                <a:sym typeface="Helvetica"/>
              </a:rPr>
              <a:t>Such position created the fear of wider economic impact since insurance is required for a variety of transactions (e.g. real estate).</a:t>
            </a:r>
            <a:r>
              <a:rPr lang="en-GB" sz="1600" b="1" dirty="0">
                <a:solidFill>
                  <a:srgbClr val="AA182C"/>
                </a:solidFill>
                <a:latin typeface="Century Gothic"/>
                <a:ea typeface="+mj-ea"/>
                <a:cs typeface="+mj-cs"/>
              </a:rPr>
              <a:t> </a:t>
            </a:r>
          </a:p>
          <a:p>
            <a:pPr marL="166688" indent="-166688" hangingPunct="1"/>
            <a:endParaRPr lang="en-GB" sz="1600" b="1" dirty="0">
              <a:solidFill>
                <a:srgbClr val="AA182C"/>
              </a:solidFill>
              <a:latin typeface="Century Gothic"/>
              <a:ea typeface="+mj-ea"/>
              <a:cs typeface="+mj-cs"/>
            </a:endParaRPr>
          </a:p>
          <a:p>
            <a:pPr marL="166688" indent="-166688" hangingPunct="1"/>
            <a:r>
              <a:rPr lang="en-GB" sz="1600" b="1" dirty="0">
                <a:solidFill>
                  <a:srgbClr val="AA182C"/>
                </a:solidFill>
                <a:latin typeface="Century Gothic"/>
                <a:ea typeface="+mj-ea"/>
                <a:cs typeface="+mj-cs"/>
              </a:rPr>
              <a:t>A federal backstop could prevent an economic slowdown by ensuring businesses could get insured.</a:t>
            </a:r>
            <a:endParaRPr lang="en-US" sz="1600" b="1" dirty="0">
              <a:solidFill>
                <a:srgbClr val="AA182C"/>
              </a:solidFill>
              <a:latin typeface="Century Gothic"/>
              <a:ea typeface="+mj-ea"/>
              <a:cs typeface="+mj-cs"/>
              <a:sym typeface="Helvetica"/>
            </a:endParaRPr>
          </a:p>
          <a:p>
            <a:pPr marL="166688" indent="-166688" hangingPunct="1"/>
            <a:endParaRPr lang="en-US" sz="1600" b="1" dirty="0">
              <a:solidFill>
                <a:srgbClr val="AA182C"/>
              </a:solidFill>
              <a:latin typeface="Century Gothic"/>
              <a:ea typeface="+mj-ea"/>
              <a:cs typeface="+mj-cs"/>
              <a:sym typeface="Helvetica"/>
            </a:endParaRPr>
          </a:p>
          <a:p>
            <a:pPr marL="166688" indent="-166688" hangingPunct="1"/>
            <a:r>
              <a:rPr lang="en-US" sz="1600" b="1" dirty="0">
                <a:solidFill>
                  <a:srgbClr val="AA182C"/>
                </a:solidFill>
                <a:latin typeface="Century Gothic"/>
                <a:ea typeface="+mj-ea"/>
                <a:cs typeface="+mj-cs"/>
                <a:sym typeface="Helvetica"/>
              </a:rPr>
              <a:t>Congress passed TRIA at the end of 2002 in response to these conditions.</a:t>
            </a:r>
          </a:p>
          <a:p>
            <a:pPr marL="166688" indent="-166688" hangingPunct="1"/>
            <a:endParaRPr lang="en-US" sz="1600" b="1" dirty="0">
              <a:solidFill>
                <a:srgbClr val="AA182C"/>
              </a:solidFill>
              <a:latin typeface="Century Gothic"/>
              <a:ea typeface="+mj-ea"/>
              <a:cs typeface="+mj-cs"/>
              <a:sym typeface="Helvetica"/>
            </a:endParaRPr>
          </a:p>
          <a:p>
            <a:pPr marL="166688" indent="-166688" hangingPunct="1"/>
            <a:r>
              <a:rPr lang="en-US" sz="1600" b="1" dirty="0">
                <a:solidFill>
                  <a:srgbClr val="AA182C"/>
                </a:solidFill>
                <a:latin typeface="Century Gothic"/>
                <a:ea typeface="+mj-ea"/>
                <a:cs typeface="+mj-cs"/>
                <a:sym typeface="Helvetica"/>
              </a:rPr>
              <a:t>TRIA was initially a 3-year program intended to provide a backstop for the P&amp;C industry. </a:t>
            </a:r>
          </a:p>
          <a:p>
            <a:pPr marL="166688" indent="-166688" hangingPunct="1"/>
            <a:endParaRPr lang="en-US" sz="1600" b="1" dirty="0">
              <a:solidFill>
                <a:srgbClr val="AA182C"/>
              </a:solidFill>
              <a:latin typeface="Century Gothic"/>
              <a:ea typeface="+mj-ea"/>
              <a:cs typeface="+mj-cs"/>
              <a:sym typeface="Helvetica"/>
            </a:endParaRPr>
          </a:p>
          <a:p>
            <a:pPr marL="171450" indent="-171450" defTabSz="914400" hangingPunct="1">
              <a:spcBef>
                <a:spcPts val="0"/>
              </a:spcBef>
              <a:buSzTx/>
              <a:defRPr/>
            </a:pPr>
            <a:r>
              <a:rPr lang="en-US" sz="1600" b="1" dirty="0">
                <a:solidFill>
                  <a:srgbClr val="AA182C"/>
                </a:solidFill>
                <a:latin typeface="Century Gothic"/>
                <a:ea typeface="+mj-ea"/>
                <a:cs typeface="+mj-cs"/>
                <a:sym typeface="Helvetica"/>
              </a:rPr>
              <a:t>TRIA required insurers to offer terrorism coverage in certain types of policies to interested policyholders.</a:t>
            </a:r>
          </a:p>
          <a:p>
            <a:pPr marL="171450" indent="-171450" defTabSz="914400" hangingPunct="1">
              <a:spcBef>
                <a:spcPts val="0"/>
              </a:spcBef>
              <a:buSzTx/>
              <a:defRPr/>
            </a:pPr>
            <a:endParaRPr lang="en-GB" sz="1600" b="1" dirty="0">
              <a:solidFill>
                <a:srgbClr val="AA182C"/>
              </a:solidFill>
              <a:latin typeface="Century Gothic"/>
              <a:ea typeface="+mj-ea"/>
              <a:cs typeface="+mj-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solidFill>
                  <a:srgbClr val="AA182C"/>
                </a:solidFill>
                <a:latin typeface="Century Gothic"/>
                <a:ea typeface="+mj-ea"/>
                <a:cs typeface="+mj-cs"/>
              </a:rPr>
              <a:t>The Act was meant to be a temporary solution until the private insurance market could develop better models to handle terrorism risk independently.</a:t>
            </a:r>
          </a:p>
          <a:p>
            <a:pPr marL="166688" indent="-166688" hangingPunct="1"/>
            <a:endParaRPr lang="en-US" sz="1600" b="1" dirty="0">
              <a:solidFill>
                <a:srgbClr val="AA182C"/>
              </a:solidFill>
              <a:latin typeface="Century Gothic"/>
              <a:ea typeface="+mj-ea"/>
              <a:cs typeface="+mj-cs"/>
              <a:sym typeface="Helvetica"/>
            </a:endParaRPr>
          </a:p>
          <a:p>
            <a:pPr marL="166688" indent="-166688" hangingPunct="1"/>
            <a:endParaRPr lang="en-GB" sz="1600" b="1" dirty="0">
              <a:solidFill>
                <a:srgbClr val="AA182C"/>
              </a:solidFill>
              <a:latin typeface="Century Gothic"/>
              <a:ea typeface="+mj-ea"/>
              <a:cs typeface="+mj-cs"/>
            </a:endParaRPr>
          </a:p>
          <a:p>
            <a:pPr marL="166688" indent="-166688" hangingPunct="1"/>
            <a:endParaRPr lang="en-US" sz="2000" b="1" dirty="0">
              <a:solidFill>
                <a:srgbClr val="AA182C"/>
              </a:solidFill>
              <a:latin typeface="Century Gothic"/>
              <a:ea typeface="+mj-ea"/>
              <a:cs typeface="+mj-cs"/>
              <a:sym typeface="Helvetica"/>
            </a:endParaRPr>
          </a:p>
          <a:p>
            <a:pPr marL="166688" indent="-166688" hangingPunct="1"/>
            <a:endParaRPr lang="en-US" sz="2000" b="1" dirty="0">
              <a:solidFill>
                <a:srgbClr val="AA182C"/>
              </a:solidFill>
              <a:latin typeface="Century Gothic"/>
              <a:ea typeface="+mj-ea"/>
              <a:cs typeface="+mj-cs"/>
              <a:sym typeface="Helvetica"/>
            </a:endParaRPr>
          </a:p>
          <a:p>
            <a:pPr marL="166688" indent="-166688" hangingPunct="1"/>
            <a:endParaRPr lang="en-US" sz="2000" b="1" dirty="0">
              <a:solidFill>
                <a:srgbClr val="AA182C"/>
              </a:solidFill>
              <a:latin typeface="Century Gothic"/>
              <a:ea typeface="+mj-ea"/>
              <a:cs typeface="+mj-cs"/>
              <a:sym typeface="Helvetica"/>
            </a:endParaRP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err="1">
                <a:solidFill>
                  <a:srgbClr val="AA182C"/>
                </a:solidFill>
                <a:ea typeface="+mj-ea"/>
                <a:cs typeface="+mj-cs"/>
                <a:sym typeface="Helvetica"/>
              </a:rPr>
              <a:t>TRIA</a:t>
            </a:r>
            <a:r>
              <a:rPr lang="en-US" b="0">
                <a:solidFill>
                  <a:srgbClr val="AA182C"/>
                </a:solidFill>
                <a:ea typeface="+mj-ea"/>
                <a:cs typeface="+mj-cs"/>
                <a:sym typeface="Helvetica"/>
              </a:rPr>
              <a:t> - History</a:t>
            </a:r>
          </a:p>
        </p:txBody>
      </p:sp>
    </p:spTree>
    <p:extLst>
      <p:ext uri="{BB962C8B-B14F-4D97-AF65-F5344CB8AC3E}">
        <p14:creationId xmlns:p14="http://schemas.microsoft.com/office/powerpoint/2010/main" val="11560820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524100" y="834747"/>
            <a:ext cx="10667900" cy="443865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171450" indent="-171450" hangingPunct="1"/>
            <a:r>
              <a:rPr lang="en-US" sz="1600" b="1" dirty="0">
                <a:solidFill>
                  <a:srgbClr val="AA182C"/>
                </a:solidFill>
                <a:latin typeface="Century Gothic"/>
                <a:ea typeface="+mj-ea"/>
                <a:cs typeface="+mj-cs"/>
                <a:sym typeface="Helvetica"/>
              </a:rPr>
              <a:t>Because the private market was arguably slow to take over terrorism risk, Congress had to reauthorize TRIA multiple times to keep the federal backstop in place. </a:t>
            </a:r>
          </a:p>
          <a:p>
            <a:pPr marL="166688" indent="-166688" hangingPunct="1"/>
            <a:endParaRPr lang="en-US" sz="1600" b="1" dirty="0">
              <a:solidFill>
                <a:srgbClr val="AA182C"/>
              </a:solidFill>
              <a:latin typeface="Century Gothic"/>
              <a:ea typeface="+mj-ea"/>
              <a:cs typeface="+mj-cs"/>
              <a:sym typeface="Helvetica"/>
            </a:endParaRPr>
          </a:p>
          <a:p>
            <a:pPr marL="166688" indent="-166688" hangingPunct="1"/>
            <a:r>
              <a:rPr lang="en-US" sz="1600" b="1" dirty="0">
                <a:solidFill>
                  <a:srgbClr val="AA182C"/>
                </a:solidFill>
                <a:latin typeface="Century Gothic"/>
                <a:ea typeface="+mj-ea"/>
                <a:cs typeface="+mj-cs"/>
                <a:sym typeface="Helvetica"/>
              </a:rPr>
              <a:t>Each renewal aimed to gradually shift more financial responsibility to the private sector while maintaining government support for catastrophic losses. </a:t>
            </a:r>
          </a:p>
          <a:p>
            <a:pPr marL="166688" indent="-166688" hangingPunct="1"/>
            <a:endParaRPr lang="en-US" sz="1600" b="1" dirty="0">
              <a:solidFill>
                <a:srgbClr val="AA182C"/>
              </a:solidFill>
              <a:latin typeface="Century Gothic"/>
              <a:ea typeface="+mj-ea"/>
              <a:cs typeface="+mj-cs"/>
              <a:sym typeface="Helvetica"/>
            </a:endParaRPr>
          </a:p>
          <a:p>
            <a:pPr marL="114300" indent="-114300" defTabSz="914400" hangingPunct="1">
              <a:spcBef>
                <a:spcPts val="0"/>
              </a:spcBef>
              <a:buSzTx/>
              <a:defRPr/>
            </a:pPr>
            <a:r>
              <a:rPr lang="en-US" sz="1600" b="1" dirty="0">
                <a:solidFill>
                  <a:srgbClr val="AA182C"/>
                </a:solidFill>
                <a:latin typeface="Century Gothic"/>
                <a:ea typeface="+mj-ea"/>
                <a:cs typeface="+mj-cs"/>
                <a:sym typeface="Helvetica"/>
              </a:rPr>
              <a:t>Congress extended TRIA in 2005, 2007, 2015 and 2019 with the Terrorism Risk Insurance Program Reauthorization Act (TRIPRA) extending through 2027.</a:t>
            </a:r>
          </a:p>
          <a:p>
            <a:pPr marL="114300" indent="-114300" defTabSz="914400" hangingPunct="1">
              <a:spcBef>
                <a:spcPts val="0"/>
              </a:spcBef>
              <a:buSzTx/>
              <a:defRPr/>
            </a:pPr>
            <a:endParaRPr lang="en-US" sz="1600" b="1" dirty="0">
              <a:solidFill>
                <a:srgbClr val="AA182C"/>
              </a:solidFill>
              <a:latin typeface="Century Gothic"/>
              <a:ea typeface="+mj-ea"/>
              <a:cs typeface="+mj-cs"/>
              <a:sym typeface="Helvetica"/>
            </a:endParaRPr>
          </a:p>
          <a:p>
            <a:pPr marL="114300" indent="-114300" defTabSz="914400" hangingPunct="1">
              <a:spcBef>
                <a:spcPts val="0"/>
              </a:spcBef>
              <a:buSzTx/>
              <a:defRPr/>
            </a:pPr>
            <a:r>
              <a:rPr lang="en-US" sz="1600" b="1" dirty="0">
                <a:solidFill>
                  <a:srgbClr val="AA182C"/>
                </a:solidFill>
                <a:latin typeface="Century Gothic"/>
                <a:ea typeface="+mj-ea"/>
                <a:cs typeface="+mj-cs"/>
                <a:sym typeface="Helvetica"/>
              </a:rPr>
              <a:t> </a:t>
            </a:r>
            <a:r>
              <a:rPr lang="en-US" sz="1600" b="1" dirty="0">
                <a:solidFill>
                  <a:srgbClr val="C83640"/>
                </a:solidFill>
                <a:latin typeface="Century Gothic" panose="020B0502020202020204" pitchFamily="34" charset="0"/>
              </a:rPr>
              <a:t>Among other things, the Terrorism Risk Insurance Program Reauthorization Act of 2007 removed the requirement that an act of terrorism could only be certified if it was committed by a person or persons "acting on behalf of any foreign person or foreign interest.“ TRIA now applies to both domestic and foreign acts of terrorism.</a:t>
            </a:r>
            <a:endParaRPr lang="en-US" sz="1200" b="1" dirty="0">
              <a:solidFill>
                <a:srgbClr val="C83640"/>
              </a:solidFill>
              <a:latin typeface="Century Gothic" panose="020B0502020202020204" pitchFamily="34" charset="0"/>
            </a:endParaRPr>
          </a:p>
          <a:p>
            <a:pPr marL="114300" indent="-114300" defTabSz="914400" hangingPunct="1">
              <a:spcBef>
                <a:spcPts val="0"/>
              </a:spcBef>
              <a:buSzTx/>
              <a:defRPr/>
            </a:pPr>
            <a:endParaRPr lang="en-US" sz="1600" b="1" dirty="0">
              <a:solidFill>
                <a:srgbClr val="AA182C"/>
              </a:solidFill>
              <a:latin typeface="Century Gothic"/>
              <a:ea typeface="+mj-ea"/>
              <a:cs typeface="+mj-cs"/>
            </a:endParaRPr>
          </a:p>
          <a:p>
            <a:pPr marL="114300" indent="-114300" defTabSz="914400" hangingPunct="1">
              <a:spcBef>
                <a:spcPts val="0"/>
              </a:spcBef>
              <a:buSzTx/>
              <a:defRPr/>
            </a:pPr>
            <a:r>
              <a:rPr lang="en-US" sz="1600" b="1" dirty="0">
                <a:solidFill>
                  <a:srgbClr val="AA182C"/>
                </a:solidFill>
                <a:latin typeface="Century Gothic"/>
                <a:ea typeface="+mj-ea"/>
                <a:cs typeface="+mj-cs"/>
              </a:rPr>
              <a:t>If a certified terrorism event occurs (as determined by the U.S. Treasury and other officials), insurers cover losses up to a certain deductible.</a:t>
            </a:r>
          </a:p>
          <a:p>
            <a:pPr marL="114300" indent="-114300" defTabSz="914400" hangingPunct="1">
              <a:spcBef>
                <a:spcPts val="0"/>
              </a:spcBef>
              <a:buSzTx/>
              <a:defRPr/>
            </a:pPr>
            <a:endParaRPr lang="en-US" sz="1600" b="1" dirty="0">
              <a:solidFill>
                <a:srgbClr val="AA182C"/>
              </a:solidFill>
              <a:latin typeface="Century Gothic"/>
              <a:ea typeface="+mj-ea"/>
              <a:cs typeface="+mj-cs"/>
            </a:endParaRPr>
          </a:p>
          <a:p>
            <a:pPr marL="114300" indent="-114300" defTabSz="914400" hangingPunct="1">
              <a:spcBef>
                <a:spcPts val="0"/>
              </a:spcBef>
              <a:buSzTx/>
              <a:defRPr/>
            </a:pPr>
            <a:r>
              <a:rPr lang="en-US" sz="1600" b="1" dirty="0">
                <a:solidFill>
                  <a:srgbClr val="AA182C"/>
                </a:solidFill>
                <a:latin typeface="Century Gothic"/>
                <a:ea typeface="+mj-ea"/>
                <a:cs typeface="+mj-cs"/>
              </a:rPr>
              <a:t>Once industry-wide losses exceed a threshold, the government covers 80% of additional insured losses</a:t>
            </a:r>
          </a:p>
          <a:p>
            <a:pPr marL="166688" indent="-166688" hangingPunct="1"/>
            <a:endParaRPr lang="en-US" sz="1600" b="1" dirty="0">
              <a:solidFill>
                <a:srgbClr val="AA182C"/>
              </a:solidFill>
              <a:latin typeface="Century Gothic"/>
              <a:ea typeface="+mj-ea"/>
              <a:cs typeface="+mj-cs"/>
              <a:sym typeface="Helvetica"/>
            </a:endParaRPr>
          </a:p>
          <a:p>
            <a:pPr marL="166688" indent="-166688" hangingPunct="1"/>
            <a:endParaRPr lang="en-US" sz="1600" b="1" dirty="0">
              <a:solidFill>
                <a:srgbClr val="AA182C"/>
              </a:solidFill>
              <a:latin typeface="Century Gothic"/>
              <a:ea typeface="+mj-ea"/>
              <a:cs typeface="+mj-cs"/>
              <a:sym typeface="Helvetica"/>
            </a:endParaRPr>
          </a:p>
          <a:p>
            <a:pPr marL="166688" indent="-166688" hangingPunct="1"/>
            <a:endParaRPr lang="en-US" sz="1600" b="1" dirty="0">
              <a:solidFill>
                <a:srgbClr val="AA182C"/>
              </a:solidFill>
              <a:latin typeface="Century Gothic"/>
              <a:ea typeface="+mj-ea"/>
              <a:cs typeface="+mj-cs"/>
              <a:sym typeface="Helvetica"/>
            </a:endParaRPr>
          </a:p>
          <a:p>
            <a:pPr marL="166688" indent="-166688" hangingPunct="1"/>
            <a:endParaRPr lang="en-US" sz="1600" b="1" dirty="0">
              <a:solidFill>
                <a:srgbClr val="AA182C"/>
              </a:solidFill>
              <a:latin typeface="Century Gothic"/>
              <a:ea typeface="+mj-ea"/>
              <a:cs typeface="+mj-cs"/>
              <a:sym typeface="Helvetica"/>
            </a:endParaRPr>
          </a:p>
          <a:p>
            <a:pPr marL="166688" indent="-166688" hangingPunct="1"/>
            <a:endParaRPr lang="en-US" sz="1600" b="1" dirty="0">
              <a:solidFill>
                <a:srgbClr val="AA182C"/>
              </a:solidFill>
              <a:latin typeface="Century Gothic"/>
              <a:ea typeface="+mj-ea"/>
              <a:cs typeface="+mj-cs"/>
              <a:sym typeface="Helvetica"/>
            </a:endParaRPr>
          </a:p>
          <a:p>
            <a:pPr marL="166688" indent="-166688" hangingPunct="1"/>
            <a:endParaRPr lang="en-US" sz="1600" b="1" dirty="0">
              <a:solidFill>
                <a:srgbClr val="AA182C"/>
              </a:solidFill>
              <a:latin typeface="Century Gothic"/>
              <a:ea typeface="+mj-ea"/>
              <a:cs typeface="+mj-cs"/>
              <a:sym typeface="Helvetica"/>
            </a:endParaRPr>
          </a:p>
          <a:p>
            <a:pPr marL="166688" indent="-166688" hangingPunct="1"/>
            <a:endParaRPr lang="en-US" sz="1600" b="1" dirty="0">
              <a:solidFill>
                <a:srgbClr val="AA182C"/>
              </a:solidFill>
              <a:latin typeface="Century Gothic"/>
              <a:ea typeface="+mj-ea"/>
              <a:cs typeface="+mj-cs"/>
              <a:sym typeface="Helvetica"/>
            </a:endParaRP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dirty="0">
                <a:solidFill>
                  <a:srgbClr val="AA182C"/>
                </a:solidFill>
                <a:ea typeface="+mj-ea"/>
                <a:cs typeface="+mj-cs"/>
                <a:sym typeface="Helvetica"/>
              </a:rPr>
              <a:t>TRIA - History Continued</a:t>
            </a:r>
          </a:p>
        </p:txBody>
      </p:sp>
    </p:spTree>
    <p:extLst>
      <p:ext uri="{BB962C8B-B14F-4D97-AF65-F5344CB8AC3E}">
        <p14:creationId xmlns:p14="http://schemas.microsoft.com/office/powerpoint/2010/main" val="7122163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349774" y="1046712"/>
            <a:ext cx="10667900" cy="4438650"/>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None/>
            </a:pPr>
            <a:r>
              <a:rPr lang="en-US" sz="2000" b="1" dirty="0">
                <a:solidFill>
                  <a:srgbClr val="AA182C"/>
                </a:solidFill>
                <a:latin typeface="Century Gothic"/>
                <a:ea typeface="+mj-ea"/>
                <a:cs typeface="+mj-cs"/>
                <a:sym typeface="Helvetica"/>
              </a:rPr>
              <a:t>Certification by the Secretary of the Treasury, in consultation with the Secretary of Homeland Security and the U.S. Attorney General to be:</a:t>
            </a:r>
          </a:p>
          <a:p>
            <a:pPr marL="171450" lvl="1" indent="-171450" hangingPunct="1">
              <a:buFont typeface="Arial" panose="020B0604020202020204" pitchFamily="34" charset="0"/>
              <a:buChar char="•"/>
            </a:pPr>
            <a:endParaRPr lang="en-US" sz="2000" b="1" dirty="0">
              <a:solidFill>
                <a:srgbClr val="AA182C"/>
              </a:solidFill>
              <a:latin typeface="Century Gothic"/>
              <a:ea typeface="+mj-ea"/>
              <a:cs typeface="+mj-cs"/>
              <a:sym typeface="Helvetica"/>
            </a:endParaRPr>
          </a:p>
          <a:p>
            <a:pPr marL="571500" lvl="2" indent="-171450" hangingPunct="1">
              <a:buFont typeface="Arial" panose="020B0604020202020204" pitchFamily="34" charset="0"/>
              <a:buChar char="•"/>
            </a:pPr>
            <a:r>
              <a:rPr lang="en-US" sz="2000" b="1" dirty="0">
                <a:solidFill>
                  <a:srgbClr val="AA182C"/>
                </a:solidFill>
                <a:latin typeface="Century Gothic"/>
                <a:ea typeface="+mj-ea"/>
                <a:cs typeface="+mj-cs"/>
                <a:sym typeface="Helvetica"/>
              </a:rPr>
              <a:t>An act of terrorism;</a:t>
            </a:r>
          </a:p>
          <a:p>
            <a:pPr marL="571500" lvl="2" indent="-171450" hangingPunct="1">
              <a:buFont typeface="Arial" panose="020B0604020202020204" pitchFamily="34" charset="0"/>
              <a:buChar char="•"/>
            </a:pPr>
            <a:r>
              <a:rPr lang="en-US" sz="2000" b="1" u="sng" dirty="0">
                <a:solidFill>
                  <a:srgbClr val="AA182C"/>
                </a:solidFill>
                <a:latin typeface="Century Gothic"/>
                <a:ea typeface="+mj-ea"/>
                <a:cs typeface="+mj-cs"/>
                <a:sym typeface="Helvetica"/>
              </a:rPr>
              <a:t>A violent act or dangerous to human life, property or infrastructure;</a:t>
            </a:r>
          </a:p>
          <a:p>
            <a:pPr marL="571500" lvl="2" indent="-171450" hangingPunct="1">
              <a:buFont typeface="Arial" panose="020B0604020202020204" pitchFamily="34" charset="0"/>
              <a:buChar char="•"/>
            </a:pPr>
            <a:r>
              <a:rPr lang="en-US" sz="2000" b="1" dirty="0">
                <a:solidFill>
                  <a:srgbClr val="AA182C"/>
                </a:solidFill>
                <a:latin typeface="Century Gothic"/>
                <a:ea typeface="+mj-ea"/>
                <a:cs typeface="+mj-cs"/>
                <a:sym typeface="Helvetica"/>
              </a:rPr>
              <a:t>To have resulted in damage within the U.S. or outside of U.S. involving an air carrier, vessel or U.S. mission; and</a:t>
            </a:r>
          </a:p>
          <a:p>
            <a:pPr marL="571500" lvl="2" indent="-171450" hangingPunct="1">
              <a:buFont typeface="Arial" panose="020B0604020202020204" pitchFamily="34" charset="0"/>
              <a:buChar char="•"/>
            </a:pPr>
            <a:r>
              <a:rPr lang="en-US" sz="2000" b="1" u="sng" dirty="0">
                <a:solidFill>
                  <a:srgbClr val="AA182C"/>
                </a:solidFill>
                <a:latin typeface="Century Gothic"/>
                <a:ea typeface="+mj-ea"/>
                <a:cs typeface="+mj-cs"/>
                <a:sym typeface="Helvetica"/>
              </a:rPr>
              <a:t>To have been committed to coerce the U.S. civilian population, or to influence the policy or affect the conduct of the U.S. government by coercion</a:t>
            </a: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dirty="0">
                <a:solidFill>
                  <a:srgbClr val="AA182C"/>
                </a:solidFill>
                <a:ea typeface="+mj-ea"/>
                <a:cs typeface="+mj-cs"/>
                <a:sym typeface="Helvetica"/>
              </a:rPr>
              <a:t>TRIA – Defined</a:t>
            </a:r>
          </a:p>
        </p:txBody>
      </p:sp>
    </p:spTree>
    <p:extLst>
      <p:ext uri="{BB962C8B-B14F-4D97-AF65-F5344CB8AC3E}">
        <p14:creationId xmlns:p14="http://schemas.microsoft.com/office/powerpoint/2010/main" val="24078028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67F1C16-A925-BEFB-ADFA-B64E620F08B6}"/>
              </a:ext>
            </a:extLst>
          </p:cNvPr>
          <p:cNvSpPr txBox="1">
            <a:spLocks/>
          </p:cNvSpPr>
          <p:nvPr/>
        </p:nvSpPr>
        <p:spPr>
          <a:xfrm>
            <a:off x="1513581" y="1059335"/>
            <a:ext cx="10667900" cy="5197085"/>
          </a:xfrm>
          <a:prstGeom prst="rect">
            <a:avLst/>
          </a:prstGeom>
        </p:spPr>
        <p:txBody>
          <a:bodyPr/>
          <a:lst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None/>
            </a:pPr>
            <a:r>
              <a:rPr lang="en-US" sz="2000" b="1" dirty="0">
                <a:solidFill>
                  <a:srgbClr val="AA182C"/>
                </a:solidFill>
                <a:latin typeface="Century Gothic"/>
                <a:ea typeface="+mj-ea"/>
                <a:cs typeface="+mj-cs"/>
                <a:sym typeface="Helvetica"/>
              </a:rPr>
              <a:t>Limitation:</a:t>
            </a:r>
          </a:p>
          <a:p>
            <a:pPr marL="166688" indent="-166688" hangingPunct="1"/>
            <a:r>
              <a:rPr lang="en-US" sz="2000" b="1" dirty="0">
                <a:solidFill>
                  <a:srgbClr val="AA182C"/>
                </a:solidFill>
                <a:latin typeface="Century Gothic"/>
                <a:ea typeface="+mj-ea"/>
                <a:cs typeface="+mj-cs"/>
                <a:sym typeface="Helvetica"/>
              </a:rPr>
              <a:t>The event shall not be certified by the Secretary as an act of terrorism if P&amp;C losses in the aggregate from the event do not exceed a $5,000,000 industry-wide total. </a:t>
            </a:r>
          </a:p>
          <a:p>
            <a:pPr marL="166688" indent="-166688" hangingPunct="1"/>
            <a:endParaRPr lang="en-US" sz="2000" b="1" dirty="0">
              <a:solidFill>
                <a:srgbClr val="AA182C"/>
              </a:solidFill>
              <a:latin typeface="Century Gothic"/>
              <a:ea typeface="+mj-ea"/>
              <a:cs typeface="+mj-cs"/>
              <a:sym typeface="Helvetica"/>
            </a:endParaRPr>
          </a:p>
          <a:p>
            <a:pPr marL="0" indent="0" hangingPunct="1">
              <a:buNone/>
            </a:pPr>
            <a:r>
              <a:rPr lang="en-US" sz="2000" b="1" dirty="0">
                <a:solidFill>
                  <a:srgbClr val="AA182C"/>
                </a:solidFill>
                <a:latin typeface="Century Gothic"/>
                <a:ea typeface="+mj-ea"/>
                <a:cs typeface="+mj-cs"/>
                <a:sym typeface="Helvetica"/>
              </a:rPr>
              <a:t>To note:</a:t>
            </a:r>
          </a:p>
          <a:p>
            <a:pPr marL="166688" indent="-166688" hangingPunct="1"/>
            <a:r>
              <a:rPr lang="en-US" sz="2000" b="1" dirty="0">
                <a:solidFill>
                  <a:srgbClr val="AA182C"/>
                </a:solidFill>
                <a:latin typeface="Century Gothic"/>
                <a:ea typeface="+mj-ea"/>
                <a:cs typeface="+mj-cs"/>
                <a:sym typeface="Helvetica"/>
              </a:rPr>
              <a:t>TRIA will not actually pay out until the aggregate industry-wide losses exceed another threshold during the calendar year which is $200,000,000 currently (was $100,000,000 initially)</a:t>
            </a:r>
          </a:p>
          <a:p>
            <a:pPr marL="166688" indent="-166688" hangingPunct="1"/>
            <a:r>
              <a:rPr lang="en-US" sz="2000" b="1" dirty="0">
                <a:solidFill>
                  <a:srgbClr val="AA182C"/>
                </a:solidFill>
                <a:latin typeface="Century Gothic"/>
                <a:ea typeface="+mj-ea"/>
                <a:cs typeface="+mj-cs"/>
                <a:sym typeface="Helvetica"/>
              </a:rPr>
              <a:t>There is a cap on TRIA payments for aggregate losses during any one calendar year which is $100,000,000,000</a:t>
            </a:r>
          </a:p>
          <a:p>
            <a:pPr marL="166688" indent="-166688" hangingPunct="1"/>
            <a:r>
              <a:rPr lang="en-US" sz="2000" b="1" dirty="0">
                <a:solidFill>
                  <a:srgbClr val="AA182C"/>
                </a:solidFill>
                <a:latin typeface="Century Gothic"/>
                <a:ea typeface="+mj-ea"/>
                <a:cs typeface="+mj-cs"/>
                <a:sym typeface="Helvetica"/>
              </a:rPr>
              <a:t>An insurer’s TRIA recoveries often run parallel to any terrorism recoveries under the reinsurance contract for commercial business – until the insurer could begin to “double recover”</a:t>
            </a:r>
          </a:p>
          <a:p>
            <a:pPr marL="0" indent="0" hangingPunct="1">
              <a:buNone/>
            </a:pPr>
            <a:endParaRPr lang="en-US" sz="1600" b="1" dirty="0">
              <a:solidFill>
                <a:srgbClr val="AA182C"/>
              </a:solidFill>
              <a:latin typeface="Century Gothic"/>
              <a:ea typeface="+mj-ea"/>
              <a:cs typeface="+mj-cs"/>
              <a:sym typeface="Helvetica"/>
            </a:endParaRPr>
          </a:p>
        </p:txBody>
      </p:sp>
      <p:sp>
        <p:nvSpPr>
          <p:cNvPr id="6" name="Title 1">
            <a:extLst>
              <a:ext uri="{FF2B5EF4-FFF2-40B4-BE49-F238E27FC236}">
                <a16:creationId xmlns:a16="http://schemas.microsoft.com/office/drawing/2014/main" id="{7185C9DF-6852-6341-EBE6-D29C62871B76}"/>
              </a:ext>
            </a:extLst>
          </p:cNvPr>
          <p:cNvSpPr>
            <a:spLocks noGrp="1"/>
          </p:cNvSpPr>
          <p:nvPr>
            <p:ph type="title"/>
          </p:nvPr>
        </p:nvSpPr>
        <p:spPr>
          <a:xfrm>
            <a:off x="756790" y="418317"/>
            <a:ext cx="10678419" cy="400109"/>
          </a:xfrm>
        </p:spPr>
        <p:txBody>
          <a:bodyPr>
            <a:normAutofit fontScale="90000"/>
          </a:bodyPr>
          <a:lstStyle/>
          <a:p>
            <a:r>
              <a:rPr lang="en-US" b="0" err="1">
                <a:solidFill>
                  <a:srgbClr val="AA182C"/>
                </a:solidFill>
                <a:ea typeface="+mj-ea"/>
                <a:cs typeface="+mj-cs"/>
                <a:sym typeface="Helvetica"/>
              </a:rPr>
              <a:t>TRIA</a:t>
            </a:r>
            <a:r>
              <a:rPr lang="en-US" b="0">
                <a:solidFill>
                  <a:srgbClr val="AA182C"/>
                </a:solidFill>
                <a:ea typeface="+mj-ea"/>
                <a:cs typeface="+mj-cs"/>
                <a:sym typeface="Helvetica"/>
              </a:rPr>
              <a:t> - Limitations</a:t>
            </a:r>
          </a:p>
        </p:txBody>
      </p:sp>
    </p:spTree>
    <p:extLst>
      <p:ext uri="{BB962C8B-B14F-4D97-AF65-F5344CB8AC3E}">
        <p14:creationId xmlns:p14="http://schemas.microsoft.com/office/powerpoint/2010/main" val="3865751255"/>
      </p:ext>
    </p:extLst>
  </p:cSld>
  <p:clrMapOvr>
    <a:masterClrMapping/>
  </p:clrMapOvr>
  <p:transition spd="med"/>
</p:sld>
</file>

<file path=ppt/theme/theme1.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220</TotalTime>
  <Words>3115</Words>
  <Application>Microsoft Office PowerPoint</Application>
  <PresentationFormat>Widescreen</PresentationFormat>
  <Paragraphs>242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Courier New</vt:lpstr>
      <vt:lpstr>Helvetica</vt:lpstr>
      <vt:lpstr>Helvetica Now Text</vt:lpstr>
      <vt:lpstr>Jost</vt:lpstr>
      <vt:lpstr>Source Sans Pro</vt:lpstr>
      <vt:lpstr>Light skin</vt:lpstr>
      <vt:lpstr>PowerPoint Presentation</vt:lpstr>
      <vt:lpstr>Making Sense Out of War &amp; Terrorism </vt:lpstr>
      <vt:lpstr>PowerPoint Presentation</vt:lpstr>
      <vt:lpstr>Terrorism Exclusions</vt:lpstr>
      <vt:lpstr>Terrorism Exclusion</vt:lpstr>
      <vt:lpstr>TRIA - History</vt:lpstr>
      <vt:lpstr>TRIA - History Continued</vt:lpstr>
      <vt:lpstr>TRIA – Defined</vt:lpstr>
      <vt:lpstr>TRIA - Limitations</vt:lpstr>
      <vt:lpstr>TRIA - Covered Classes of Business</vt:lpstr>
      <vt:lpstr>Examining a “TRIA Exclusion” </vt:lpstr>
      <vt:lpstr>Examining a “TRIA Exclusion” </vt:lpstr>
      <vt:lpstr>Renewal of TRIA?</vt:lpstr>
      <vt:lpstr>Riot Definition</vt:lpstr>
      <vt:lpstr>Civil War Definition</vt:lpstr>
      <vt:lpstr>Burden Of Proof  </vt:lpstr>
      <vt:lpstr>PowerPoint Presentation</vt:lpstr>
      <vt:lpstr>PowerPoint Presentation</vt:lpstr>
      <vt:lpstr>Cyber</vt:lpstr>
      <vt:lpstr>Domestic Terrorism Concerns</vt:lpstr>
      <vt:lpstr>FBI Domestic Terrorism Classification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Marnie Hunt</dc:creator>
  <cp:lastModifiedBy>Mazzocco, Elizabeth P.</cp:lastModifiedBy>
  <cp:revision>3</cp:revision>
  <dcterms:modified xsi:type="dcterms:W3CDTF">2025-04-14T02:16:28Z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5a5b46-6a40-4ffc-90be-3fcbddbfaaf1_ActionId">
    <vt:lpwstr>3cf238a4-5dce-4287-afda-e712cd8508aa</vt:lpwstr>
  </property>
  <property fmtid="{D5CDD505-2E9C-101B-9397-08002B2CF9AE}" pid="3" name="MSIP_Label_875a5b46-6a40-4ffc-90be-3fcbddbfaaf1_Name">
    <vt:lpwstr>CONFIDENTIAL \ CONFIDENTIAL</vt:lpwstr>
  </property>
  <property fmtid="{D5CDD505-2E9C-101B-9397-08002B2CF9AE}" pid="4" name="MSIP_Label_875a5b46-6a40-4ffc-90be-3fcbddbfaaf1_SetDate">
    <vt:lpwstr>2025-04-09T18:12:40Z</vt:lpwstr>
  </property>
  <property fmtid="{D5CDD505-2E9C-101B-9397-08002B2CF9AE}" pid="5" name="MSIP_Label_875a5b46-6a40-4ffc-90be-3fcbddbfaaf1_SiteId">
    <vt:lpwstr>94cfddbc-0627-494a-ad7a-29aea3aea832</vt:lpwstr>
  </property>
  <property fmtid="{D5CDD505-2E9C-101B-9397-08002B2CF9AE}" pid="6" name="MSIP_Label_875a5b46-6a40-4ffc-90be-3fcbddbfaaf1_Enabled">
    <vt:lpwstr>True</vt:lpwstr>
  </property>
  <property fmtid="{D5CDD505-2E9C-101B-9397-08002B2CF9AE}" pid="7" name="MSIP_Label_875a5b46-6a40-4ffc-90be-3fcbddbfaaf1_Removed">
    <vt:lpwstr>False</vt:lpwstr>
  </property>
  <property fmtid="{D5CDD505-2E9C-101B-9397-08002B2CF9AE}" pid="8" name="MSIP_Label_875a5b46-6a40-4ffc-90be-3fcbddbfaaf1_Parent">
    <vt:lpwstr>fa45f789-1f0b-4e07-bb5a-5b7474c73833</vt:lpwstr>
  </property>
  <property fmtid="{D5CDD505-2E9C-101B-9397-08002B2CF9AE}" pid="9" name="MSIP_Label_875a5b46-6a40-4ffc-90be-3fcbddbfaaf1_Extended_MSFT_Method">
    <vt:lpwstr>Standard</vt:lpwstr>
  </property>
  <property fmtid="{D5CDD505-2E9C-101B-9397-08002B2CF9AE}" pid="10" name="MSIP_Label_fa45f789-1f0b-4e07-bb5a-5b7474c73833_Enabled">
    <vt:lpwstr>True</vt:lpwstr>
  </property>
  <property fmtid="{D5CDD505-2E9C-101B-9397-08002B2CF9AE}" pid="11" name="MSIP_Label_fa45f789-1f0b-4e07-bb5a-5b7474c73833_SiteId">
    <vt:lpwstr>94cfddbc-0627-494a-ad7a-29aea3aea832</vt:lpwstr>
  </property>
  <property fmtid="{D5CDD505-2E9C-101B-9397-08002B2CF9AE}" pid="12" name="MSIP_Label_fa45f789-1f0b-4e07-bb5a-5b7474c73833_SetDate">
    <vt:lpwstr>2025-04-09T18:12:40Z</vt:lpwstr>
  </property>
  <property fmtid="{D5CDD505-2E9C-101B-9397-08002B2CF9AE}" pid="13" name="MSIP_Label_fa45f789-1f0b-4e07-bb5a-5b7474c73833_Name">
    <vt:lpwstr>CONFIDENTIAL</vt:lpwstr>
  </property>
  <property fmtid="{D5CDD505-2E9C-101B-9397-08002B2CF9AE}" pid="14" name="MSIP_Label_fa45f789-1f0b-4e07-bb5a-5b7474c73833_ActionId">
    <vt:lpwstr>ee2351ec-180a-4e0f-aaa1-a33fd2493b91</vt:lpwstr>
  </property>
  <property fmtid="{D5CDD505-2E9C-101B-9397-08002B2CF9AE}" pid="15" name="MSIP_Label_fa45f789-1f0b-4e07-bb5a-5b7474c73833_Extended_MSFT_Method">
    <vt:lpwstr>Standard</vt:lpwstr>
  </property>
  <property fmtid="{D5CDD505-2E9C-101B-9397-08002B2CF9AE}" pid="16" name="Sensitivity">
    <vt:lpwstr>CONFIDENTIAL \ CONFIDENTIAL CONFIDENTIAL</vt:lpwstr>
  </property>
</Properties>
</file>