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0" r:id="rId3"/>
  </p:sldMasterIdLst>
  <p:notesMasterIdLst>
    <p:notesMasterId r:id="rId48"/>
  </p:notesMasterIdLst>
  <p:sldIdLst>
    <p:sldId id="259" r:id="rId4"/>
    <p:sldId id="258" r:id="rId5"/>
    <p:sldId id="263" r:id="rId6"/>
    <p:sldId id="264" r:id="rId7"/>
    <p:sldId id="266"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260" r:id="rId44"/>
    <p:sldId id="301" r:id="rId45"/>
    <p:sldId id="302" r:id="rId46"/>
    <p:sldId id="303" r:id="rId4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FFFF"/>
    <a:srgbClr val="00CCFF"/>
    <a:srgbClr val="0099FF"/>
    <a:srgbClr val="006600"/>
    <a:srgbClr val="2C8E98"/>
    <a:srgbClr val="00FFFF"/>
    <a:srgbClr val="00FFCC"/>
    <a:srgbClr val="57D3FF"/>
    <a:srgbClr val="50A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1F6"/>
          </a:solidFill>
        </a:fill>
      </a:tcStyle>
    </a:wholeTbl>
    <a:band2H>
      <a:tcTxStyle/>
      <a:tcStyle>
        <a:tcBdr/>
        <a:fill>
          <a:solidFill>
            <a:srgbClr val="E7E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1E1"/>
          </a:solidFill>
        </a:fill>
      </a:tcStyle>
    </a:wholeTbl>
    <a:band2H>
      <a:tcTxStyle/>
      <a:tcStyle>
        <a:tcBdr/>
        <a:fill>
          <a:solidFill>
            <a:srgbClr val="F1F1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F6F7"/>
          </a:solidFill>
        </a:fill>
      </a:tcStyle>
    </a:wholeTbl>
    <a:band2H>
      <a:tcTxStyle/>
      <a:tcStyle>
        <a:tcBdr/>
        <a:fill>
          <a:solidFill>
            <a:srgbClr val="FBFBF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lumOff val="31647"/>
            </a:schemeClr>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93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1.next.westlaw.com/Link/Document/FullText?findType=Y&amp;serNum=1964102684&amp;pubNum=0000780&amp;originatingDoc=I1c965920a93911ef8dddb608069dc0e5&amp;refType=RP&amp;fi=co_pp_sp_780_557&amp;originationContext=document&amp;transitionType=DocumentItem&amp;ppcid=952e4ebdda6640aabf50a198d1328d2d&amp;contextData=(sc.Keycite)#co_pp_sp_780_557" TargetMode="External"/><Relationship Id="rId3" Type="http://schemas.openxmlformats.org/officeDocument/2006/relationships/hyperlink" Target="https://1.next.westlaw.com/Link/Document/FullText?findType=Y&amp;serNum=2024496882&amp;pubNum=0000506&amp;originatingDoc=I1c965920a93911ef8dddb608069dc0e5&amp;refType=RP&amp;fi=co_pp_sp_506_874&amp;originationContext=document&amp;transitionType=DocumentItem&amp;ppcid=952e4ebdda6640aabf50a198d1328d2d&amp;contextData=(sc.Keycite)#co_pp_sp_506_874" TargetMode="External"/><Relationship Id="rId7" Type="http://schemas.openxmlformats.org/officeDocument/2006/relationships/hyperlink" Target="https://1.next.westlaw.com/Link/Document/FullText?findType=Y&amp;serNum=2002764894&amp;pubNum=0000780&amp;originatingDoc=I1c965920a93911ef8dddb608069dc0e5&amp;refType=RP&amp;fi=co_pp_sp_780_84&amp;originationContext=document&amp;transitionType=DocumentItem&amp;ppcid=952e4ebdda6640aabf50a198d1328d2d&amp;contextData=(sc.Keycite)#co_pp_sp_780_84"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1.next.westlaw.com/Link/Document/FullText?findType=Y&amp;serNum=1994109777&amp;pubNum=0000506&amp;originatingDoc=I1c965920a93911ef8dddb608069dc0e5&amp;refType=RP&amp;fi=co_pp_sp_506_940&amp;originationContext=document&amp;transitionType=DocumentItem&amp;ppcid=952e4ebdda6640aabf50a198d1328d2d&amp;contextData=(sc.Keycite)#co_pp_sp_506_940" TargetMode="External"/><Relationship Id="rId11" Type="http://schemas.openxmlformats.org/officeDocument/2006/relationships/hyperlink" Target="https://1.next.westlaw.com/Link/Document/FullText?findType=Y&amp;serNum=2032785168&amp;pubNum=0000506&amp;originatingDoc=I1c965920a93911ef8dddb608069dc0e5&amp;refType=RP&amp;fi=co_pp_sp_506_29&amp;originationContext=document&amp;transitionType=DocumentItem&amp;ppcid=952e4ebdda6640aabf50a198d1328d2d&amp;contextData=(sc.Keycite)#co_pp_sp_506_29" TargetMode="External"/><Relationship Id="rId5" Type="http://schemas.openxmlformats.org/officeDocument/2006/relationships/hyperlink" Target="https://1.next.westlaw.com/Link/Document/FullText?findType=Y&amp;serNum=2000041376&amp;pubNum=0000506&amp;originatingDoc=I1c965920a93911ef8dddb608069dc0e5&amp;refType=RP&amp;fi=co_pp_sp_506_968&amp;originationContext=document&amp;transitionType=DocumentItem&amp;ppcid=952e4ebdda6640aabf50a198d1328d2d&amp;contextData=(sc.Keycite)#co_pp_sp_506_968" TargetMode="External"/><Relationship Id="rId10" Type="http://schemas.openxmlformats.org/officeDocument/2006/relationships/hyperlink" Target="https://1.next.westlaw.com/Link/Document/FullText?findType=Y&amp;serNum=2000085307&amp;pubNum=0000506&amp;originatingDoc=I1c965920a93911ef8dddb608069dc0e5&amp;refType=RP&amp;fi=co_pp_sp_506_1133&amp;originationContext=document&amp;transitionType=DocumentItem&amp;ppcid=952e4ebdda6640aabf50a198d1328d2d&amp;contextData=(sc.Keycite)#co_pp_sp_506_1133" TargetMode="External"/><Relationship Id="rId4" Type="http://schemas.openxmlformats.org/officeDocument/2006/relationships/hyperlink" Target="https://1.next.westlaw.com/Link/Document/FullText?findType=Y&amp;serNum=2000355647&amp;pubNum=0000506&amp;originatingDoc=I1c965920a93911ef8dddb608069dc0e5&amp;refType=RP&amp;fi=co_pp_sp_506_407&amp;originationContext=document&amp;transitionType=DocumentItem&amp;ppcid=952e4ebdda6640aabf50a198d1328d2d&amp;contextData=(sc.Keycite)#co_pp_sp_506_407" TargetMode="External"/><Relationship Id="rId9" Type="http://schemas.openxmlformats.org/officeDocument/2006/relationships/hyperlink" Target="https://1.next.westlaw.com/Link/Document/FullText?findType=L&amp;pubNum=1000546&amp;cite=9USCAS13&amp;originatingDoc=I1c965920a93911ef8dddb608069dc0e5&amp;refType=LQ&amp;originationContext=document&amp;transitionType=DocumentItem&amp;ppcid=952e4ebdda6640aabf50a198d1328d2d&amp;contextData=(sc.Keycit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7773823"/>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we get to Munich Re’s response, let’s look at what the treaty’s definition of a Wrongful Act… </a:t>
            </a:r>
          </a:p>
          <a:p>
            <a:endParaRPr lang="en-US" dirty="0"/>
          </a:p>
          <a:p>
            <a:endParaRPr lang="en-US" dirty="0"/>
          </a:p>
        </p:txBody>
      </p:sp>
    </p:spTree>
    <p:extLst>
      <p:ext uri="{BB962C8B-B14F-4D97-AF65-F5344CB8AC3E}">
        <p14:creationId xmlns:p14="http://schemas.microsoft.com/office/powerpoint/2010/main" val="1937296896"/>
      </p:ext>
    </p:extLst>
  </p:cSld>
  <p:clrMapOvr>
    <a:masterClrMapping/>
  </p:clrMapOvr>
</p:notes>
</file>

<file path=ppt/notesSlides/notesSlide1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14733-0D3C-8A6D-2EBC-D6CC9B38B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7457C-E296-21A9-7398-665120D446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057163-F820-04C7-EB93-42FF2075B0F4}"/>
              </a:ext>
            </a:extLst>
          </p:cNvPr>
          <p:cNvSpPr>
            <a:spLocks noGrp="1"/>
          </p:cNvSpPr>
          <p:nvPr>
            <p:ph type="body" idx="1"/>
          </p:nvPr>
        </p:nvSpPr>
        <p:spPr/>
        <p:txBody>
          <a:bodyPr/>
          <a:lstStyle/>
          <a:p>
            <a:endParaRPr lang="en-US" dirty="0"/>
          </a:p>
          <a:p>
            <a:r>
              <a:rPr lang="en-US" dirty="0"/>
              <a:t>Munich disputed the billing and took the position that 2 retentions apply, because the wrongful acts triggering AMIC’s duty to defend occurred under two different AMIC policies, each of which was reinsured under a separate Munich Re treaty with a separate $350k retention. </a:t>
            </a:r>
          </a:p>
          <a:p>
            <a:endParaRPr lang="en-US" dirty="0"/>
          </a:p>
        </p:txBody>
      </p:sp>
    </p:spTree>
    <p:extLst>
      <p:ext uri="{BB962C8B-B14F-4D97-AF65-F5344CB8AC3E}">
        <p14:creationId xmlns:p14="http://schemas.microsoft.com/office/powerpoint/2010/main" val="4206450734"/>
      </p:ext>
    </p:extLst>
  </p:cSld>
  <p:clrMapOvr>
    <a:masterClrMapping/>
  </p:clrMapOvr>
</p:notes>
</file>

<file path=ppt/notesSlides/notesSlide12.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1AC64-B456-CB43-83AF-6418E53B7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B9F93-F56F-FD23-449C-C6E05D6D00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65FE9E-737E-29E3-6B92-8780CA66F2B8}"/>
              </a:ext>
            </a:extLst>
          </p:cNvPr>
          <p:cNvSpPr>
            <a:spLocks noGrp="1"/>
          </p:cNvSpPr>
          <p:nvPr>
            <p:ph type="body" idx="1"/>
          </p:nvPr>
        </p:nvSpPr>
        <p:spPr/>
        <p:txBody>
          <a:bodyPr/>
          <a:lstStyle/>
          <a:p>
            <a:endParaRPr lang="en-US" dirty="0"/>
          </a:p>
          <a:p>
            <a:r>
              <a:rPr lang="en-US" dirty="0"/>
              <a:t>POLICY LANGUAGE MATTERS!</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AMIC is fundamentally misreading their policies.  The policies speak to similar acts, not objectives.  As a result, common purpose does not equal common or “substantially the same” acts.</a:t>
            </a:r>
          </a:p>
          <a:p>
            <a:endParaRPr lang="en-US" dirty="0"/>
          </a:p>
          <a:p>
            <a:r>
              <a:rPr lang="en-US" dirty="0"/>
              <a:t>Court gives a few examples:</a:t>
            </a:r>
          </a:p>
          <a:p>
            <a:pPr marL="171450" indent="-171450">
              <a:buFont typeface="Arial" panose="020B0604020202020204" pitchFamily="34" charset="0"/>
              <a:buChar char="•"/>
            </a:pPr>
            <a:r>
              <a:rPr lang="en-US" dirty="0"/>
              <a:t>Going swimming and quitting smoking – both lower cholesterol, but are in no sense the same act</a:t>
            </a:r>
          </a:p>
          <a:p>
            <a:pPr marL="171450" indent="-171450">
              <a:buFont typeface="Arial" panose="020B0604020202020204" pitchFamily="34" charset="0"/>
              <a:buChar char="•"/>
            </a:pPr>
            <a:r>
              <a:rPr lang="en-US" dirty="0"/>
              <a:t>Hitchhiking and taking a flight – both can get you from Alabama to Washington, D.C., but are not the same act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same reasons (i.e. common purpose irrelevant under “substantially the same” policy language), disregards AMIC’s argument that both 2006 and 2008 acts breached a single settlement agreement with </a:t>
            </a:r>
            <a:r>
              <a:rPr lang="en-US" dirty="0" err="1"/>
              <a:t>Dyases</a:t>
            </a:r>
            <a:r>
              <a:rPr lang="en-US" dirty="0"/>
              <a:t>. </a:t>
            </a:r>
          </a:p>
          <a:p>
            <a:endParaRPr lang="en-US" dirty="0"/>
          </a:p>
          <a:p>
            <a:r>
              <a:rPr lang="en-US" dirty="0"/>
              <a:t>Notable aside re: bad faith:  AMIC had brought bad faith claim against Munich Re.  In a separate ruling, court dismissed bad faith cause of action, holding Alabama law does not extend the tort of bad faith to the reinsurance context. </a:t>
            </a:r>
          </a:p>
        </p:txBody>
      </p:sp>
    </p:spTree>
    <p:extLst>
      <p:ext uri="{BB962C8B-B14F-4D97-AF65-F5344CB8AC3E}">
        <p14:creationId xmlns:p14="http://schemas.microsoft.com/office/powerpoint/2010/main" val="1038637604"/>
      </p:ext>
    </p:extLst>
  </p:cSld>
  <p:clrMapOvr>
    <a:masterClrMapping/>
  </p:clrMapOvr>
</p:notes>
</file>

<file path=ppt/notesSlides/notesSlide13.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AEC18-A6B8-9F6D-E1BF-6D91E1A03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990DA-581C-513B-471B-AEF02F0EC7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983A91-78C9-3167-01CB-69606F1C00C7}"/>
              </a:ext>
            </a:extLst>
          </p:cNvPr>
          <p:cNvSpPr>
            <a:spLocks noGrp="1"/>
          </p:cNvSpPr>
          <p:nvPr>
            <p:ph type="body" idx="1"/>
          </p:nvPr>
        </p:nvSpPr>
        <p:spPr/>
        <p:txBody>
          <a:bodyPr/>
          <a:lstStyle/>
          <a:p>
            <a:r>
              <a:rPr lang="en-US" dirty="0"/>
              <a:t>Courts, and arbitration panels, will review the specific language in both the policies and reinsurance contracts at issue, and this specific language is key to determining whether coverage is available and on what terms.  </a:t>
            </a:r>
          </a:p>
          <a:p>
            <a:endParaRPr lang="en-US" dirty="0"/>
          </a:p>
          <a:p>
            <a:r>
              <a:rPr lang="en-US" dirty="0"/>
              <a:t>It’s also a reminder that if the language is clear and unambiguous, courts are not going to read words into policies or reinsurance contracts.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53390013"/>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Note that other jurisdictions apply an objective standard even in the face of similar language.  See, </a:t>
            </a:r>
            <a:r>
              <a:rPr lang="en-US" u="sng" dirty="0">
                <a:solidFill>
                  <a:srgbClr val="3D3D3D"/>
                </a:solidFill>
                <a:effectLst/>
                <a:latin typeface="Source Sans Pro" panose="020B0503030403020204" pitchFamily="34" charset="0"/>
              </a:rPr>
              <a:t>Zenith Ins. Co. v. Employers Ins. of Wausau</a:t>
            </a:r>
            <a:r>
              <a:rPr lang="en-US" dirty="0">
                <a:solidFill>
                  <a:srgbClr val="000000"/>
                </a:solidFill>
                <a:effectLst/>
                <a:latin typeface="Source Sans Pro" panose="020B0503030403020204" pitchFamily="34" charset="0"/>
              </a:rPr>
              <a:t>, 141 F.3d 300, 305 (7th Cir. 1998)(“t is true that the language of this policy requires us to reconcile the objective meaning of the word “promptly” in part V with the apparently subjective reference to Wausau's own judgment a few words later. </a:t>
            </a:r>
            <a:r>
              <a:rPr lang="en-US" b="1" dirty="0">
                <a:solidFill>
                  <a:srgbClr val="000000"/>
                </a:solidFill>
                <a:effectLst/>
                <a:latin typeface="Source Sans Pro" panose="020B0503030403020204" pitchFamily="34" charset="0"/>
              </a:rPr>
              <a:t>*306</a:t>
            </a:r>
            <a:r>
              <a:rPr lang="en-US" dirty="0">
                <a:solidFill>
                  <a:srgbClr val="000000"/>
                </a:solidFill>
                <a:effectLst/>
                <a:latin typeface="Source Sans Pro" panose="020B0503030403020204" pitchFamily="34" charset="0"/>
              </a:rPr>
              <a:t> But we cannot stretch the latter language as far as Wausau would like without completely eviscerating the contractual obligation to give prompt notice. Any time Wausau chose, it could elect to give no notice at all, if the paragraph as a whole is read the way Wausau urges us to view it. Such a reading would read out of the contract the obligation to give “prompt” notice of the claim.”)</a:t>
            </a:r>
          </a:p>
          <a:p>
            <a:endParaRPr lang="en-US" dirty="0"/>
          </a:p>
        </p:txBody>
      </p:sp>
    </p:spTree>
    <p:extLst>
      <p:ext uri="{BB962C8B-B14F-4D97-AF65-F5344CB8AC3E}">
        <p14:creationId xmlns:p14="http://schemas.microsoft.com/office/powerpoint/2010/main" val="112748206"/>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D5D7E-9D2E-4141-A545-3DA3AD4175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491908"/>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D5D7E-9D2E-4141-A545-3DA3AD4175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0671283"/>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4349613"/>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 </a:t>
            </a:r>
            <a:r>
              <a:rPr lang="en-US" sz="1800" b="0" i="0" u="none" strike="noStrike" baseline="0" dirty="0">
                <a:latin typeface="CenturySchoolbook"/>
              </a:rPr>
              <a:t>The Reinsurance Agreements are what the insurance industry refers to as excess of loss reinsurance; meaning that a retention must be satisfied per “loss occurrence” before the coverage attaches.</a:t>
            </a:r>
            <a:endParaRPr lang="en-US" dirty="0"/>
          </a:p>
        </p:txBody>
      </p:sp>
    </p:spTree>
    <p:extLst>
      <p:ext uri="{BB962C8B-B14F-4D97-AF65-F5344CB8AC3E}">
        <p14:creationId xmlns:p14="http://schemas.microsoft.com/office/powerpoint/2010/main" val="1795240071"/>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Loss Occurrence language:</a:t>
            </a:r>
          </a:p>
          <a:p>
            <a:endParaRPr lang="en-US" dirty="0"/>
          </a:p>
          <a:p>
            <a:pPr algn="l"/>
            <a:r>
              <a:rPr lang="en-US" sz="1800" b="0" i="0" u="none" strike="noStrike" baseline="0" dirty="0">
                <a:latin typeface="CenturySchoolbook"/>
              </a:rPr>
              <a:t>The Reinsurers shall pay to the Reassured [CNA] for any loss covered by this Contract whenever the Reassured has paid or advanced … an amount in excess of … $500,000 ultimate net loss as the result of any one loss occurrence and the sum recoverable hereunder shall be the amount of ultimate net loss in excess of $500,000 each and every occurrence, subject to a limit of $1,000,000 any one such occurrence.</a:t>
            </a:r>
          </a:p>
          <a:p>
            <a:pPr algn="l"/>
            <a:endParaRPr lang="en-US" sz="1800" b="0" i="0" u="none" strike="noStrike" baseline="0" dirty="0">
              <a:latin typeface="CenturySchoolbook"/>
            </a:endParaRPr>
          </a:p>
          <a:p>
            <a:pPr algn="l"/>
            <a:r>
              <a:rPr lang="en-US" sz="1800" b="0" i="0" u="none" strike="noStrike" baseline="0" dirty="0">
                <a:latin typeface="CenturySchoolbook"/>
              </a:rPr>
              <a:t>The term “loss occurrence”, as used in this Contract, shall mean, except as otherwise provided in this Article, each and every accident, disaster, casualty or happening or series of accidents, disasters, casualties, or happenings arising out of one event. However, all losses having a common origin and traceable to the same act, omission, mistake or occurrence shall be considered one accident, disaster, casualty or happening.</a:t>
            </a:r>
          </a:p>
          <a:p>
            <a:pPr algn="l"/>
            <a:endParaRPr lang="en-US" sz="1800" b="0" i="0" u="none" strike="noStrike" baseline="0" dirty="0">
              <a:latin typeface="CenturySchoolbook"/>
            </a:endParaRPr>
          </a:p>
          <a:p>
            <a:pPr algn="l"/>
            <a:r>
              <a:rPr lang="en-US" sz="1800" b="0" i="0" u="none" strike="noStrike" baseline="0" dirty="0">
                <a:latin typeface="CenturySchoolbook"/>
              </a:rPr>
              <a:t>Under this language, multiple accidents, disasters, casualties or happenings </a:t>
            </a:r>
            <a:r>
              <a:rPr lang="en-US" sz="1800" b="0" i="1" u="none" strike="noStrike" baseline="0" dirty="0">
                <a:latin typeface="CenturySchoolbook-Italic"/>
              </a:rPr>
              <a:t>arising out of one event </a:t>
            </a:r>
            <a:r>
              <a:rPr lang="en-US" sz="1800" b="0" i="0" u="none" strike="noStrike" baseline="0" dirty="0">
                <a:latin typeface="CenturySchoolbook"/>
              </a:rPr>
              <a:t>are one “loss occurrence”and are subject to a single retention.</a:t>
            </a:r>
            <a:endParaRPr lang="en-US" dirty="0"/>
          </a:p>
        </p:txBody>
      </p:sp>
    </p:spTree>
    <p:extLst>
      <p:ext uri="{BB962C8B-B14F-4D97-AF65-F5344CB8AC3E}">
        <p14:creationId xmlns:p14="http://schemas.microsoft.com/office/powerpoint/2010/main" val="3245859255"/>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Seventh Circuit precedent: </a:t>
            </a:r>
            <a:r>
              <a:rPr lang="en-US" b="0" i="0" dirty="0">
                <a:solidFill>
                  <a:srgbClr val="1F1F1F"/>
                </a:solidFill>
                <a:effectLst/>
                <a:latin typeface="Source Sans Pro" panose="020B0503030403020204" pitchFamily="34" charset="0"/>
              </a:rPr>
              <a:t>Our case law establishes that the preclusive effect of an arbitral award is an issue for the arbitrator to decide, not a federal court. In no uncertain terms, we have held that “[a]rbitrators are entitled to decide for themselves </a:t>
            </a:r>
            <a:r>
              <a:rPr lang="en-US" b="1" i="0" dirty="0">
                <a:solidFill>
                  <a:srgbClr val="1F1F1F"/>
                </a:solidFill>
                <a:effectLst/>
                <a:latin typeface="Source Sans Pro" panose="020B0503030403020204" pitchFamily="34" charset="0"/>
              </a:rPr>
              <a:t>those procedural questions that arise on the way to a final disposition, including the preclusive effect (if any) of an earlier award</a:t>
            </a:r>
            <a:r>
              <a:rPr lang="en-US" b="0" i="0" dirty="0">
                <a:solidFill>
                  <a:srgbClr val="1F1F1F"/>
                </a:solidFill>
                <a:effectLst/>
                <a:latin typeface="Source Sans Pro" panose="020B0503030403020204" pitchFamily="34" charset="0"/>
              </a:rPr>
              <a:t>.” </a:t>
            </a:r>
            <a:r>
              <a:rPr lang="en-US" b="1" i="0" dirty="0">
                <a:solidFill>
                  <a:srgbClr val="3C6848"/>
                </a:solidFill>
                <a:effectLst/>
                <a:latin typeface="Source Sans Pro" panose="020B0503030403020204" pitchFamily="34" charset="0"/>
              </a:rPr>
              <a:t>*1154</a:t>
            </a:r>
            <a:r>
              <a:rPr lang="en-US" b="0" i="0" dirty="0">
                <a:solidFill>
                  <a:srgbClr val="1F1F1F"/>
                </a:solidFill>
                <a:effectLst/>
                <a:latin typeface="Source Sans Pro" panose="020B0503030403020204" pitchFamily="34" charset="0"/>
              </a:rPr>
              <a:t> </a:t>
            </a:r>
            <a:r>
              <a:rPr lang="en-US" b="0" i="1" u="none" strike="noStrike" dirty="0">
                <a:effectLst/>
                <a:latin typeface="Source Sans Pro" panose="020B0503030403020204" pitchFamily="34" charset="0"/>
                <a:hlinkClick r:id="rId3"/>
              </a:rPr>
              <a:t>Trustmark Ins. Co. v. John Hancock Life Ins. Co.</a:t>
            </a:r>
            <a:r>
              <a:rPr lang="en-US" b="0" i="0" u="none" strike="noStrike" dirty="0">
                <a:effectLst/>
                <a:latin typeface="Source Sans Pro" panose="020B0503030403020204" pitchFamily="34" charset="0"/>
                <a:hlinkClick r:id="rId3"/>
              </a:rPr>
              <a:t>, 631 F.3d 869, 874 (7th Cir. 2011)</a:t>
            </a:r>
            <a:r>
              <a:rPr lang="en-US" b="0" i="0" dirty="0">
                <a:solidFill>
                  <a:srgbClr val="1F1F1F"/>
                </a:solidFill>
                <a:effectLst/>
                <a:latin typeface="Source Sans Pro" panose="020B0503030403020204" pitchFamily="34" charset="0"/>
              </a:rPr>
              <a:t>; accord, </a:t>
            </a:r>
            <a:r>
              <a:rPr lang="en-US" b="0" i="1" dirty="0">
                <a:solidFill>
                  <a:srgbClr val="1F1F1F"/>
                </a:solidFill>
                <a:effectLst/>
                <a:latin typeface="Source Sans Pro" panose="020B0503030403020204" pitchFamily="34" charset="0"/>
              </a:rPr>
              <a:t>e.g.,</a:t>
            </a:r>
            <a:r>
              <a:rPr lang="en-US" b="0" i="0" dirty="0">
                <a:solidFill>
                  <a:srgbClr val="1F1F1F"/>
                </a:solidFill>
                <a:effectLst/>
                <a:latin typeface="Source Sans Pro" panose="020B0503030403020204" pitchFamily="34" charset="0"/>
              </a:rPr>
              <a:t> </a:t>
            </a:r>
            <a:r>
              <a:rPr lang="en-US" b="0" i="1" u="none" strike="noStrike" dirty="0">
                <a:effectLst/>
                <a:latin typeface="Source Sans Pro" panose="020B0503030403020204" pitchFamily="34" charset="0"/>
                <a:hlinkClick r:id="rId4"/>
              </a:rPr>
              <a:t>Consolidation Coal Co. v. United Mine Workers of Am.</a:t>
            </a:r>
            <a:r>
              <a:rPr lang="en-US" b="0" i="0" u="none" strike="noStrike" dirty="0">
                <a:effectLst/>
                <a:latin typeface="Source Sans Pro" panose="020B0503030403020204" pitchFamily="34" charset="0"/>
                <a:hlinkClick r:id="rId4"/>
              </a:rPr>
              <a:t>, 213 F.3d 404, 407 (7th Cir. 2000)</a:t>
            </a:r>
            <a:r>
              <a:rPr lang="en-US" b="0" i="0" dirty="0">
                <a:solidFill>
                  <a:srgbClr val="1F1F1F"/>
                </a:solidFill>
                <a:effectLst/>
                <a:latin typeface="Source Sans Pro" panose="020B0503030403020204" pitchFamily="34" charset="0"/>
              </a:rPr>
              <a:t> (“[T]he question of the preclusive force of the first arbitration is, like any other defense, itself an issue for a subsequent arbitrator to decide.”); </a:t>
            </a:r>
            <a:r>
              <a:rPr lang="en-US" b="0" i="1" u="none" strike="noStrike" dirty="0">
                <a:effectLst/>
                <a:latin typeface="Source Sans Pro" panose="020B0503030403020204" pitchFamily="34" charset="0"/>
                <a:hlinkClick r:id="rId5"/>
              </a:rPr>
              <a:t>Indep. Lift Truck Builders Union v. NACCO Materials Handling Grp., Inc.</a:t>
            </a:r>
            <a:r>
              <a:rPr lang="en-US" b="0" i="0" u="none" strike="noStrike" dirty="0">
                <a:effectLst/>
                <a:latin typeface="Source Sans Pro" panose="020B0503030403020204" pitchFamily="34" charset="0"/>
                <a:hlinkClick r:id="rId5"/>
              </a:rPr>
              <a:t>, 202 F.3d 965, 968 (7th Cir. 2000)</a:t>
            </a:r>
            <a:r>
              <a:rPr lang="en-US" b="0" i="0" dirty="0">
                <a:solidFill>
                  <a:srgbClr val="1F1F1F"/>
                </a:solidFill>
                <a:effectLst/>
                <a:latin typeface="Source Sans Pro" panose="020B0503030403020204" pitchFamily="34" charset="0"/>
              </a:rPr>
              <a:t> (“[I]t ... is well-established that ‘the preclusive effect of the first arbitrator's decision is an issue for a later arbitrator to consider.’ ” (quoting </a:t>
            </a:r>
            <a:r>
              <a:rPr lang="en-US" b="0" i="1" u="none" strike="noStrike" dirty="0">
                <a:effectLst/>
                <a:latin typeface="Source Sans Pro" panose="020B0503030403020204" pitchFamily="34" charset="0"/>
                <a:hlinkClick r:id="rId6"/>
              </a:rPr>
              <a:t>Bhd. of Maint. of Way Emps. v. Burlington N. R.R. Co.</a:t>
            </a:r>
            <a:r>
              <a:rPr lang="en-US" b="0" i="0" u="none" strike="noStrike" dirty="0">
                <a:effectLst/>
                <a:latin typeface="Source Sans Pro" panose="020B0503030403020204" pitchFamily="34" charset="0"/>
                <a:hlinkClick r:id="rId6"/>
              </a:rPr>
              <a:t>, 24 F.3d 937, 940 (7th Cir. 1994)</a:t>
            </a:r>
            <a:r>
              <a:rPr lang="en-US" b="0" i="0" dirty="0">
                <a:solidFill>
                  <a:srgbClr val="1F1F1F"/>
                </a:solidFill>
                <a:effectLst/>
                <a:latin typeface="Source Sans Pro" panose="020B0503030403020204" pitchFamily="34" charset="0"/>
              </a:rPr>
              <a:t>)).</a:t>
            </a:r>
          </a:p>
          <a:p>
            <a:pPr marL="228600" indent="-228600">
              <a:buAutoNum type="arabicPeriod"/>
            </a:pPr>
            <a:endParaRPr lang="en-US" b="0" i="0" dirty="0">
              <a:solidFill>
                <a:srgbClr val="1F1F1F"/>
              </a:solidFill>
              <a:effectLst/>
              <a:latin typeface="Source Sans Pro" panose="020B0503030403020204" pitchFamily="34" charset="0"/>
            </a:endParaRPr>
          </a:p>
          <a:p>
            <a:pPr marL="228600" indent="-228600">
              <a:buAutoNum type="arabicPeriod"/>
            </a:pPr>
            <a:r>
              <a:rPr lang="en-US" b="0" i="0" dirty="0">
                <a:solidFill>
                  <a:srgbClr val="1F1F1F"/>
                </a:solidFill>
                <a:effectLst/>
                <a:latin typeface="Source Sans Pro" panose="020B0503030403020204" pitchFamily="34" charset="0"/>
              </a:rPr>
              <a:t>Supreme Court precedent: These cases align with Supreme Court precedent. Indeed, the Court has repeatedly instructed that, under the FAA, </a:t>
            </a:r>
            <a:r>
              <a:rPr lang="en-US" b="1" i="0" dirty="0">
                <a:solidFill>
                  <a:srgbClr val="1F1F1F"/>
                </a:solidFill>
                <a:effectLst/>
                <a:latin typeface="Source Sans Pro" panose="020B0503030403020204" pitchFamily="34" charset="0"/>
              </a:rPr>
              <a:t>arbitrators presumptively decide procedural issues that “grow out” of an arbitrable dispute and “bear on its final disposition</a:t>
            </a:r>
            <a:r>
              <a:rPr lang="en-US" b="0" i="0" dirty="0">
                <a:solidFill>
                  <a:srgbClr val="1F1F1F"/>
                </a:solidFill>
                <a:effectLst/>
                <a:latin typeface="Source Sans Pro" panose="020B0503030403020204" pitchFamily="34" charset="0"/>
              </a:rPr>
              <a:t>.” </a:t>
            </a:r>
            <a:r>
              <a:rPr lang="en-US" b="0" i="1" u="none" strike="noStrike" dirty="0">
                <a:effectLst/>
                <a:latin typeface="Source Sans Pro" panose="020B0503030403020204" pitchFamily="34" charset="0"/>
                <a:hlinkClick r:id="rId7"/>
              </a:rPr>
              <a:t>Howsam v. Dean Witter Reynolds, Inc.</a:t>
            </a:r>
            <a:r>
              <a:rPr lang="en-US" b="0" i="0" u="none" strike="noStrike" dirty="0">
                <a:effectLst/>
                <a:latin typeface="Source Sans Pro" panose="020B0503030403020204" pitchFamily="34" charset="0"/>
                <a:hlinkClick r:id="rId7"/>
              </a:rPr>
              <a:t>, 537 U.S. 79, 84, 123 S.Ct. 588, 154 L.Ed.2d 491 (2002)</a:t>
            </a:r>
            <a:r>
              <a:rPr lang="en-US" b="0" i="0" dirty="0">
                <a:solidFill>
                  <a:srgbClr val="1F1F1F"/>
                </a:solidFill>
                <a:effectLst/>
                <a:latin typeface="Source Sans Pro" panose="020B0503030403020204" pitchFamily="34" charset="0"/>
              </a:rPr>
              <a:t> (quoting </a:t>
            </a:r>
            <a:r>
              <a:rPr lang="en-US" b="0" i="1" u="none" strike="noStrike" dirty="0">
                <a:effectLst/>
                <a:latin typeface="Source Sans Pro" panose="020B0503030403020204" pitchFamily="34" charset="0"/>
                <a:hlinkClick r:id="rId8"/>
              </a:rPr>
              <a:t>John Wiley &amp; Sons, Inc. v. Livingston</a:t>
            </a:r>
            <a:r>
              <a:rPr lang="en-US" b="0" i="0" u="none" strike="noStrike" dirty="0">
                <a:effectLst/>
                <a:latin typeface="Source Sans Pro" panose="020B0503030403020204" pitchFamily="34" charset="0"/>
                <a:hlinkClick r:id="rId8"/>
              </a:rPr>
              <a:t>, 376 U.S. 543, 557, 84 S.Ct. 909, 11 L.Ed.2d 898 (1964)</a:t>
            </a:r>
            <a:r>
              <a:rPr lang="en-US" b="0" i="0" dirty="0">
                <a:solidFill>
                  <a:srgbClr val="1F1F1F"/>
                </a:solidFill>
                <a:effectLst/>
                <a:latin typeface="Source Sans Pro" panose="020B0503030403020204" pitchFamily="34" charset="0"/>
              </a:rPr>
              <a:t>). </a:t>
            </a:r>
            <a:r>
              <a:rPr lang="en-US" b="1" i="0" dirty="0">
                <a:solidFill>
                  <a:srgbClr val="1F1F1F"/>
                </a:solidFill>
                <a:effectLst/>
                <a:latin typeface="Source Sans Pro" panose="020B0503030403020204" pitchFamily="34" charset="0"/>
              </a:rPr>
              <a:t>Preclusion is one such procedural issue that can grow out of an arbitrable dispute</a:t>
            </a:r>
            <a:r>
              <a:rPr lang="en-US" b="0" i="0" dirty="0">
                <a:solidFill>
                  <a:srgbClr val="1F1F1F"/>
                </a:solidFill>
                <a:effectLst/>
                <a:latin typeface="Source Sans Pro" panose="020B0503030403020204" pitchFamily="34" charset="0"/>
              </a:rPr>
              <a:t>. See </a:t>
            </a:r>
            <a:r>
              <a:rPr lang="en-US" b="0" i="1" u="none" strike="noStrike" dirty="0">
                <a:effectLst/>
                <a:latin typeface="Source Sans Pro" panose="020B0503030403020204" pitchFamily="34" charset="0"/>
                <a:hlinkClick r:id="rId3"/>
              </a:rPr>
              <a:t>Trustmark Ins. Co.</a:t>
            </a:r>
            <a:r>
              <a:rPr lang="en-US" b="0" i="0" u="none" strike="noStrike" dirty="0">
                <a:effectLst/>
                <a:latin typeface="Source Sans Pro" panose="020B0503030403020204" pitchFamily="34" charset="0"/>
                <a:hlinkClick r:id="rId3"/>
              </a:rPr>
              <a:t>, 631 F.3d at 874</a:t>
            </a:r>
            <a:r>
              <a:rPr lang="en-US" b="0" i="0" dirty="0">
                <a:solidFill>
                  <a:srgbClr val="1F1F1F"/>
                </a:solidFill>
                <a:effectLst/>
                <a:latin typeface="Source Sans Pro" panose="020B0503030403020204" pitchFamily="34" charset="0"/>
              </a:rPr>
              <a:t> (“Arbitrators who have been appointed to resolve a commercial dispute are entitled to resolve ancillary questions that affect their task.” (citing </a:t>
            </a:r>
            <a:r>
              <a:rPr lang="en-US" b="0" i="1" u="none" strike="noStrike" dirty="0">
                <a:effectLst/>
                <a:latin typeface="Source Sans Pro" panose="020B0503030403020204" pitchFamily="34" charset="0"/>
                <a:hlinkClick r:id="rId7"/>
              </a:rPr>
              <a:t>Howsam</a:t>
            </a:r>
            <a:r>
              <a:rPr lang="en-US" b="0" i="0" u="none" strike="noStrike" dirty="0">
                <a:effectLst/>
                <a:latin typeface="Source Sans Pro" panose="020B0503030403020204" pitchFamily="34" charset="0"/>
                <a:hlinkClick r:id="rId7"/>
              </a:rPr>
              <a:t>, 537 U.S. at 84, 123 S.Ct. 588</a:t>
            </a:r>
            <a:r>
              <a:rPr lang="en-US" b="0" i="0" dirty="0">
                <a:solidFill>
                  <a:srgbClr val="1F1F1F"/>
                </a:solidFill>
                <a:effectLst/>
                <a:latin typeface="Source Sans Pro" panose="020B0503030403020204" pitchFamily="34" charset="0"/>
              </a:rPr>
              <a:t>)).</a:t>
            </a:r>
          </a:p>
          <a:p>
            <a:pPr marL="228600" indent="-228600">
              <a:buAutoNum type="arabicPeriod"/>
            </a:pPr>
            <a:endParaRPr lang="en-US" b="0" i="0" dirty="0">
              <a:solidFill>
                <a:srgbClr val="1F1F1F"/>
              </a:solidFill>
              <a:effectLst/>
              <a:latin typeface="Source Sans Pro" panose="020B0503030403020204" pitchFamily="34" charset="0"/>
            </a:endParaRPr>
          </a:p>
          <a:p>
            <a:pPr marL="228600" indent="-228600">
              <a:buAutoNum type="arabicPeriod"/>
            </a:pPr>
            <a:r>
              <a:rPr lang="en-US" b="0" i="0" dirty="0">
                <a:solidFill>
                  <a:srgbClr val="1F1F1F"/>
                </a:solidFill>
                <a:effectLst/>
                <a:latin typeface="Source Sans Pro" panose="020B0503030403020204" pitchFamily="34" charset="0"/>
              </a:rPr>
              <a:t>To their credit, National Casualty and Nationwide </a:t>
            </a:r>
            <a:r>
              <a:rPr lang="en-US" b="1" i="0" dirty="0">
                <a:solidFill>
                  <a:srgbClr val="1F1F1F"/>
                </a:solidFill>
                <a:effectLst/>
                <a:latin typeface="Source Sans Pro" panose="020B0503030403020204" pitchFamily="34" charset="0"/>
              </a:rPr>
              <a:t>acknowledge that our precedent addresses and resolves the preclusion issue</a:t>
            </a:r>
            <a:r>
              <a:rPr lang="en-US" b="0" i="0" dirty="0">
                <a:solidFill>
                  <a:srgbClr val="1F1F1F"/>
                </a:solidFill>
                <a:effectLst/>
                <a:latin typeface="Source Sans Pro" panose="020B0503030403020204" pitchFamily="34" charset="0"/>
              </a:rPr>
              <a:t>. They can ask our full court to revisit our position or seek Supreme Court review. But, as a panel, our only course is to affirm the district court's conclusion that the preclusive effect of the prior arbitral awards is itself an arbitrable issue.</a:t>
            </a:r>
          </a:p>
          <a:p>
            <a:pPr marL="228600" indent="-228600">
              <a:buAutoNum type="arabicPeriod"/>
            </a:pPr>
            <a:endParaRPr lang="en-US" b="0" i="0" dirty="0">
              <a:solidFill>
                <a:srgbClr val="1F1F1F"/>
              </a:solidFill>
              <a:effectLst/>
              <a:latin typeface="Source Sans Pro" panose="020B0503030403020204" pitchFamily="34" charset="0"/>
            </a:endParaRPr>
          </a:p>
          <a:p>
            <a:pPr marL="228600" indent="-228600">
              <a:buAutoNum type="arabicPeriod"/>
            </a:pPr>
            <a:r>
              <a:rPr lang="en-US" b="0" i="0" dirty="0">
                <a:solidFill>
                  <a:srgbClr val="1F1F1F"/>
                </a:solidFill>
                <a:effectLst/>
                <a:latin typeface="Source Sans Pro" panose="020B0503030403020204" pitchFamily="34" charset="0"/>
              </a:rPr>
              <a:t>Section 13 of the FAA likewise gives us no reason to doubt our precedent. That provision, by its terms, clarifies that a district court's order confirming an arbitral award “shall have the same force and effect, in all respects as, and be subject to all the provisions of law relating to, a judgment in an action.” </a:t>
            </a:r>
            <a:r>
              <a:rPr lang="en-US" b="0" i="0" u="none" strike="noStrike" dirty="0">
                <a:effectLst/>
                <a:latin typeface="Source Sans Pro" panose="020B0503030403020204" pitchFamily="34" charset="0"/>
                <a:hlinkClick r:id="rId9"/>
              </a:rPr>
              <a:t>9 U.S.C. § 13</a:t>
            </a:r>
            <a:r>
              <a:rPr lang="en-US" b="0" i="0" dirty="0">
                <a:solidFill>
                  <a:srgbClr val="1F1F1F"/>
                </a:solidFill>
                <a:effectLst/>
                <a:latin typeface="Source Sans Pro" panose="020B0503030403020204" pitchFamily="34" charset="0"/>
              </a:rPr>
              <a:t>. As other circuits have explained, </a:t>
            </a:r>
            <a:r>
              <a:rPr lang="en-US" b="0" i="0" u="none" strike="noStrike" dirty="0">
                <a:effectLst/>
                <a:latin typeface="Source Sans Pro" panose="020B0503030403020204" pitchFamily="34" charset="0"/>
                <a:hlinkClick r:id="rId9"/>
              </a:rPr>
              <a:t>§ 13</a:t>
            </a:r>
            <a:r>
              <a:rPr lang="en-US" b="0" i="0" dirty="0">
                <a:solidFill>
                  <a:srgbClr val="1F1F1F"/>
                </a:solidFill>
                <a:effectLst/>
                <a:latin typeface="Source Sans Pro" panose="020B0503030403020204" pitchFamily="34" charset="0"/>
              </a:rPr>
              <a:t> “says nothing about which forum or </a:t>
            </a:r>
            <a:r>
              <a:rPr lang="en-US" b="0" i="1" dirty="0">
                <a:solidFill>
                  <a:srgbClr val="1F1F1F"/>
                </a:solidFill>
                <a:effectLst/>
                <a:latin typeface="Source Sans Pro" panose="020B0503030403020204" pitchFamily="34" charset="0"/>
              </a:rPr>
              <a:t>who</a:t>
            </a:r>
            <a:r>
              <a:rPr lang="en-US" b="0" i="0" dirty="0">
                <a:solidFill>
                  <a:srgbClr val="1F1F1F"/>
                </a:solidFill>
                <a:effectLst/>
                <a:latin typeface="Source Sans Pro" panose="020B0503030403020204" pitchFamily="34" charset="0"/>
              </a:rPr>
              <a:t> determines the effect of the judgment.” </a:t>
            </a:r>
            <a:r>
              <a:rPr lang="en-US" b="0" i="1" u="none" strike="noStrike" dirty="0">
                <a:effectLst/>
                <a:latin typeface="Source Sans Pro" panose="020B0503030403020204" pitchFamily="34" charset="0"/>
                <a:hlinkClick r:id="rId10"/>
              </a:rPr>
              <a:t>Chiron Corp. v. Ortho Diagnostic Sys., Inc.</a:t>
            </a:r>
            <a:r>
              <a:rPr lang="en-US" b="0" i="0" u="none" strike="noStrike" dirty="0">
                <a:effectLst/>
                <a:latin typeface="Source Sans Pro" panose="020B0503030403020204" pitchFamily="34" charset="0"/>
                <a:hlinkClick r:id="rId10"/>
              </a:rPr>
              <a:t>, 207 F.3d 1126, 1133 (9th Cir. 2000)</a:t>
            </a:r>
            <a:r>
              <a:rPr lang="en-US" b="0" i="0" dirty="0">
                <a:solidFill>
                  <a:srgbClr val="1F1F1F"/>
                </a:solidFill>
                <a:effectLst/>
                <a:latin typeface="Source Sans Pro" panose="020B0503030403020204" pitchFamily="34" charset="0"/>
              </a:rPr>
              <a:t> (emphasis in original); see </a:t>
            </a:r>
            <a:r>
              <a:rPr lang="en-US" b="0" i="1" u="none" strike="noStrike" dirty="0">
                <a:effectLst/>
                <a:latin typeface="Source Sans Pro" panose="020B0503030403020204" pitchFamily="34" charset="0"/>
                <a:hlinkClick r:id="rId11"/>
              </a:rPr>
              <a:t>Emps.</a:t>
            </a:r>
            <a:r>
              <a:rPr lang="en-US" b="0" i="0" u="none" strike="noStrike" dirty="0">
                <a:effectLst/>
                <a:latin typeface="Source Sans Pro" panose="020B0503030403020204" pitchFamily="34" charset="0"/>
                <a:hlinkClick r:id="rId11"/>
              </a:rPr>
              <a:t> </a:t>
            </a:r>
            <a:r>
              <a:rPr lang="en-US" b="0" i="1" u="none" strike="noStrike" dirty="0">
                <a:effectLst/>
                <a:latin typeface="Source Sans Pro" panose="020B0503030403020204" pitchFamily="34" charset="0"/>
                <a:hlinkClick r:id="rId11"/>
              </a:rPr>
              <a:t>Ins. Co. v. OneBeacon Am. Ins. Co.</a:t>
            </a:r>
            <a:r>
              <a:rPr lang="en-US" b="0" i="0" u="none" strike="noStrike" dirty="0">
                <a:effectLst/>
                <a:latin typeface="Source Sans Pro" panose="020B0503030403020204" pitchFamily="34" charset="0"/>
                <a:hlinkClick r:id="rId11"/>
              </a:rPr>
              <a:t>, 744 F.3d 25, 29 (1st Cir. 2014)</a:t>
            </a:r>
            <a:r>
              <a:rPr lang="en-US" b="0" i="0" dirty="0">
                <a:solidFill>
                  <a:srgbClr val="1F1F1F"/>
                </a:solidFill>
                <a:effectLst/>
                <a:latin typeface="Source Sans Pro" panose="020B0503030403020204" pitchFamily="34" charset="0"/>
              </a:rPr>
              <a:t> (explaining that </a:t>
            </a:r>
            <a:r>
              <a:rPr lang="en-US" b="0" i="0" u="none" strike="noStrike" dirty="0">
                <a:effectLst/>
                <a:latin typeface="Source Sans Pro" panose="020B0503030403020204" pitchFamily="34" charset="0"/>
                <a:hlinkClick r:id="rId9"/>
              </a:rPr>
              <a:t>§ 13</a:t>
            </a:r>
            <a:r>
              <a:rPr lang="en-US" b="0" i="0" dirty="0">
                <a:solidFill>
                  <a:srgbClr val="1F1F1F"/>
                </a:solidFill>
                <a:effectLst/>
                <a:latin typeface="Source Sans Pro" panose="020B0503030403020204" pitchFamily="34" charset="0"/>
              </a:rPr>
              <a:t> “simply means that the federal court will protect its judgments within their proper bounds”). To our knowledge, no court has ever interpreted </a:t>
            </a:r>
            <a:r>
              <a:rPr lang="en-US" b="1" i="0" dirty="0">
                <a:solidFill>
                  <a:srgbClr val="3C6848"/>
                </a:solidFill>
                <a:effectLst/>
                <a:latin typeface="Source Sans Pro" panose="020B0503030403020204" pitchFamily="34" charset="0"/>
              </a:rPr>
              <a:t>*1155</a:t>
            </a:r>
            <a:r>
              <a:rPr lang="en-US" b="0" i="0" dirty="0">
                <a:solidFill>
                  <a:srgbClr val="1F1F1F"/>
                </a:solidFill>
                <a:effectLst/>
                <a:latin typeface="Source Sans Pro" panose="020B0503030403020204" pitchFamily="34" charset="0"/>
              </a:rPr>
              <a:t> </a:t>
            </a:r>
            <a:r>
              <a:rPr lang="en-US" b="0" i="0" u="none" strike="noStrike" dirty="0">
                <a:effectLst/>
                <a:latin typeface="Source Sans Pro" panose="020B0503030403020204" pitchFamily="34" charset="0"/>
                <a:hlinkClick r:id="rId9"/>
              </a:rPr>
              <a:t>§ 13</a:t>
            </a:r>
            <a:r>
              <a:rPr lang="en-US" b="0" i="0" dirty="0">
                <a:solidFill>
                  <a:srgbClr val="1F1F1F"/>
                </a:solidFill>
                <a:effectLst/>
                <a:latin typeface="Source Sans Pro" panose="020B0503030403020204" pitchFamily="34" charset="0"/>
              </a:rPr>
              <a:t> to require federal courts to determine the preclusive effect of arbitral awards.</a:t>
            </a:r>
          </a:p>
          <a:p>
            <a:pPr marL="228600" indent="-228600">
              <a:buAutoNum type="arabicPeriod"/>
            </a:pPr>
            <a:endParaRPr lang="en-US" b="0" i="0" dirty="0">
              <a:solidFill>
                <a:srgbClr val="1F1F1F"/>
              </a:solidFill>
              <a:effectLst/>
              <a:latin typeface="Source Sans Pro" panose="020B0503030403020204" pitchFamily="34" charset="0"/>
            </a:endParaRPr>
          </a:p>
          <a:p>
            <a:pPr marL="228600" indent="-228600">
              <a:buAutoNum type="arabicPeriod"/>
            </a:pPr>
            <a:endParaRPr lang="en-US" dirty="0"/>
          </a:p>
        </p:txBody>
      </p:sp>
    </p:spTree>
    <p:extLst>
      <p:ext uri="{BB962C8B-B14F-4D97-AF65-F5344CB8AC3E}">
        <p14:creationId xmlns:p14="http://schemas.microsoft.com/office/powerpoint/2010/main" val="3548218986"/>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FAA argument: </a:t>
            </a:r>
            <a:r>
              <a:rPr lang="en-US" sz="1800" b="0" i="0" u="none" strike="noStrike" baseline="0" dirty="0">
                <a:latin typeface="CenturySchoolbook"/>
              </a:rPr>
              <a:t>Congress enacted Section 13 for the purpose of allowing arbitration awards to attain the same status as a judgment entered in an action</a:t>
            </a:r>
            <a:endParaRPr lang="en-US" dirty="0"/>
          </a:p>
        </p:txBody>
      </p:sp>
    </p:spTree>
    <p:extLst>
      <p:ext uri="{BB962C8B-B14F-4D97-AF65-F5344CB8AC3E}">
        <p14:creationId xmlns:p14="http://schemas.microsoft.com/office/powerpoint/2010/main" val="1666133825"/>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Parties to the dispute were AMIC and Munich Re.</a:t>
            </a:r>
          </a:p>
          <a:p>
            <a:endParaRPr lang="en-US" dirty="0"/>
          </a:p>
          <a:p>
            <a:r>
              <a:rPr lang="en-US" dirty="0"/>
              <a:t>AMIC, </a:t>
            </a:r>
            <a:r>
              <a:rPr lang="en-US" b="0" i="0" dirty="0">
                <a:solidFill>
                  <a:srgbClr val="222222"/>
                </a:solidFill>
                <a:effectLst/>
                <a:latin typeface="Arial" panose="020B0604020202020204" pitchFamily="34" charset="0"/>
              </a:rPr>
              <a:t>a non-profit insurance company wholly owned by Alabama municipalities, issued Public Official Liability Policies to cities and towns throughout the state.  It then purchased Casualty Excess of Loss reinsurance from Munich Re.  This was a fairly longstanding relationship, with Munich issuing reinsurance to AMIC for about 10 years, from 2005 through 2015.</a:t>
            </a:r>
            <a:endParaRPr lang="en-US" dirty="0"/>
          </a:p>
          <a:p>
            <a:endParaRPr lang="en-US" dirty="0"/>
          </a:p>
          <a:p>
            <a:endParaRPr lang="en-US" dirty="0"/>
          </a:p>
        </p:txBody>
      </p:sp>
    </p:spTree>
    <p:extLst>
      <p:ext uri="{BB962C8B-B14F-4D97-AF65-F5344CB8AC3E}">
        <p14:creationId xmlns:p14="http://schemas.microsoft.com/office/powerpoint/2010/main" val="3525639894"/>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Fairhope = City of 25k on Mobile Bay, off the Gulf of Mexico.  </a:t>
            </a:r>
          </a:p>
          <a:p>
            <a:endParaRPr lang="en-US" dirty="0"/>
          </a:p>
          <a:p>
            <a:r>
              <a:rPr lang="en-US" dirty="0"/>
              <a:t>By the time the underlying lawsuit at issue was filed in 2008, there had been decades of disputes between Dyas and the city dating back to 1972, with the city refusing various requests by Dyas to commercially develop the land.  </a:t>
            </a:r>
          </a:p>
          <a:p>
            <a:endParaRPr lang="en-US" dirty="0"/>
          </a:p>
          <a:p>
            <a:r>
              <a:rPr lang="en-US" dirty="0"/>
              <a:t>The Dyas property is just north of the city’s downtown and is 108 acres of undeveloped land, marked in red in this picture.  </a:t>
            </a:r>
          </a:p>
          <a:p>
            <a:endParaRPr lang="en-US" dirty="0"/>
          </a:p>
          <a:p>
            <a:r>
              <a:rPr lang="en-US" dirty="0"/>
              <a:t>As you can seen, there is development all around the property, including, and as cited by Dyas in the lawsuit, a Publix supermarket similar to plans the Dyas’ had previously proposed, but were rejected, by the City.  </a:t>
            </a:r>
          </a:p>
        </p:txBody>
      </p:sp>
    </p:spTree>
    <p:extLst>
      <p:ext uri="{BB962C8B-B14F-4D97-AF65-F5344CB8AC3E}">
        <p14:creationId xmlns:p14="http://schemas.microsoft.com/office/powerpoint/2010/main" val="1027973720"/>
      </p:ext>
    </p:extLst>
  </p:cSld>
  <p:clrMapOvr>
    <a:masterClrMapping/>
  </p:clrMapOvr>
</p:notes>
</file>

<file path=ppt/notesSlides/notesSlide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46788-B840-E2CC-9A22-D8817F869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8740C-22BB-FC99-41DD-FC3A4F957C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33C204-763C-1400-FFC2-D0DC11C8310D}"/>
              </a:ext>
            </a:extLst>
          </p:cNvPr>
          <p:cNvSpPr>
            <a:spLocks noGrp="1"/>
          </p:cNvSpPr>
          <p:nvPr>
            <p:ph type="body" idx="1"/>
          </p:nvPr>
        </p:nvSpPr>
        <p:spPr/>
        <p:txBody>
          <a:bodyPr/>
          <a:lstStyle/>
          <a:p>
            <a:endParaRPr lang="en-US" dirty="0"/>
          </a:p>
          <a:p>
            <a:r>
              <a:rPr lang="en-US" dirty="0"/>
              <a:t>They Dyas were owners of a neighborhood village center in Fairhope. </a:t>
            </a:r>
          </a:p>
          <a:p>
            <a:endParaRPr lang="en-US" dirty="0"/>
          </a:p>
          <a:p>
            <a:r>
              <a:rPr lang="en-US" dirty="0"/>
              <a:t>The Dyas v. Fairhope action involved claims by the Dyas that the City breached a settlement agreement they had previously reached on two occasions:  First, in 2006, when the city approved a zoning proposal to develop a nearby property into a competing village center.  And second, in 2008, when the city approved measures to alter traffic flow around the Dyas’ property.  They Dyas alleged each breach impaired the market value of their property. </a:t>
            </a:r>
          </a:p>
          <a:p>
            <a:endParaRPr lang="en-US" dirty="0"/>
          </a:p>
          <a:p>
            <a:r>
              <a:rPr lang="en-US" dirty="0"/>
              <a:t>The matter was ultimately settled pursuant to a settlement in which City agreed to purchase the property for $8.75m.  </a:t>
            </a:r>
          </a:p>
          <a:p>
            <a:endParaRPr lang="en-US" dirty="0"/>
          </a:p>
          <a:p>
            <a:r>
              <a:rPr lang="en-US" dirty="0"/>
              <a:t>Relevant here, AMIC disputed its coverage obligations to the City for the Dyas suit and filed a DJ.  In 2014, the parties settled, with AMIC agreeing to pay circa $1.1m of the City’s $1.6m in costs defending the Dyas suit.  </a:t>
            </a:r>
          </a:p>
        </p:txBody>
      </p:sp>
    </p:spTree>
    <p:extLst>
      <p:ext uri="{BB962C8B-B14F-4D97-AF65-F5344CB8AC3E}">
        <p14:creationId xmlns:p14="http://schemas.microsoft.com/office/powerpoint/2010/main" val="595791542"/>
      </p:ext>
    </p:extLst>
  </p:cSld>
  <p:clrMapOvr>
    <a:masterClrMapping/>
  </p:clrMapOvr>
</p:notes>
</file>

<file path=ppt/notesSlides/notesSlide9.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DB9BB-D877-1DA5-BC19-72EE78D27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34839-AAF8-605E-D8F4-38F2A08C2F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218B6E4-3CEA-3B93-041C-E882D9C37E58}"/>
              </a:ext>
            </a:extLst>
          </p:cNvPr>
          <p:cNvSpPr>
            <a:spLocks noGrp="1"/>
          </p:cNvSpPr>
          <p:nvPr>
            <p:ph type="body" idx="1"/>
          </p:nvPr>
        </p:nvSpPr>
        <p:spPr/>
        <p:txBody>
          <a:bodyPr/>
          <a:lstStyle/>
          <a:p>
            <a:r>
              <a:rPr lang="en-US" dirty="0"/>
              <a:t>In 2017, AMIC billed Munich Re for defense costs in excess of a </a:t>
            </a:r>
            <a:r>
              <a:rPr lang="en-US" b="1" u="sng" dirty="0"/>
              <a:t>single</a:t>
            </a:r>
            <a:r>
              <a:rPr lang="en-US" dirty="0"/>
              <a:t> $350k retention, billing the loss under the 2008 treaty only.</a:t>
            </a:r>
          </a:p>
          <a:p>
            <a:endParaRPr lang="en-US" dirty="0"/>
          </a:p>
          <a:p>
            <a:r>
              <a:rPr lang="en-US" dirty="0"/>
              <a:t>Munich Re disagrees, asserting the loss constitutes two separate Wrongful Acts that must be allocated across two underlying policies and two r/I treaties, and that two $350k retentions therefore apply.</a:t>
            </a:r>
          </a:p>
          <a:p>
            <a:endParaRPr lang="en-US" dirty="0"/>
          </a:p>
          <a:p>
            <a:r>
              <a:rPr lang="en-US" dirty="0"/>
              <a:t>AMIC sues Munich Re in federal court in Alabama, and Munich Re moves for SJ.  </a:t>
            </a:r>
          </a:p>
          <a:p>
            <a:endParaRPr lang="en-US" dirty="0"/>
          </a:p>
          <a:p>
            <a:r>
              <a:rPr lang="en-US" dirty="0"/>
              <a:t>AMIC argues [see slide]</a:t>
            </a:r>
          </a:p>
          <a:p>
            <a:endParaRPr lang="en-US" dirty="0"/>
          </a:p>
          <a:p>
            <a:r>
              <a:rPr lang="en-US" dirty="0"/>
              <a:t>AMIC also argues, in the alternative, that the 2006 and 2008 actions both breach a single settlement agreement between the City and </a:t>
            </a:r>
            <a:r>
              <a:rPr lang="en-US" dirty="0" err="1"/>
              <a:t>Dyases</a:t>
            </a:r>
            <a:r>
              <a:rPr lang="en-US" dirty="0"/>
              <a:t>, and this breach is further support for this being a single wrongful act.</a:t>
            </a:r>
          </a:p>
          <a:p>
            <a:endParaRPr lang="en-US" dirty="0"/>
          </a:p>
          <a:p>
            <a:r>
              <a:rPr lang="en-US" dirty="0"/>
              <a:t>Image source:  https://www.planningpeeps.com/aicpmemes.html</a:t>
            </a:r>
          </a:p>
          <a:p>
            <a:endParaRPr lang="en-US" dirty="0"/>
          </a:p>
          <a:p>
            <a:endParaRPr lang="en-US" dirty="0"/>
          </a:p>
          <a:p>
            <a:endParaRPr lang="en-US" dirty="0"/>
          </a:p>
        </p:txBody>
      </p:sp>
    </p:spTree>
    <p:extLst>
      <p:ext uri="{BB962C8B-B14F-4D97-AF65-F5344CB8AC3E}">
        <p14:creationId xmlns:p14="http://schemas.microsoft.com/office/powerpoint/2010/main" val="1870269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showMasterSp="0" type="tx">
  <p:cSld name="2_Title-1">
    <p:bg>
      <p:bgPr>
        <a:solidFill>
          <a:srgbClr val="FFFFFF"/>
        </a:solidFill>
        <a:effectLst/>
      </p:bgPr>
    </p:bg>
    <p:spTree>
      <p:nvGrpSpPr>
        <p:cNvPr id="1" name=""/>
        <p:cNvGrpSpPr/>
        <p:nvPr/>
      </p:nvGrpSpPr>
      <p:grpSpPr>
        <a:xfrm>
          <a:off x="0" y="0"/>
          <a:ext cx="0" cy="0"/>
          <a:chOff x="0" y="0"/>
          <a:chExt cx="0" cy="0"/>
        </a:xfrm>
      </p:grpSpPr>
      <p:pic>
        <p:nvPicPr>
          <p:cNvPr id="19" name="Image" descr="Image"/>
          <p:cNvPicPr>
            <a:picLocks noChangeAspect="1"/>
          </p:cNvPicPr>
          <p:nvPr/>
        </p:nvPicPr>
        <p:blipFill>
          <a:blip r:embed="rId2"/>
          <a:stretch>
            <a:fillRect/>
          </a:stretch>
        </p:blipFill>
        <p:spPr>
          <a:xfrm>
            <a:off x="-24570" y="-651380"/>
            <a:ext cx="12241140" cy="8160760"/>
          </a:xfrm>
          <a:prstGeom prst="rect">
            <a:avLst/>
          </a:prstGeom>
          <a:ln w="12700">
            <a:miter lim="400000"/>
          </a:ln>
        </p:spPr>
      </p:pic>
      <p:sp>
        <p:nvSpPr>
          <p:cNvPr id="20" name="Rectangle"/>
          <p:cNvSpPr/>
          <p:nvPr/>
        </p:nvSpPr>
        <p:spPr>
          <a:xfrm>
            <a:off x="-30434" y="6263967"/>
            <a:ext cx="12252867" cy="1270001"/>
          </a:xfrm>
          <a:prstGeom prst="rect">
            <a:avLst/>
          </a:prstGeom>
          <a:solidFill>
            <a:srgbClr val="C83640"/>
          </a:solidFill>
          <a:ln w="12700">
            <a:miter lim="400000"/>
          </a:ln>
        </p:spPr>
        <p:txBody>
          <a:bodyPr lIns="45718" tIns="45718" rIns="45718" bIns="45718" anchor="ctr"/>
          <a:lstStyle/>
          <a:p>
            <a:endParaRPr/>
          </a:p>
        </p:txBody>
      </p:sp>
      <p:sp>
        <p:nvSpPr>
          <p:cNvPr id="21" name="Footer Placeholder 4"/>
          <p:cNvSpPr txBox="1"/>
          <p:nvPr/>
        </p:nvSpPr>
        <p:spPr>
          <a:xfrm>
            <a:off x="561655" y="6378834"/>
            <a:ext cx="10546081"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t>ARIAS•U.S. 2025 Spring Conference | April 30 - May 2, 2025 | Coral Gables, FL | www.arias-us.org</a:t>
            </a:r>
          </a:p>
        </p:txBody>
      </p:sp>
      <p:sp>
        <p:nvSpPr>
          <p:cNvPr id="22" name="Rectangle"/>
          <p:cNvSpPr/>
          <p:nvPr/>
        </p:nvSpPr>
        <p:spPr>
          <a:xfrm>
            <a:off x="822960" y="832919"/>
            <a:ext cx="10546080" cy="4619839"/>
          </a:xfrm>
          <a:prstGeom prst="rect">
            <a:avLst/>
          </a:prstGeom>
          <a:solidFill>
            <a:srgbClr val="FFFFFF">
              <a:alpha val="78357"/>
            </a:srgbClr>
          </a:solidFill>
          <a:ln w="50800">
            <a:solidFill>
              <a:srgbClr val="C83640">
                <a:alpha val="78357"/>
              </a:srgbClr>
            </a:solidFill>
          </a:ln>
        </p:spPr>
        <p:txBody>
          <a:bodyPr lIns="45718" tIns="45718" rIns="45718" bIns="45718" anchor="ctr"/>
          <a:lstStyle/>
          <a:p>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E7F4-1449-CBF5-315C-3A0D110BF1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D810CB-0B07-1243-B683-AC67A4499D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CA8A87-E822-4918-4D07-286F02A10E5B}"/>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5" name="Footer Placeholder 4">
            <a:extLst>
              <a:ext uri="{FF2B5EF4-FFF2-40B4-BE49-F238E27FC236}">
                <a16:creationId xmlns:a16="http://schemas.microsoft.com/office/drawing/2014/main" id="{4A5325F3-8F41-44BE-4DFB-657CCF505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B7E1-58D5-F135-F842-A5D485F4AF19}"/>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2721354724"/>
      </p:ext>
    </p:extLst>
  </p:cSld>
  <p:clrMapOvr>
    <a:masterClrMapping/>
  </p:clrMapOvr>
</p:sldLayout>
</file>

<file path=ppt/slideLayouts/slideLayout1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D42B-9F32-7778-7C03-E3AC2B6B2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84A955-2879-84E6-C95B-08C037FB77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680C11-B0D5-4F5C-CC98-A33716226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C59FFB-8995-979A-EE2B-9553BEEBA4A5}"/>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6" name="Footer Placeholder 5">
            <a:extLst>
              <a:ext uri="{FF2B5EF4-FFF2-40B4-BE49-F238E27FC236}">
                <a16:creationId xmlns:a16="http://schemas.microsoft.com/office/drawing/2014/main" id="{961CFB08-8033-836C-5D77-ADE48BB4B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63B10-BF1C-CEDD-5014-A0B1F97123A4}"/>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1362067336"/>
      </p:ext>
    </p:extLst>
  </p:cSld>
  <p:clrMapOvr>
    <a:masterClrMapping/>
  </p:clrMapOvr>
</p:sldLayout>
</file>

<file path=ppt/slideLayouts/slideLayout1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8401D-6680-9359-3335-805FACACBA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F6714-551A-CEB1-C3C7-14C5C67BD6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13BA48-A04A-B901-C1C4-6FA89D82B0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DDB1D9-63EB-B1B3-F91D-040E32FD52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BCFD2D-96F5-AAF3-3411-141E269F6B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A6A5F1-908B-DFB0-815B-C94CD16E4A55}"/>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8" name="Footer Placeholder 7">
            <a:extLst>
              <a:ext uri="{FF2B5EF4-FFF2-40B4-BE49-F238E27FC236}">
                <a16:creationId xmlns:a16="http://schemas.microsoft.com/office/drawing/2014/main" id="{9048F5BE-04DB-5B69-FF9F-36B185D739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8FC132-EFF0-E055-98B1-8CF5560FA959}"/>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3170771858"/>
      </p:ext>
    </p:extLst>
  </p:cSld>
  <p:clrMapOvr>
    <a:masterClrMapping/>
  </p:clrMapOvr>
</p:sldLayout>
</file>

<file path=ppt/slideLayouts/slideLayout1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386D-3998-782B-9857-49BD6FE4E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D6E57-E985-74E9-3DEC-1ECC3B907790}"/>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4" name="Footer Placeholder 3">
            <a:extLst>
              <a:ext uri="{FF2B5EF4-FFF2-40B4-BE49-F238E27FC236}">
                <a16:creationId xmlns:a16="http://schemas.microsoft.com/office/drawing/2014/main" id="{3189BF05-C8D0-0C02-9567-206306BDAC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ABC7B7-8569-5954-B379-01A2E8352DA4}"/>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3632120870"/>
      </p:ext>
    </p:extLst>
  </p:cSld>
  <p:clrMapOvr>
    <a:masterClrMapping/>
  </p:clrMapOvr>
</p:sldLayout>
</file>

<file path=ppt/slideLayouts/slideLayout1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8CADCD-4C23-6B73-025D-C1DFA0FF15D6}"/>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3" name="Footer Placeholder 2">
            <a:extLst>
              <a:ext uri="{FF2B5EF4-FFF2-40B4-BE49-F238E27FC236}">
                <a16:creationId xmlns:a16="http://schemas.microsoft.com/office/drawing/2014/main" id="{1BBC3AD8-7ED9-AEB7-FF81-BBF5B19996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317EDC-D73B-0E46-3676-CA41DA551396}"/>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3924840357"/>
      </p:ext>
    </p:extLst>
  </p:cSld>
  <p:clrMapOvr>
    <a:masterClrMapping/>
  </p:clrMapOvr>
</p:sldLayout>
</file>

<file path=ppt/slideLayouts/slideLayout1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7F28-6D83-C537-A6C9-026AF3DD38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2E9A73-2D27-50F7-6123-9DB156C26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A46CB7-9371-BFCD-B138-2514D86B4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93357C-F5D7-5574-FD1F-B22C8DC51642}"/>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6" name="Footer Placeholder 5">
            <a:extLst>
              <a:ext uri="{FF2B5EF4-FFF2-40B4-BE49-F238E27FC236}">
                <a16:creationId xmlns:a16="http://schemas.microsoft.com/office/drawing/2014/main" id="{C36EF00E-AADA-DE95-96E5-72C6EB46B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2FB365-FD58-F5F8-A4AF-9C07B2DD25A6}"/>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1494607375"/>
      </p:ext>
    </p:extLst>
  </p:cSld>
  <p:clrMapOvr>
    <a:masterClrMapping/>
  </p:clrMapOvr>
</p:sldLayout>
</file>

<file path=ppt/slideLayouts/slideLayout1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B781-3275-FA0B-3368-081E98F1C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B810E7-4BD2-27F7-0451-65A74453A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918CE-574E-1CC3-874E-CE8B0FB59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753ACC-31DF-2DC6-BD1E-9CB028F642C7}"/>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6" name="Footer Placeholder 5">
            <a:extLst>
              <a:ext uri="{FF2B5EF4-FFF2-40B4-BE49-F238E27FC236}">
                <a16:creationId xmlns:a16="http://schemas.microsoft.com/office/drawing/2014/main" id="{31B132D5-4ADF-AC34-C425-099D5AF7F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29100-0B78-DAF6-FFF9-FC3527FC1ABD}"/>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2459419806"/>
      </p:ext>
    </p:extLst>
  </p:cSld>
  <p:clrMapOvr>
    <a:masterClrMapping/>
  </p:clrMapOvr>
</p:sldLayout>
</file>

<file path=ppt/slideLayouts/slideLayout1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64FC-90DC-9524-FB61-59DB87EBC8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0CA357-E434-8F58-F08B-B8E921C597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DEB3B-838D-E390-4693-BE3E64948A1B}"/>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5" name="Footer Placeholder 4">
            <a:extLst>
              <a:ext uri="{FF2B5EF4-FFF2-40B4-BE49-F238E27FC236}">
                <a16:creationId xmlns:a16="http://schemas.microsoft.com/office/drawing/2014/main" id="{476C401A-BDF5-D49C-CDBB-188B6EFB3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6ACC3-AE95-3E57-E7B0-22B83607AB0D}"/>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2895096233"/>
      </p:ext>
    </p:extLst>
  </p:cSld>
  <p:clrMapOvr>
    <a:masterClrMapping/>
  </p:clrMapOvr>
</p:sldLayout>
</file>

<file path=ppt/slideLayouts/slideLayout1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7E7829-BDB5-B74B-08EA-1A1CCB5E54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E185F5-822C-1573-7F70-D570F10E3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6F938-89A1-4D25-786C-84BF9C63FD9E}"/>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5" name="Footer Placeholder 4">
            <a:extLst>
              <a:ext uri="{FF2B5EF4-FFF2-40B4-BE49-F238E27FC236}">
                <a16:creationId xmlns:a16="http://schemas.microsoft.com/office/drawing/2014/main" id="{1AF7AE0E-2F7E-A378-E8BD-179B23431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9CB85-0E74-9B40-3F01-AF88E1C4460B}"/>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1368526365"/>
      </p:ext>
    </p:extLst>
  </p:cSld>
  <p:clrMapOvr>
    <a:masterClrMapping/>
  </p:clrMapOvr>
</p:sldLayout>
</file>

<file path=ppt/slideLayouts/slideLayout19.xml><?xml version="1.0" encoding="utf-8"?>
<p:sldLayout xmlns:ma14="http://schemas.microsoft.com/office/mac/drawingml/2011/main" xmlns:a14="http://schemas.microsoft.com/office/drawing/2010/main" xmlns:m="http://schemas.openxmlformats.org/officeDocument/2006/math" xmlns:p14="http://schemas.microsoft.com/office/powerpoint/2010/main" xmlns:a="http://schemas.openxmlformats.org/drawingml/2006/main" xmlns:r="http://schemas.openxmlformats.org/officeDocument/2006/relationships" xmlns:p="http://schemas.openxmlformats.org/presentationml/2006/main" showMasterSp="0" type="tx">
  <p:cSld name="1_Title-2">
    <p:bg>
      <p:bgPr>
        <a:solidFill>
          <a:srgbClr val="FFFFFF"/>
        </a:solidFill>
        <a:effectLst/>
      </p:bgPr>
    </p:bg>
    <p:spTree>
      <p:nvGrpSpPr>
        <p:cNvPr id="1" name=""/>
        <p:cNvGrpSpPr/>
        <p:nvPr/>
      </p:nvGrpSpPr>
      <p:grpSpPr>
        <a:xfrm>
          <a:off x="0" y="0"/>
          <a:ext cx="0" cy="0"/>
          <a:chOff x="0" y="0"/>
          <a:chExt cx="0" cy="0"/>
        </a:xfrm>
      </p:grpSpPr>
      <p:pic>
        <p:nvPicPr>
          <p:cNvPr id="30" name="palms_BW.jpeg" descr="palms_BW.jpeg"/>
          <p:cNvPicPr>
            <a:picLocks noChangeAspect="1"/>
          </p:cNvPicPr>
          <p:nvPr/>
        </p:nvPicPr>
        <p:blipFill>
          <a:blip r:embed="rId2">
            <a:alphaModFix amt="39437"/>
          </a:blip>
          <a:stretch>
            <a:fillRect/>
          </a:stretch>
        </p:blipFill>
        <p:spPr>
          <a:xfrm>
            <a:off x="-18341" y="-648237"/>
            <a:ext cx="12228682" cy="8154474"/>
          </a:xfrm>
          <a:prstGeom prst="rect">
            <a:avLst/>
          </a:prstGeom>
          <a:ln w="12700">
            <a:miter lim="400000"/>
          </a:ln>
        </p:spPr>
      </p:pic>
      <p:sp>
        <p:nvSpPr>
          <p:cNvPr id="31" name="Click to edit"/>
          <p:cNvSpPr txBox="1">
            <a:spLocks noGrp="1"/>
          </p:cNvSpPr>
          <p:nvPr>
            <p:ph type="title" hasCustomPrompt="1"/>
          </p:nvPr>
        </p:nvSpPr>
        <p:spPr>
          <a:xfrm>
            <a:off x="1499164" y="3553299"/>
            <a:ext cx="7007789" cy="1822125"/>
          </a:xfrm>
          <a:prstGeom prst="rect">
            <a:avLst/>
          </a:prstGeom>
        </p:spPr>
        <p:txBody>
          <a:bodyPr lIns="50800" tIns="50800" rIns="50800" bIns="50800" anchor="b"/>
          <a:lstStyle>
            <a:lvl1pPr>
              <a:defRPr sz="5600">
                <a:solidFill>
                  <a:srgbClr val="C83640"/>
                </a:solidFill>
                <a:latin typeface="Century Gothic"/>
                <a:ea typeface="Century Gothic"/>
                <a:cs typeface="Century Gothic"/>
                <a:sym typeface="Century Gothic"/>
              </a:defRPr>
            </a:lvl1pPr>
          </a:lstStyle>
          <a:p>
            <a:pPr defTabSz="914400"/>
            <a:r>
              <a:t>Click to edit</a:t>
            </a:r>
          </a:p>
        </p:txBody>
      </p:sp>
      <p:sp>
        <p:nvSpPr>
          <p:cNvPr id="32" name="Text Placeholder 12"/>
          <p:cNvSpPr>
            <a:spLocks noGrp="1"/>
          </p:cNvSpPr>
          <p:nvPr>
            <p:ph type="body" sz="quarter" idx="21" hasCustomPrompt="1"/>
          </p:nvPr>
        </p:nvSpPr>
        <p:spPr>
          <a:xfrm>
            <a:off x="1574075" y="5282844"/>
            <a:ext cx="3600452" cy="798377"/>
          </a:xfrm>
          <a:prstGeom prst="rect">
            <a:avLst/>
          </a:prstGeom>
        </p:spPr>
        <p:txBody>
          <a:bodyPr/>
          <a:lstStyle>
            <a:lvl1pPr marL="0" indent="0">
              <a:spcBef>
                <a:spcPts val="0"/>
              </a:spcBef>
              <a:buSzTx/>
              <a:buFontTx/>
              <a:buNone/>
              <a:defRPr>
                <a:latin typeface="Century Gothic"/>
                <a:ea typeface="Century Gothic"/>
                <a:cs typeface="Century Gothic"/>
                <a:sym typeface="Century Gothic"/>
              </a:defRPr>
            </a:lvl1pPr>
          </a:lstStyle>
          <a:p>
            <a:r>
              <a:t>Date
Speaker Name, Speaker Company</a:t>
            </a:r>
          </a:p>
        </p:txBody>
      </p:sp>
      <p:sp>
        <p:nvSpPr>
          <p:cNvPr id="33" name="Picture Placeholder 4"/>
          <p:cNvSpPr>
            <a:spLocks noGrp="1"/>
          </p:cNvSpPr>
          <p:nvPr>
            <p:ph type="pic" idx="22"/>
          </p:nvPr>
        </p:nvSpPr>
        <p:spPr>
          <a:xfrm>
            <a:off x="382361" y="556271"/>
            <a:ext cx="11427278" cy="3660591"/>
          </a:xfrm>
          <a:prstGeom prst="rect">
            <a:avLst/>
          </a:prstGeom>
        </p:spPr>
        <p:txBody>
          <a:bodyPr lIns="91439" tIns="45719" rIns="91439" bIns="45719">
            <a:noAutofit/>
          </a:bodyPr>
          <a:lstStyle/>
          <a:p>
            <a:endParaRPr/>
          </a:p>
        </p:txBody>
      </p:sp>
      <p:sp>
        <p:nvSpPr>
          <p:cNvPr id="34" name="Footer Placeholder 4"/>
          <p:cNvSpPr txBox="1"/>
          <p:nvPr/>
        </p:nvSpPr>
        <p:spPr>
          <a:xfrm>
            <a:off x="561655" y="6378834"/>
            <a:ext cx="10546081"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sz="1600">
                <a:latin typeface="Century Gothic"/>
                <a:ea typeface="Century Gothic"/>
                <a:cs typeface="Century Gothic"/>
                <a:sym typeface="Century Gothic"/>
              </a:defRPr>
            </a:lvl1pPr>
          </a:lstStyle>
          <a:p>
            <a:r>
              <a:t>ARIAS•U.S. 2025 Spring Conference | April 30 - May 2, 2025 | Coral Gables, FL | www.arias-us.org</a:t>
            </a:r>
          </a:p>
        </p:txBody>
      </p:sp>
      <p:sp>
        <p:nvSpPr>
          <p:cNvPr id="35" name="Rectangle"/>
          <p:cNvSpPr/>
          <p:nvPr/>
        </p:nvSpPr>
        <p:spPr>
          <a:xfrm>
            <a:off x="385682" y="4653484"/>
            <a:ext cx="1046484" cy="1078297"/>
          </a:xfrm>
          <a:prstGeom prst="rect">
            <a:avLst/>
          </a:prstGeom>
          <a:solidFill>
            <a:srgbClr val="C83640"/>
          </a:solidFill>
          <a:ln w="12700">
            <a:miter lim="400000"/>
          </a:ln>
        </p:spPr>
        <p:txBody>
          <a:bodyPr lIns="45718" tIns="45718" rIns="45718" bIns="45718" anchor="ctr"/>
          <a:lstStyle/>
          <a:p>
            <a:endParaRP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4624787"/>
      </p:ext>
    </p:extLst>
  </p:cSld>
  <p:clrMapOvr>
    <a:masterClrMapping/>
  </p:clrMapOvr>
  <p:transition spd="med"/>
</p:sldLayout>
</file>

<file path=ppt/slideLayouts/slideLayout2.xml><?xml version="1.0" encoding="utf-8"?>
<p:sldLayout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showMasterSp="0" type="tx">
  <p:cSld name="1_Title-2">
    <p:bg>
      <p:bgPr>
        <a:solidFill>
          <a:srgbClr val="FFFFFF"/>
        </a:solidFill>
        <a:effectLst/>
      </p:bgPr>
    </p:bg>
    <p:spTree>
      <p:nvGrpSpPr>
        <p:cNvPr id="1" name=""/>
        <p:cNvGrpSpPr/>
        <p:nvPr/>
      </p:nvGrpSpPr>
      <p:grpSpPr>
        <a:xfrm>
          <a:off x="0" y="0"/>
          <a:ext cx="0" cy="0"/>
          <a:chOff x="0" y="0"/>
          <a:chExt cx="0" cy="0"/>
        </a:xfrm>
      </p:grpSpPr>
      <p:pic>
        <p:nvPicPr>
          <p:cNvPr id="30" name="palms_BW.jpeg" descr="palms_BW.jpeg"/>
          <p:cNvPicPr>
            <a:picLocks noChangeAspect="1"/>
          </p:cNvPicPr>
          <p:nvPr/>
        </p:nvPicPr>
        <p:blipFill>
          <a:blip r:embed="rId2">
            <a:alphaModFix amt="39437"/>
          </a:blip>
          <a:stretch>
            <a:fillRect/>
          </a:stretch>
        </p:blipFill>
        <p:spPr>
          <a:xfrm>
            <a:off x="-18341" y="-648237"/>
            <a:ext cx="12228682" cy="8154474"/>
          </a:xfrm>
          <a:prstGeom prst="rect">
            <a:avLst/>
          </a:prstGeom>
          <a:ln w="12700">
            <a:miter lim="400000"/>
          </a:ln>
        </p:spPr>
      </p:pic>
      <p:sp>
        <p:nvSpPr>
          <p:cNvPr id="31" name="Click to edit"/>
          <p:cNvSpPr txBox="1">
            <a:spLocks noGrp="1"/>
          </p:cNvSpPr>
          <p:nvPr>
            <p:ph type="title" hasCustomPrompt="1"/>
          </p:nvPr>
        </p:nvSpPr>
        <p:spPr>
          <a:xfrm>
            <a:off x="1499164" y="3553299"/>
            <a:ext cx="7007789" cy="1822125"/>
          </a:xfrm>
          <a:prstGeom prst="rect">
            <a:avLst/>
          </a:prstGeom>
        </p:spPr>
        <p:txBody>
          <a:bodyPr lIns="50800" tIns="50800" rIns="50800" bIns="50800" anchor="b"/>
          <a:lstStyle>
            <a:lvl1pPr>
              <a:defRPr sz="5600">
                <a:solidFill>
                  <a:srgbClr val="C83640"/>
                </a:solidFill>
                <a:latin typeface="Century Gothic"/>
                <a:ea typeface="Century Gothic"/>
                <a:cs typeface="Century Gothic"/>
                <a:sym typeface="Century Gothic"/>
              </a:defRPr>
            </a:lvl1pPr>
          </a:lstStyle>
          <a:p>
            <a:pPr defTabSz="914400"/>
            <a:r>
              <a:t>Click to edit</a:t>
            </a:r>
          </a:p>
        </p:txBody>
      </p:sp>
      <p:sp>
        <p:nvSpPr>
          <p:cNvPr id="32" name="Text Placeholder 12"/>
          <p:cNvSpPr>
            <a:spLocks noGrp="1"/>
          </p:cNvSpPr>
          <p:nvPr>
            <p:ph type="body" sz="quarter" idx="21" hasCustomPrompt="1"/>
          </p:nvPr>
        </p:nvSpPr>
        <p:spPr>
          <a:xfrm>
            <a:off x="1574075" y="5282844"/>
            <a:ext cx="3600452" cy="798377"/>
          </a:xfrm>
          <a:prstGeom prst="rect">
            <a:avLst/>
          </a:prstGeom>
        </p:spPr>
        <p:txBody>
          <a:bodyPr/>
          <a:lstStyle>
            <a:lvl1pPr marL="0" indent="0">
              <a:spcBef>
                <a:spcPts val="0"/>
              </a:spcBef>
              <a:buSzTx/>
              <a:buFontTx/>
              <a:buNone/>
              <a:defRPr>
                <a:latin typeface="Century Gothic"/>
                <a:ea typeface="Century Gothic"/>
                <a:cs typeface="Century Gothic"/>
                <a:sym typeface="Century Gothic"/>
              </a:defRPr>
            </a:lvl1pPr>
          </a:lstStyle>
          <a:p>
            <a:r>
              <a:t>Date
Speaker Name, Speaker Company</a:t>
            </a:r>
          </a:p>
        </p:txBody>
      </p:sp>
      <p:sp>
        <p:nvSpPr>
          <p:cNvPr id="33" name="Picture Placeholder 4"/>
          <p:cNvSpPr>
            <a:spLocks noGrp="1"/>
          </p:cNvSpPr>
          <p:nvPr>
            <p:ph type="pic" idx="22"/>
          </p:nvPr>
        </p:nvSpPr>
        <p:spPr>
          <a:xfrm>
            <a:off x="382361" y="556271"/>
            <a:ext cx="11427278" cy="3660591"/>
          </a:xfrm>
          <a:prstGeom prst="rect">
            <a:avLst/>
          </a:prstGeom>
        </p:spPr>
        <p:txBody>
          <a:bodyPr lIns="91439" tIns="45719" rIns="91439" bIns="45719">
            <a:noAutofit/>
          </a:bodyPr>
          <a:lstStyle/>
          <a:p>
            <a:endParaRPr/>
          </a:p>
        </p:txBody>
      </p:sp>
      <p:sp>
        <p:nvSpPr>
          <p:cNvPr id="34" name="Footer Placeholder 4"/>
          <p:cNvSpPr txBox="1"/>
          <p:nvPr/>
        </p:nvSpPr>
        <p:spPr>
          <a:xfrm>
            <a:off x="561655" y="6378834"/>
            <a:ext cx="10546081"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sz="1600">
                <a:latin typeface="Century Gothic"/>
                <a:ea typeface="Century Gothic"/>
                <a:cs typeface="Century Gothic"/>
                <a:sym typeface="Century Gothic"/>
              </a:defRPr>
            </a:lvl1pPr>
          </a:lstStyle>
          <a:p>
            <a:r>
              <a:t>ARIAS•U.S. 2025 Spring Conference | April 30 - May 2, 2025 | Coral Gables, FL | www.arias-us.org</a:t>
            </a:r>
          </a:p>
        </p:txBody>
      </p:sp>
      <p:sp>
        <p:nvSpPr>
          <p:cNvPr id="35" name="Rectangle"/>
          <p:cNvSpPr/>
          <p:nvPr/>
        </p:nvSpPr>
        <p:spPr>
          <a:xfrm>
            <a:off x="385682" y="4653484"/>
            <a:ext cx="1046484" cy="1078297"/>
          </a:xfrm>
          <a:prstGeom prst="rect">
            <a:avLst/>
          </a:prstGeom>
          <a:solidFill>
            <a:srgbClr val="C83640"/>
          </a:solidFill>
          <a:ln w="12700">
            <a:miter lim="400000"/>
          </a:ln>
        </p:spPr>
        <p:txBody>
          <a:bodyPr lIns="45718" tIns="45718" rIns="45718" bIns="45718" anchor="ctr"/>
          <a:lstStyle/>
          <a:p>
            <a:endParaRP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ma14="http://schemas.microsoft.com/office/mac/drawingml/2011/main" xmlns:a14="http://schemas.microsoft.com/office/drawing/2010/main" xmlns:m="http://schemas.openxmlformats.org/officeDocument/2006/math" xmlns:p14="http://schemas.microsoft.com/office/powerpoint/2010/main" xmlns:a="http://schemas.openxmlformats.org/drawingml/2006/main" xmlns:r="http://schemas.openxmlformats.org/officeDocument/2006/relationships" xmlns:p="http://schemas.openxmlformats.org/presentationml/2006/main" showMasterSp="0" type="tx">
  <p:cSld name="1_Title-2 copy">
    <p:bg>
      <p:bgPr>
        <a:solidFill>
          <a:srgbClr val="FFFFFF"/>
        </a:solidFill>
        <a:effectLst/>
      </p:bgPr>
    </p:bg>
    <p:spTree>
      <p:nvGrpSpPr>
        <p:cNvPr id="1" name=""/>
        <p:cNvGrpSpPr/>
        <p:nvPr/>
      </p:nvGrpSpPr>
      <p:grpSpPr>
        <a:xfrm>
          <a:off x="0" y="0"/>
          <a:ext cx="0" cy="0"/>
          <a:chOff x="0" y="0"/>
          <a:chExt cx="0" cy="0"/>
        </a:xfrm>
      </p:grpSpPr>
      <p:sp>
        <p:nvSpPr>
          <p:cNvPr id="56" name="Rectangle"/>
          <p:cNvSpPr/>
          <p:nvPr/>
        </p:nvSpPr>
        <p:spPr>
          <a:xfrm>
            <a:off x="651627" y="707203"/>
            <a:ext cx="9443986" cy="5443594"/>
          </a:xfrm>
          <a:prstGeom prst="rect">
            <a:avLst/>
          </a:prstGeom>
          <a:solidFill>
            <a:srgbClr val="C83640"/>
          </a:solidFill>
          <a:ln w="12700">
            <a:miter lim="400000"/>
          </a:ln>
        </p:spPr>
        <p:txBody>
          <a:bodyPr lIns="45718" tIns="45718" rIns="45718" bIns="45718" anchor="ctr"/>
          <a:lstStyle/>
          <a:p>
            <a:endParaRPr/>
          </a:p>
        </p:txBody>
      </p:sp>
      <p:sp>
        <p:nvSpPr>
          <p:cNvPr id="57" name="Click to edit title"/>
          <p:cNvSpPr txBox="1">
            <a:spLocks noGrp="1"/>
          </p:cNvSpPr>
          <p:nvPr>
            <p:ph type="title" hasCustomPrompt="1"/>
          </p:nvPr>
        </p:nvSpPr>
        <p:spPr>
          <a:xfrm>
            <a:off x="982049" y="-64499"/>
            <a:ext cx="4174336" cy="2781409"/>
          </a:xfrm>
          <a:prstGeom prst="rect">
            <a:avLst/>
          </a:prstGeom>
        </p:spPr>
        <p:txBody>
          <a:bodyPr anchor="b"/>
          <a:lstStyle>
            <a:lvl1pPr>
              <a:defRPr sz="5600">
                <a:solidFill>
                  <a:srgbClr val="FFFFFF"/>
                </a:solidFill>
                <a:latin typeface="Century Gothic"/>
                <a:ea typeface="Century Gothic"/>
                <a:cs typeface="Century Gothic"/>
                <a:sym typeface="Century Gothic"/>
              </a:defRPr>
            </a:lvl1pPr>
          </a:lstStyle>
          <a:p>
            <a:r>
              <a:t>Click to edit title</a:t>
            </a:r>
          </a:p>
        </p:txBody>
      </p:sp>
      <p:sp>
        <p:nvSpPr>
          <p:cNvPr id="58" name="Body Level One…"/>
          <p:cNvSpPr txBox="1">
            <a:spLocks noGrp="1"/>
          </p:cNvSpPr>
          <p:nvPr>
            <p:ph type="body" sz="quarter" idx="1" hasCustomPrompt="1"/>
          </p:nvPr>
        </p:nvSpPr>
        <p:spPr>
          <a:xfrm>
            <a:off x="982047" y="3023601"/>
            <a:ext cx="7380290" cy="1127963"/>
          </a:xfrm>
          <a:prstGeom prst="rect">
            <a:avLst/>
          </a:prstGeom>
        </p:spPr>
        <p:txBody>
          <a:bodyPr/>
          <a:lstStyle>
            <a:lvl1pPr marL="0" indent="0">
              <a:spcBef>
                <a:spcPts val="0"/>
              </a:spcBef>
              <a:buSzTx/>
              <a:buFontTx/>
              <a:buNone/>
              <a:defRPr sz="2800">
                <a:latin typeface="Century Gothic"/>
                <a:ea typeface="Century Gothic"/>
                <a:cs typeface="Century Gothic"/>
                <a:sym typeface="Century Gothic"/>
              </a:defRPr>
            </a:lvl1pPr>
            <a:lvl2pPr marL="0" indent="0">
              <a:spcBef>
                <a:spcPts val="0"/>
              </a:spcBef>
              <a:buSzTx/>
              <a:buFontTx/>
              <a:buNone/>
              <a:defRPr sz="2800">
                <a:latin typeface="Century Gothic"/>
                <a:ea typeface="Century Gothic"/>
                <a:cs typeface="Century Gothic"/>
                <a:sym typeface="Century Gothic"/>
              </a:defRPr>
            </a:lvl2pPr>
            <a:lvl3pPr marL="0" indent="0">
              <a:spcBef>
                <a:spcPts val="0"/>
              </a:spcBef>
              <a:buSzTx/>
              <a:buFontTx/>
              <a:buNone/>
              <a:defRPr sz="2800">
                <a:latin typeface="Century Gothic"/>
                <a:ea typeface="Century Gothic"/>
                <a:cs typeface="Century Gothic"/>
                <a:sym typeface="Century Gothic"/>
              </a:defRPr>
            </a:lvl3pPr>
            <a:lvl4pPr marL="0" indent="0">
              <a:spcBef>
                <a:spcPts val="0"/>
              </a:spcBef>
              <a:buSzTx/>
              <a:buFontTx/>
              <a:buNone/>
              <a:defRPr sz="2800">
                <a:latin typeface="Century Gothic"/>
                <a:ea typeface="Century Gothic"/>
                <a:cs typeface="Century Gothic"/>
                <a:sym typeface="Century Gothic"/>
              </a:defRPr>
            </a:lvl4pPr>
            <a:lvl5pPr marL="0" indent="0">
              <a:spcBef>
                <a:spcPts val="0"/>
              </a:spcBef>
              <a:buSzTx/>
              <a:buFontTx/>
              <a:buNone/>
              <a:defRPr sz="2800">
                <a:latin typeface="Century Gothic"/>
                <a:ea typeface="Century Gothic"/>
                <a:cs typeface="Century Gothic"/>
                <a:sym typeface="Century Gothic"/>
              </a:defRPr>
            </a:lvl5pPr>
          </a:lstStyle>
          <a:p>
            <a:r>
              <a:t>Click to edit subtitle</a:t>
            </a:r>
          </a:p>
          <a:p>
            <a:pPr lvl="1"/>
            <a:endParaRPr/>
          </a:p>
          <a:p>
            <a:pPr lvl="2"/>
            <a:endParaRPr/>
          </a:p>
          <a:p>
            <a:pPr lvl="3"/>
            <a:endParaRPr/>
          </a:p>
          <a:p>
            <a:pPr lvl="4"/>
            <a:endParaRPr/>
          </a:p>
        </p:txBody>
      </p:sp>
      <p:sp>
        <p:nvSpPr>
          <p:cNvPr id="59" name="Text Placeholder 12"/>
          <p:cNvSpPr>
            <a:spLocks noGrp="1"/>
          </p:cNvSpPr>
          <p:nvPr>
            <p:ph type="body" sz="quarter" idx="21" hasCustomPrompt="1"/>
          </p:nvPr>
        </p:nvSpPr>
        <p:spPr>
          <a:xfrm>
            <a:off x="982047" y="4458255"/>
            <a:ext cx="3600453" cy="798377"/>
          </a:xfrm>
          <a:prstGeom prst="rect">
            <a:avLst/>
          </a:prstGeom>
        </p:spPr>
        <p:txBody>
          <a:bodyPr/>
          <a:lstStyle>
            <a:lvl1pPr marL="0" indent="0">
              <a:spcBef>
                <a:spcPts val="0"/>
              </a:spcBef>
              <a:buSzTx/>
              <a:buFontTx/>
              <a:buNone/>
              <a:defRPr>
                <a:latin typeface="Century Gothic"/>
                <a:ea typeface="Century Gothic"/>
                <a:cs typeface="Century Gothic"/>
                <a:sym typeface="Century Gothic"/>
              </a:defRPr>
            </a:lvl1pPr>
          </a:lstStyle>
          <a:p>
            <a:r>
              <a:t>Date
Speaker Name, Speaker Company</a:t>
            </a:r>
          </a:p>
        </p:txBody>
      </p:sp>
      <p:sp>
        <p:nvSpPr>
          <p:cNvPr id="60" name="Footer Placeholder 4"/>
          <p:cNvSpPr txBox="1"/>
          <p:nvPr/>
        </p:nvSpPr>
        <p:spPr>
          <a:xfrm>
            <a:off x="561655" y="6378834"/>
            <a:ext cx="10546081"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sz="1600">
                <a:solidFill>
                  <a:schemeClr val="accent2"/>
                </a:solidFill>
                <a:latin typeface="Century Gothic"/>
                <a:ea typeface="Century Gothic"/>
                <a:cs typeface="Century Gothic"/>
                <a:sym typeface="Century Gothic"/>
              </a:defRPr>
            </a:lvl1pPr>
          </a:lstStyle>
          <a:p>
            <a:r>
              <a:t>ARIAS•U.S. 2025 Spring Conference | April 30 - May 2, 2025 | Coral Gables, FL | www.arias-us.org</a:t>
            </a:r>
          </a:p>
        </p:txBody>
      </p:sp>
      <p:sp>
        <p:nvSpPr>
          <p:cNvPr id="61" name="Picture Placeholder 4"/>
          <p:cNvSpPr>
            <a:spLocks noGrp="1"/>
          </p:cNvSpPr>
          <p:nvPr>
            <p:ph type="pic" sz="half" idx="22"/>
          </p:nvPr>
        </p:nvSpPr>
        <p:spPr>
          <a:xfrm>
            <a:off x="5881643" y="1452734"/>
            <a:ext cx="5702048" cy="3952532"/>
          </a:xfrm>
          <a:prstGeom prst="rect">
            <a:avLst/>
          </a:prstGeom>
        </p:spPr>
        <p:txBody>
          <a:bodyPr lIns="91439" tIns="45719" rIns="91439" bIns="45719">
            <a:noAutofit/>
          </a:bodyPr>
          <a:lstStyle/>
          <a:p>
            <a:endParaRP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8881916"/>
      </p:ext>
    </p:extLst>
  </p:cSld>
  <p:clrMapOvr>
    <a:masterClrMapping/>
  </p:clrMapOvr>
  <p:transition spd="med"/>
</p:sldLayout>
</file>

<file path=ppt/slideLayouts/slideLayout21.xml><?xml version="1.0" encoding="utf-8"?>
<p:sldLayout xmlns:ma14="http://schemas.microsoft.com/office/mac/drawingml/2011/main" xmlns:a14="http://schemas.microsoft.com/office/drawing/2010/main" xmlns:m="http://schemas.openxmlformats.org/officeDocument/2006/math" xmlns:p14="http://schemas.microsoft.com/office/powerpoint/2010/main" xmlns:a="http://schemas.openxmlformats.org/drawingml/2006/main" xmlns:r="http://schemas.openxmlformats.org/officeDocument/2006/relationships" xmlns:p="http://schemas.openxmlformats.org/presentationml/2006/main" showMasterSp="0" type="tx">
  <p:cSld name="1_Title-3">
    <p:bg>
      <p:bgPr>
        <a:solidFill>
          <a:srgbClr val="FFFFFF"/>
        </a:solidFill>
        <a:effectLst/>
      </p:bgPr>
    </p:bg>
    <p:spTree>
      <p:nvGrpSpPr>
        <p:cNvPr id="1" name=""/>
        <p:cNvGrpSpPr/>
        <p:nvPr/>
      </p:nvGrpSpPr>
      <p:grpSpPr>
        <a:xfrm>
          <a:off x="0" y="0"/>
          <a:ext cx="0" cy="0"/>
          <a:chOff x="0" y="0"/>
          <a:chExt cx="0" cy="0"/>
        </a:xfrm>
      </p:grpSpPr>
      <p:sp>
        <p:nvSpPr>
          <p:cNvPr id="69" name="Rectangle"/>
          <p:cNvSpPr/>
          <p:nvPr/>
        </p:nvSpPr>
        <p:spPr>
          <a:xfrm>
            <a:off x="2049960" y="707203"/>
            <a:ext cx="9443985" cy="5443594"/>
          </a:xfrm>
          <a:prstGeom prst="rect">
            <a:avLst/>
          </a:prstGeom>
          <a:solidFill>
            <a:srgbClr val="C83640"/>
          </a:solidFill>
          <a:ln w="12700">
            <a:miter lim="400000"/>
          </a:ln>
        </p:spPr>
        <p:txBody>
          <a:bodyPr lIns="45718" tIns="45718" rIns="45718" bIns="45718" anchor="ctr"/>
          <a:lstStyle/>
          <a:p>
            <a:endParaRPr/>
          </a:p>
        </p:txBody>
      </p:sp>
      <p:sp>
        <p:nvSpPr>
          <p:cNvPr id="70" name="Text Placeholder 12"/>
          <p:cNvSpPr/>
          <p:nvPr/>
        </p:nvSpPr>
        <p:spPr>
          <a:xfrm>
            <a:off x="7452764" y="4458255"/>
            <a:ext cx="3600452" cy="798377"/>
          </a:xfrm>
          <a:prstGeom prst="rect">
            <a:avLst/>
          </a:prstGeom>
          <a:ln w="12700">
            <a:miter lim="400000"/>
          </a:ln>
        </p:spPr>
        <p:txBody>
          <a:bodyPr lIns="45718" tIns="45718" rIns="45718" bIns="45718">
            <a:normAutofit/>
          </a:bodyPr>
          <a:lstStyle/>
          <a:p>
            <a:pPr algn="r">
              <a:defRPr sz="1400">
                <a:latin typeface="Century Gothic"/>
                <a:ea typeface="Century Gothic"/>
                <a:cs typeface="Century Gothic"/>
                <a:sym typeface="Century Gothic"/>
              </a:defRPr>
            </a:pPr>
            <a:endParaRPr/>
          </a:p>
        </p:txBody>
      </p:sp>
      <p:sp>
        <p:nvSpPr>
          <p:cNvPr id="71" name="Footer Placeholder 4"/>
          <p:cNvSpPr txBox="1"/>
          <p:nvPr/>
        </p:nvSpPr>
        <p:spPr>
          <a:xfrm>
            <a:off x="561655" y="6378834"/>
            <a:ext cx="10546081"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sz="1600">
                <a:solidFill>
                  <a:schemeClr val="accent2"/>
                </a:solidFill>
                <a:latin typeface="Century Gothic"/>
                <a:ea typeface="Century Gothic"/>
                <a:cs typeface="Century Gothic"/>
                <a:sym typeface="Century Gothic"/>
              </a:defRPr>
            </a:lvl1pPr>
          </a:lstStyle>
          <a:p>
            <a:r>
              <a:t>ARIAS•U.S. 2025 Spring Conference | April 30 - May 2, 2025 | Coral Gables, FL | www.arias-us.org</a:t>
            </a:r>
          </a:p>
        </p:txBody>
      </p:sp>
      <p:sp>
        <p:nvSpPr>
          <p:cNvPr id="72" name="Picture Placeholder 4"/>
          <p:cNvSpPr>
            <a:spLocks noGrp="1"/>
          </p:cNvSpPr>
          <p:nvPr>
            <p:ph type="pic" sz="half" idx="21"/>
          </p:nvPr>
        </p:nvSpPr>
        <p:spPr>
          <a:xfrm>
            <a:off x="717093" y="1452734"/>
            <a:ext cx="5702048" cy="3952532"/>
          </a:xfrm>
          <a:prstGeom prst="rect">
            <a:avLst/>
          </a:prstGeom>
        </p:spPr>
        <p:txBody>
          <a:bodyPr lIns="91439" tIns="45719" rIns="91439" bIns="45719">
            <a:noAutofit/>
          </a:bodyPr>
          <a:lstStyle/>
          <a:p>
            <a:endParaRPr/>
          </a:p>
        </p:txBody>
      </p:sp>
      <p:sp>
        <p:nvSpPr>
          <p:cNvPr id="73" name="Click to edit title"/>
          <p:cNvSpPr txBox="1"/>
          <p:nvPr/>
        </p:nvSpPr>
        <p:spPr>
          <a:xfrm>
            <a:off x="6865824" y="-64499"/>
            <a:ext cx="4174336" cy="2781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chor="b">
            <a:normAutofit/>
          </a:bodyPr>
          <a:lstStyle>
            <a:lvl1pPr algn="r">
              <a:defRPr sz="5600" b="1">
                <a:solidFill>
                  <a:srgbClr val="FFFFFF"/>
                </a:solidFill>
                <a:latin typeface="Century Gothic"/>
                <a:ea typeface="Century Gothic"/>
                <a:cs typeface="Century Gothic"/>
                <a:sym typeface="Century Gothic"/>
              </a:defRPr>
            </a:lvl1pPr>
          </a:lstStyle>
          <a:p>
            <a:r>
              <a:t>Click to edit title</a:t>
            </a:r>
          </a:p>
        </p:txBody>
      </p:sp>
      <p:sp>
        <p:nvSpPr>
          <p:cNvPr id="74" name="Body Level One…"/>
          <p:cNvSpPr txBox="1"/>
          <p:nvPr/>
        </p:nvSpPr>
        <p:spPr>
          <a:xfrm>
            <a:off x="6847515" y="3023601"/>
            <a:ext cx="4210954" cy="1127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ormAutofit/>
          </a:bodyPr>
          <a:lstStyle>
            <a:lvl1pPr algn="r" defTabSz="214884">
              <a:defRPr sz="1316">
                <a:latin typeface="Century Gothic"/>
                <a:ea typeface="Century Gothic"/>
                <a:cs typeface="Century Gothic"/>
                <a:sym typeface="Century Gothic"/>
              </a:defRPr>
            </a:lvl1pPr>
            <a:lvl2pPr algn="r" defTabSz="214884">
              <a:defRPr sz="1316">
                <a:latin typeface="Century Gothic"/>
                <a:ea typeface="Century Gothic"/>
                <a:cs typeface="Century Gothic"/>
                <a:sym typeface="Century Gothic"/>
              </a:defRPr>
            </a:lvl2pPr>
            <a:lvl3pPr algn="r" defTabSz="214884">
              <a:defRPr sz="1316">
                <a:latin typeface="Century Gothic"/>
                <a:ea typeface="Century Gothic"/>
                <a:cs typeface="Century Gothic"/>
                <a:sym typeface="Century Gothic"/>
              </a:defRPr>
            </a:lvl3pPr>
            <a:lvl4pPr algn="r" defTabSz="214884">
              <a:defRPr sz="1316">
                <a:latin typeface="Century Gothic"/>
                <a:ea typeface="Century Gothic"/>
                <a:cs typeface="Century Gothic"/>
                <a:sym typeface="Century Gothic"/>
              </a:defRPr>
            </a:lvl4pPr>
            <a:lvl5pPr algn="r" defTabSz="214884">
              <a:defRPr sz="1316">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8200739"/>
      </p:ext>
    </p:extLst>
  </p:cSld>
  <p:clrMapOvr>
    <a:masterClrMapping/>
  </p:clrMapOvr>
  <p:transition spd="med"/>
</p:sldLayout>
</file>

<file path=ppt/slideLayouts/slideLayout3.xml><?xml version="1.0" encoding="utf-8"?>
<p:sldLayout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showMasterSp="0" type="tx">
  <p:cSld name="1_Title-2 copy 1">
    <p:bg>
      <p:bgPr>
        <a:solidFill>
          <a:srgbClr val="FFFFFF"/>
        </a:solidFill>
        <a:effectLst/>
      </p:bgPr>
    </p:bg>
    <p:spTree>
      <p:nvGrpSpPr>
        <p:cNvPr id="1" name=""/>
        <p:cNvGrpSpPr/>
        <p:nvPr/>
      </p:nvGrpSpPr>
      <p:grpSpPr>
        <a:xfrm>
          <a:off x="0" y="0"/>
          <a:ext cx="0" cy="0"/>
          <a:chOff x="0" y="0"/>
          <a:chExt cx="0" cy="0"/>
        </a:xfrm>
      </p:grpSpPr>
      <p:pic>
        <p:nvPicPr>
          <p:cNvPr id="43" name="palms_BW.jpeg" descr="palms_BW.jpeg"/>
          <p:cNvPicPr>
            <a:picLocks noChangeAspect="1"/>
          </p:cNvPicPr>
          <p:nvPr/>
        </p:nvPicPr>
        <p:blipFill>
          <a:blip r:embed="rId2">
            <a:alphaModFix amt="39437"/>
          </a:blip>
          <a:stretch>
            <a:fillRect/>
          </a:stretch>
        </p:blipFill>
        <p:spPr>
          <a:xfrm>
            <a:off x="-18341" y="-648237"/>
            <a:ext cx="12228682" cy="8154474"/>
          </a:xfrm>
          <a:prstGeom prst="rect">
            <a:avLst/>
          </a:prstGeom>
          <a:ln w="12700">
            <a:miter lim="400000"/>
          </a:ln>
        </p:spPr>
      </p:pic>
      <p:sp>
        <p:nvSpPr>
          <p:cNvPr id="44" name="Footer Placeholder 4"/>
          <p:cNvSpPr txBox="1"/>
          <p:nvPr/>
        </p:nvSpPr>
        <p:spPr>
          <a:xfrm>
            <a:off x="561655" y="6378834"/>
            <a:ext cx="10546081"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sz="1600">
                <a:latin typeface="Century Gothic"/>
                <a:ea typeface="Century Gothic"/>
                <a:cs typeface="Century Gothic"/>
                <a:sym typeface="Century Gothic"/>
              </a:defRPr>
            </a:lvl1pPr>
          </a:lstStyle>
          <a:p>
            <a:r>
              <a:t>ARIAS•U.S. 2025 Spring Conference | April 30 - May 2, 2025 | Coral Gables, FL | www.arias-us.org</a:t>
            </a:r>
          </a:p>
        </p:txBody>
      </p:sp>
      <p:sp>
        <p:nvSpPr>
          <p:cNvPr id="45" name="Text Placeholder 12"/>
          <p:cNvSpPr/>
          <p:nvPr/>
        </p:nvSpPr>
        <p:spPr>
          <a:xfrm>
            <a:off x="7005227" y="5282844"/>
            <a:ext cx="3600452" cy="798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ormAutofit/>
          </a:bodyPr>
          <a:lstStyle>
            <a:lvl1pPr algn="r">
              <a:defRPr sz="1600">
                <a:latin typeface="Century Gothic"/>
                <a:ea typeface="Century Gothic"/>
                <a:cs typeface="Century Gothic"/>
                <a:sym typeface="Century Gothic"/>
              </a:defRPr>
            </a:lvl1pPr>
          </a:lstStyle>
          <a:p>
            <a:r>
              <a:t>Click to edit</a:t>
            </a:r>
          </a:p>
        </p:txBody>
      </p:sp>
      <p:sp>
        <p:nvSpPr>
          <p:cNvPr id="46" name="Picture Placeholder 4"/>
          <p:cNvSpPr>
            <a:spLocks noGrp="1"/>
          </p:cNvSpPr>
          <p:nvPr>
            <p:ph type="pic" idx="21"/>
          </p:nvPr>
        </p:nvSpPr>
        <p:spPr>
          <a:xfrm>
            <a:off x="382361" y="556271"/>
            <a:ext cx="11427278" cy="3660591"/>
          </a:xfrm>
          <a:prstGeom prst="rect">
            <a:avLst/>
          </a:prstGeom>
        </p:spPr>
        <p:txBody>
          <a:bodyPr lIns="91439" tIns="45719" rIns="91439" bIns="45719">
            <a:noAutofit/>
          </a:bodyPr>
          <a:lstStyle/>
          <a:p>
            <a:endParaRPr/>
          </a:p>
        </p:txBody>
      </p:sp>
      <p:sp>
        <p:nvSpPr>
          <p:cNvPr id="47" name="Rectangle"/>
          <p:cNvSpPr/>
          <p:nvPr/>
        </p:nvSpPr>
        <p:spPr>
          <a:xfrm>
            <a:off x="10770419" y="4653484"/>
            <a:ext cx="1046485" cy="1078297"/>
          </a:xfrm>
          <a:prstGeom prst="rect">
            <a:avLst/>
          </a:prstGeom>
          <a:solidFill>
            <a:srgbClr val="C83640"/>
          </a:solidFill>
          <a:ln w="12700">
            <a:miter lim="400000"/>
          </a:ln>
        </p:spPr>
        <p:txBody>
          <a:bodyPr lIns="45718" tIns="45718" rIns="45718" bIns="45718" anchor="ctr"/>
          <a:lstStyle/>
          <a:p>
            <a:endParaRPr/>
          </a:p>
        </p:txBody>
      </p:sp>
      <p:sp>
        <p:nvSpPr>
          <p:cNvPr id="48" name="Click to edit"/>
          <p:cNvSpPr txBox="1"/>
          <p:nvPr/>
        </p:nvSpPr>
        <p:spPr>
          <a:xfrm>
            <a:off x="3640880" y="3553299"/>
            <a:ext cx="7007789" cy="182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nchor="b">
            <a:normAutofit/>
          </a:bodyPr>
          <a:lstStyle>
            <a:lvl1pPr algn="r">
              <a:defRPr sz="5600" b="1">
                <a:solidFill>
                  <a:srgbClr val="C83640"/>
                </a:solidFill>
                <a:latin typeface="Century Gothic"/>
                <a:ea typeface="Century Gothic"/>
                <a:cs typeface="Century Gothic"/>
                <a:sym typeface="Century Gothic"/>
              </a:defRPr>
            </a:lvl1pPr>
          </a:lstStyle>
          <a:p>
            <a:pPr defTabSz="914400"/>
            <a:r>
              <a:t>Click to edit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showMasterSp="0" type="tx">
  <p:cSld name="1_Title-2 copy">
    <p:bg>
      <p:bgPr>
        <a:solidFill>
          <a:srgbClr val="FFFFFF"/>
        </a:solidFill>
        <a:effectLst/>
      </p:bgPr>
    </p:bg>
    <p:spTree>
      <p:nvGrpSpPr>
        <p:cNvPr id="1" name=""/>
        <p:cNvGrpSpPr/>
        <p:nvPr/>
      </p:nvGrpSpPr>
      <p:grpSpPr>
        <a:xfrm>
          <a:off x="0" y="0"/>
          <a:ext cx="0" cy="0"/>
          <a:chOff x="0" y="0"/>
          <a:chExt cx="0" cy="0"/>
        </a:xfrm>
      </p:grpSpPr>
      <p:sp>
        <p:nvSpPr>
          <p:cNvPr id="56" name="Rectangle"/>
          <p:cNvSpPr/>
          <p:nvPr/>
        </p:nvSpPr>
        <p:spPr>
          <a:xfrm>
            <a:off x="651627" y="707203"/>
            <a:ext cx="9443986" cy="5443594"/>
          </a:xfrm>
          <a:prstGeom prst="rect">
            <a:avLst/>
          </a:prstGeom>
          <a:solidFill>
            <a:srgbClr val="C83640"/>
          </a:solidFill>
          <a:ln w="12700">
            <a:miter lim="400000"/>
          </a:ln>
        </p:spPr>
        <p:txBody>
          <a:bodyPr lIns="45718" tIns="45718" rIns="45718" bIns="45718" anchor="ctr"/>
          <a:lstStyle/>
          <a:p>
            <a:endParaRPr/>
          </a:p>
        </p:txBody>
      </p:sp>
      <p:sp>
        <p:nvSpPr>
          <p:cNvPr id="57" name="Click to edit title"/>
          <p:cNvSpPr txBox="1">
            <a:spLocks noGrp="1"/>
          </p:cNvSpPr>
          <p:nvPr>
            <p:ph type="title" hasCustomPrompt="1"/>
          </p:nvPr>
        </p:nvSpPr>
        <p:spPr>
          <a:xfrm>
            <a:off x="982049" y="-64499"/>
            <a:ext cx="4174336" cy="2781409"/>
          </a:xfrm>
          <a:prstGeom prst="rect">
            <a:avLst/>
          </a:prstGeom>
        </p:spPr>
        <p:txBody>
          <a:bodyPr anchor="b"/>
          <a:lstStyle>
            <a:lvl1pPr>
              <a:defRPr sz="5600">
                <a:solidFill>
                  <a:srgbClr val="FFFFFF"/>
                </a:solidFill>
                <a:latin typeface="Century Gothic"/>
                <a:ea typeface="Century Gothic"/>
                <a:cs typeface="Century Gothic"/>
                <a:sym typeface="Century Gothic"/>
              </a:defRPr>
            </a:lvl1pPr>
          </a:lstStyle>
          <a:p>
            <a:r>
              <a:t>Click to edit title</a:t>
            </a:r>
          </a:p>
        </p:txBody>
      </p:sp>
      <p:sp>
        <p:nvSpPr>
          <p:cNvPr id="58" name="Body Level One…"/>
          <p:cNvSpPr txBox="1">
            <a:spLocks noGrp="1"/>
          </p:cNvSpPr>
          <p:nvPr>
            <p:ph type="body" sz="quarter" idx="1" hasCustomPrompt="1"/>
          </p:nvPr>
        </p:nvSpPr>
        <p:spPr>
          <a:xfrm>
            <a:off x="982047" y="3023601"/>
            <a:ext cx="7380290" cy="1127963"/>
          </a:xfrm>
          <a:prstGeom prst="rect">
            <a:avLst/>
          </a:prstGeom>
        </p:spPr>
        <p:txBody>
          <a:bodyPr/>
          <a:lstStyle>
            <a:lvl1pPr marL="0" indent="0">
              <a:spcBef>
                <a:spcPts val="0"/>
              </a:spcBef>
              <a:buSzTx/>
              <a:buFontTx/>
              <a:buNone/>
              <a:defRPr sz="2800">
                <a:latin typeface="Century Gothic"/>
                <a:ea typeface="Century Gothic"/>
                <a:cs typeface="Century Gothic"/>
                <a:sym typeface="Century Gothic"/>
              </a:defRPr>
            </a:lvl1pPr>
            <a:lvl2pPr marL="0" indent="0">
              <a:spcBef>
                <a:spcPts val="0"/>
              </a:spcBef>
              <a:buSzTx/>
              <a:buFontTx/>
              <a:buNone/>
              <a:defRPr sz="2800">
                <a:latin typeface="Century Gothic"/>
                <a:ea typeface="Century Gothic"/>
                <a:cs typeface="Century Gothic"/>
                <a:sym typeface="Century Gothic"/>
              </a:defRPr>
            </a:lvl2pPr>
            <a:lvl3pPr marL="0" indent="0">
              <a:spcBef>
                <a:spcPts val="0"/>
              </a:spcBef>
              <a:buSzTx/>
              <a:buFontTx/>
              <a:buNone/>
              <a:defRPr sz="2800">
                <a:latin typeface="Century Gothic"/>
                <a:ea typeface="Century Gothic"/>
                <a:cs typeface="Century Gothic"/>
                <a:sym typeface="Century Gothic"/>
              </a:defRPr>
            </a:lvl3pPr>
            <a:lvl4pPr marL="0" indent="0">
              <a:spcBef>
                <a:spcPts val="0"/>
              </a:spcBef>
              <a:buSzTx/>
              <a:buFontTx/>
              <a:buNone/>
              <a:defRPr sz="2800">
                <a:latin typeface="Century Gothic"/>
                <a:ea typeface="Century Gothic"/>
                <a:cs typeface="Century Gothic"/>
                <a:sym typeface="Century Gothic"/>
              </a:defRPr>
            </a:lvl4pPr>
            <a:lvl5pPr marL="0" indent="0">
              <a:spcBef>
                <a:spcPts val="0"/>
              </a:spcBef>
              <a:buSzTx/>
              <a:buFontTx/>
              <a:buNone/>
              <a:defRPr sz="2800">
                <a:latin typeface="Century Gothic"/>
                <a:ea typeface="Century Gothic"/>
                <a:cs typeface="Century Gothic"/>
                <a:sym typeface="Century Gothic"/>
              </a:defRPr>
            </a:lvl5pPr>
          </a:lstStyle>
          <a:p>
            <a:r>
              <a:t>Click to edit subtitle</a:t>
            </a:r>
          </a:p>
          <a:p>
            <a:pPr lvl="1"/>
            <a:endParaRPr/>
          </a:p>
          <a:p>
            <a:pPr lvl="2"/>
            <a:endParaRPr/>
          </a:p>
          <a:p>
            <a:pPr lvl="3"/>
            <a:endParaRPr/>
          </a:p>
          <a:p>
            <a:pPr lvl="4"/>
            <a:endParaRPr/>
          </a:p>
        </p:txBody>
      </p:sp>
      <p:sp>
        <p:nvSpPr>
          <p:cNvPr id="59" name="Text Placeholder 12"/>
          <p:cNvSpPr>
            <a:spLocks noGrp="1"/>
          </p:cNvSpPr>
          <p:nvPr>
            <p:ph type="body" sz="quarter" idx="21" hasCustomPrompt="1"/>
          </p:nvPr>
        </p:nvSpPr>
        <p:spPr>
          <a:xfrm>
            <a:off x="982047" y="4458255"/>
            <a:ext cx="3600453" cy="798377"/>
          </a:xfrm>
          <a:prstGeom prst="rect">
            <a:avLst/>
          </a:prstGeom>
        </p:spPr>
        <p:txBody>
          <a:bodyPr/>
          <a:lstStyle>
            <a:lvl1pPr marL="0" indent="0">
              <a:spcBef>
                <a:spcPts val="0"/>
              </a:spcBef>
              <a:buSzTx/>
              <a:buFontTx/>
              <a:buNone/>
              <a:defRPr>
                <a:latin typeface="Century Gothic"/>
                <a:ea typeface="Century Gothic"/>
                <a:cs typeface="Century Gothic"/>
                <a:sym typeface="Century Gothic"/>
              </a:defRPr>
            </a:lvl1pPr>
          </a:lstStyle>
          <a:p>
            <a:r>
              <a:t>Date
Speaker Name, Speaker Company</a:t>
            </a:r>
          </a:p>
        </p:txBody>
      </p:sp>
      <p:sp>
        <p:nvSpPr>
          <p:cNvPr id="60" name="Footer Placeholder 4"/>
          <p:cNvSpPr txBox="1"/>
          <p:nvPr/>
        </p:nvSpPr>
        <p:spPr>
          <a:xfrm>
            <a:off x="561655" y="6378834"/>
            <a:ext cx="10546081"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sz="1600">
                <a:solidFill>
                  <a:schemeClr val="accent2"/>
                </a:solidFill>
                <a:latin typeface="Century Gothic"/>
                <a:ea typeface="Century Gothic"/>
                <a:cs typeface="Century Gothic"/>
                <a:sym typeface="Century Gothic"/>
              </a:defRPr>
            </a:lvl1pPr>
          </a:lstStyle>
          <a:p>
            <a:r>
              <a:t>ARIAS•U.S. 2025 Spring Conference | April 30 - May 2, 2025 | Coral Gables, FL | www.arias-us.org</a:t>
            </a:r>
          </a:p>
        </p:txBody>
      </p:sp>
      <p:sp>
        <p:nvSpPr>
          <p:cNvPr id="61" name="Picture Placeholder 4"/>
          <p:cNvSpPr>
            <a:spLocks noGrp="1"/>
          </p:cNvSpPr>
          <p:nvPr>
            <p:ph type="pic" sz="half" idx="22"/>
          </p:nvPr>
        </p:nvSpPr>
        <p:spPr>
          <a:xfrm>
            <a:off x="5881643" y="1452734"/>
            <a:ext cx="5702048" cy="3952532"/>
          </a:xfrm>
          <a:prstGeom prst="rect">
            <a:avLst/>
          </a:prstGeom>
        </p:spPr>
        <p:txBody>
          <a:bodyPr lIns="91439" tIns="45719" rIns="91439" bIns="45719">
            <a:noAutofit/>
          </a:bodyPr>
          <a:lstStyle/>
          <a:p>
            <a:endParaRP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m="http://schemas.openxmlformats.org/officeDocument/2006/math" xmlns:a14="http://schemas.microsoft.com/office/drawing/2010/main" xmlns:ma14="http://schemas.microsoft.com/office/mac/drawingml/2011/main" xmlns:p14="http://schemas.microsoft.com/office/powerpoint/2010/main" xmlns:a="http://schemas.openxmlformats.org/drawingml/2006/main" xmlns:r="http://schemas.openxmlformats.org/officeDocument/2006/relationships" xmlns:p="http://schemas.openxmlformats.org/presentationml/2006/main" showMasterSp="0" type="tx">
  <p:cSld name="1_Title-2">
    <p:bg>
      <p:bgPr>
        <a:solidFill>
          <a:srgbClr val="FFFFFF"/>
        </a:solidFill>
        <a:effectLst/>
      </p:bgPr>
    </p:bg>
    <p:spTree>
      <p:nvGrpSpPr>
        <p:cNvPr id="1" name=""/>
        <p:cNvGrpSpPr/>
        <p:nvPr/>
      </p:nvGrpSpPr>
      <p:grpSpPr>
        <a:xfrm>
          <a:off x="0" y="0"/>
          <a:ext cx="0" cy="0"/>
          <a:chOff x="0" y="0"/>
          <a:chExt cx="0" cy="0"/>
        </a:xfrm>
      </p:grpSpPr>
      <p:pic>
        <p:nvPicPr>
          <p:cNvPr id="30" name="palms_BW.jpeg" descr="palms_BW.jpeg"/>
          <p:cNvPicPr>
            <a:picLocks noChangeAspect="1"/>
          </p:cNvPicPr>
          <p:nvPr/>
        </p:nvPicPr>
        <p:blipFill>
          <a:blip r:embed="rId2">
            <a:alphaModFix amt="39437"/>
          </a:blip>
          <a:stretch>
            <a:fillRect/>
          </a:stretch>
        </p:blipFill>
        <p:spPr>
          <a:xfrm>
            <a:off x="-18341" y="-648237"/>
            <a:ext cx="12228682" cy="8154474"/>
          </a:xfrm>
          <a:prstGeom prst="rect">
            <a:avLst/>
          </a:prstGeom>
          <a:ln w="12700">
            <a:miter lim="400000"/>
          </a:ln>
        </p:spPr>
      </p:pic>
      <p:sp>
        <p:nvSpPr>
          <p:cNvPr id="31" name="Click to edit"/>
          <p:cNvSpPr txBox="1">
            <a:spLocks noGrp="1"/>
          </p:cNvSpPr>
          <p:nvPr>
            <p:ph type="title" hasCustomPrompt="1"/>
          </p:nvPr>
        </p:nvSpPr>
        <p:spPr>
          <a:xfrm>
            <a:off x="1499164" y="3553299"/>
            <a:ext cx="7007789" cy="1822125"/>
          </a:xfrm>
          <a:prstGeom prst="rect">
            <a:avLst/>
          </a:prstGeom>
        </p:spPr>
        <p:txBody>
          <a:bodyPr lIns="50800" tIns="50800" rIns="50800" bIns="50800" anchor="b"/>
          <a:lstStyle>
            <a:lvl1pPr>
              <a:defRPr sz="5600">
                <a:solidFill>
                  <a:srgbClr val="C83640"/>
                </a:solidFill>
                <a:latin typeface="Century Gothic"/>
                <a:ea typeface="Century Gothic"/>
                <a:cs typeface="Century Gothic"/>
                <a:sym typeface="Century Gothic"/>
              </a:defRPr>
            </a:lvl1pPr>
          </a:lstStyle>
          <a:p>
            <a:pPr defTabSz="914400"/>
            <a:r>
              <a:t>Click to edit</a:t>
            </a:r>
          </a:p>
        </p:txBody>
      </p:sp>
      <p:sp>
        <p:nvSpPr>
          <p:cNvPr id="32" name="Text Placeholder 12"/>
          <p:cNvSpPr>
            <a:spLocks noGrp="1"/>
          </p:cNvSpPr>
          <p:nvPr>
            <p:ph type="body" sz="quarter" idx="21" hasCustomPrompt="1"/>
          </p:nvPr>
        </p:nvSpPr>
        <p:spPr>
          <a:xfrm>
            <a:off x="1574075" y="5282844"/>
            <a:ext cx="3600452" cy="798377"/>
          </a:xfrm>
          <a:prstGeom prst="rect">
            <a:avLst/>
          </a:prstGeom>
        </p:spPr>
        <p:txBody>
          <a:bodyPr/>
          <a:lstStyle>
            <a:lvl1pPr marL="0" indent="0">
              <a:spcBef>
                <a:spcPts val="0"/>
              </a:spcBef>
              <a:buSzTx/>
              <a:buFontTx/>
              <a:buNone/>
              <a:defRPr>
                <a:latin typeface="Century Gothic"/>
                <a:ea typeface="Century Gothic"/>
                <a:cs typeface="Century Gothic"/>
                <a:sym typeface="Century Gothic"/>
              </a:defRPr>
            </a:lvl1pPr>
          </a:lstStyle>
          <a:p>
            <a:r>
              <a:t>Date
Speaker Name, Speaker Company</a:t>
            </a:r>
          </a:p>
        </p:txBody>
      </p:sp>
      <p:sp>
        <p:nvSpPr>
          <p:cNvPr id="33" name="Picture Placeholder 4"/>
          <p:cNvSpPr>
            <a:spLocks noGrp="1"/>
          </p:cNvSpPr>
          <p:nvPr>
            <p:ph type="pic" idx="22"/>
          </p:nvPr>
        </p:nvSpPr>
        <p:spPr>
          <a:xfrm>
            <a:off x="382361" y="556271"/>
            <a:ext cx="11427278" cy="3660591"/>
          </a:xfrm>
          <a:prstGeom prst="rect">
            <a:avLst/>
          </a:prstGeom>
        </p:spPr>
        <p:txBody>
          <a:bodyPr lIns="91439" tIns="45719" rIns="91439" bIns="45719">
            <a:noAutofit/>
          </a:bodyPr>
          <a:lstStyle/>
          <a:p>
            <a:endParaRPr dirty="0"/>
          </a:p>
        </p:txBody>
      </p:sp>
      <p:sp>
        <p:nvSpPr>
          <p:cNvPr id="34" name="Footer Placeholder 4"/>
          <p:cNvSpPr txBox="1"/>
          <p:nvPr/>
        </p:nvSpPr>
        <p:spPr>
          <a:xfrm>
            <a:off x="561655" y="6378834"/>
            <a:ext cx="10546081" cy="3454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latin typeface="Century Gothic"/>
                <a:ea typeface="Century Gothic"/>
                <a:cs typeface="Century Gothic"/>
                <a:sym typeface="Century Gothic"/>
              </a:defRPr>
            </a:lvl1pPr>
          </a:lstStyle>
          <a:p>
            <a:r>
              <a:rPr dirty="0"/>
              <a:t>ARIAS•U.S. 2025 Spring Conference | April 30 - May 2, 2025 | Coral Gables, FL | www.arias-us.org</a:t>
            </a:r>
          </a:p>
        </p:txBody>
      </p:sp>
      <p:sp>
        <p:nvSpPr>
          <p:cNvPr id="35" name="Rectangle"/>
          <p:cNvSpPr/>
          <p:nvPr/>
        </p:nvSpPr>
        <p:spPr>
          <a:xfrm>
            <a:off x="385682" y="4653484"/>
            <a:ext cx="1046484" cy="1078297"/>
          </a:xfrm>
          <a:prstGeom prst="rect">
            <a:avLst/>
          </a:prstGeom>
          <a:solidFill>
            <a:srgbClr val="C83640"/>
          </a:solidFill>
          <a:ln w="12700">
            <a:miter lim="400000"/>
          </a:ln>
        </p:spPr>
        <p:txBody>
          <a:bodyPr lIns="45718" tIns="45718" rIns="45718" bIns="45718" anchor="ctr"/>
          <a:lstStyle/>
          <a:p>
            <a:endParaRPr dirty="0"/>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350012427"/>
      </p:ext>
    </p:extLst>
  </p:cSld>
  <p:clrMapOvr>
    <a:masterClrMapping/>
  </p:clrMapOvr>
  <p:transition spd="med"/>
</p:sldLayout>
</file>

<file path=ppt/slideLayouts/slideLayout6.xml><?xml version="1.0" encoding="utf-8"?>
<p:sldLayout xmlns:m="http://schemas.openxmlformats.org/officeDocument/2006/math" xmlns:a14="http://schemas.microsoft.com/office/drawing/2010/main" xmlns:ma14="http://schemas.microsoft.com/office/mac/drawingml/2011/main" xmlns:p14="http://schemas.microsoft.com/office/powerpoint/2010/main" xmlns:a="http://schemas.openxmlformats.org/drawingml/2006/main" xmlns:r="http://schemas.openxmlformats.org/officeDocument/2006/relationships" xmlns:p="http://schemas.openxmlformats.org/presentationml/2006/main" showMasterSp="0" type="tx">
  <p:cSld name="1_Title-2 copy">
    <p:bg>
      <p:bgPr>
        <a:solidFill>
          <a:srgbClr val="FFFFFF"/>
        </a:solidFill>
        <a:effectLst/>
      </p:bgPr>
    </p:bg>
    <p:spTree>
      <p:nvGrpSpPr>
        <p:cNvPr id="1" name=""/>
        <p:cNvGrpSpPr/>
        <p:nvPr/>
      </p:nvGrpSpPr>
      <p:grpSpPr>
        <a:xfrm>
          <a:off x="0" y="0"/>
          <a:ext cx="0" cy="0"/>
          <a:chOff x="0" y="0"/>
          <a:chExt cx="0" cy="0"/>
        </a:xfrm>
      </p:grpSpPr>
      <p:sp>
        <p:nvSpPr>
          <p:cNvPr id="56" name="Rectangle"/>
          <p:cNvSpPr/>
          <p:nvPr/>
        </p:nvSpPr>
        <p:spPr>
          <a:xfrm>
            <a:off x="651627" y="707203"/>
            <a:ext cx="9443986" cy="5443594"/>
          </a:xfrm>
          <a:prstGeom prst="rect">
            <a:avLst/>
          </a:prstGeom>
          <a:solidFill>
            <a:srgbClr val="C83640"/>
          </a:solidFill>
          <a:ln w="12700">
            <a:miter lim="400000"/>
          </a:ln>
        </p:spPr>
        <p:txBody>
          <a:bodyPr lIns="45718" tIns="45718" rIns="45718" bIns="45718" anchor="ctr"/>
          <a:lstStyle/>
          <a:p>
            <a:endParaRPr dirty="0"/>
          </a:p>
        </p:txBody>
      </p:sp>
      <p:sp>
        <p:nvSpPr>
          <p:cNvPr id="57" name="Click to edit title"/>
          <p:cNvSpPr txBox="1">
            <a:spLocks noGrp="1"/>
          </p:cNvSpPr>
          <p:nvPr>
            <p:ph type="title" hasCustomPrompt="1"/>
          </p:nvPr>
        </p:nvSpPr>
        <p:spPr>
          <a:xfrm>
            <a:off x="982049" y="-64499"/>
            <a:ext cx="4174336" cy="2781409"/>
          </a:xfrm>
          <a:prstGeom prst="rect">
            <a:avLst/>
          </a:prstGeom>
        </p:spPr>
        <p:txBody>
          <a:bodyPr anchor="b"/>
          <a:lstStyle>
            <a:lvl1pPr>
              <a:defRPr sz="5600">
                <a:solidFill>
                  <a:srgbClr val="FFFFFF"/>
                </a:solidFill>
                <a:latin typeface="Century Gothic"/>
                <a:ea typeface="Century Gothic"/>
                <a:cs typeface="Century Gothic"/>
                <a:sym typeface="Century Gothic"/>
              </a:defRPr>
            </a:lvl1pPr>
          </a:lstStyle>
          <a:p>
            <a:r>
              <a:t>Click to edit title</a:t>
            </a:r>
          </a:p>
        </p:txBody>
      </p:sp>
      <p:sp>
        <p:nvSpPr>
          <p:cNvPr id="58" name="Body Level One…"/>
          <p:cNvSpPr txBox="1">
            <a:spLocks noGrp="1"/>
          </p:cNvSpPr>
          <p:nvPr>
            <p:ph type="body" sz="quarter" idx="1" hasCustomPrompt="1"/>
          </p:nvPr>
        </p:nvSpPr>
        <p:spPr>
          <a:xfrm>
            <a:off x="982047" y="3023601"/>
            <a:ext cx="7380290" cy="1127963"/>
          </a:xfrm>
          <a:prstGeom prst="rect">
            <a:avLst/>
          </a:prstGeom>
        </p:spPr>
        <p:txBody>
          <a:bodyPr/>
          <a:lstStyle>
            <a:lvl1pPr marL="0" indent="0">
              <a:spcBef>
                <a:spcPts val="0"/>
              </a:spcBef>
              <a:buSzTx/>
              <a:buFontTx/>
              <a:buNone/>
              <a:defRPr sz="2800">
                <a:latin typeface="Century Gothic"/>
                <a:ea typeface="Century Gothic"/>
                <a:cs typeface="Century Gothic"/>
                <a:sym typeface="Century Gothic"/>
              </a:defRPr>
            </a:lvl1pPr>
            <a:lvl2pPr marL="0" indent="0">
              <a:spcBef>
                <a:spcPts val="0"/>
              </a:spcBef>
              <a:buSzTx/>
              <a:buFontTx/>
              <a:buNone/>
              <a:defRPr sz="2800">
                <a:latin typeface="Century Gothic"/>
                <a:ea typeface="Century Gothic"/>
                <a:cs typeface="Century Gothic"/>
                <a:sym typeface="Century Gothic"/>
              </a:defRPr>
            </a:lvl2pPr>
            <a:lvl3pPr marL="0" indent="0">
              <a:spcBef>
                <a:spcPts val="0"/>
              </a:spcBef>
              <a:buSzTx/>
              <a:buFontTx/>
              <a:buNone/>
              <a:defRPr sz="2800">
                <a:latin typeface="Century Gothic"/>
                <a:ea typeface="Century Gothic"/>
                <a:cs typeface="Century Gothic"/>
                <a:sym typeface="Century Gothic"/>
              </a:defRPr>
            </a:lvl3pPr>
            <a:lvl4pPr marL="0" indent="0">
              <a:spcBef>
                <a:spcPts val="0"/>
              </a:spcBef>
              <a:buSzTx/>
              <a:buFontTx/>
              <a:buNone/>
              <a:defRPr sz="2800">
                <a:latin typeface="Century Gothic"/>
                <a:ea typeface="Century Gothic"/>
                <a:cs typeface="Century Gothic"/>
                <a:sym typeface="Century Gothic"/>
              </a:defRPr>
            </a:lvl4pPr>
            <a:lvl5pPr marL="0" indent="0">
              <a:spcBef>
                <a:spcPts val="0"/>
              </a:spcBef>
              <a:buSzTx/>
              <a:buFontTx/>
              <a:buNone/>
              <a:defRPr sz="2800">
                <a:latin typeface="Century Gothic"/>
                <a:ea typeface="Century Gothic"/>
                <a:cs typeface="Century Gothic"/>
                <a:sym typeface="Century Gothic"/>
              </a:defRPr>
            </a:lvl5pPr>
          </a:lstStyle>
          <a:p>
            <a:r>
              <a:t>Click to edit subtitle</a:t>
            </a:r>
          </a:p>
          <a:p>
            <a:pPr lvl="1"/>
            <a:endParaRPr/>
          </a:p>
          <a:p>
            <a:pPr lvl="2"/>
            <a:endParaRPr/>
          </a:p>
          <a:p>
            <a:pPr lvl="3"/>
            <a:endParaRPr/>
          </a:p>
          <a:p>
            <a:pPr lvl="4"/>
            <a:endParaRPr/>
          </a:p>
        </p:txBody>
      </p:sp>
      <p:sp>
        <p:nvSpPr>
          <p:cNvPr id="59" name="Text Placeholder 12"/>
          <p:cNvSpPr>
            <a:spLocks noGrp="1"/>
          </p:cNvSpPr>
          <p:nvPr>
            <p:ph type="body" sz="quarter" idx="21" hasCustomPrompt="1"/>
          </p:nvPr>
        </p:nvSpPr>
        <p:spPr>
          <a:xfrm>
            <a:off x="982047" y="4458255"/>
            <a:ext cx="3600453" cy="798377"/>
          </a:xfrm>
          <a:prstGeom prst="rect">
            <a:avLst/>
          </a:prstGeom>
        </p:spPr>
        <p:txBody>
          <a:bodyPr/>
          <a:lstStyle>
            <a:lvl1pPr marL="0" indent="0">
              <a:spcBef>
                <a:spcPts val="0"/>
              </a:spcBef>
              <a:buSzTx/>
              <a:buFontTx/>
              <a:buNone/>
              <a:defRPr>
                <a:latin typeface="Century Gothic"/>
                <a:ea typeface="Century Gothic"/>
                <a:cs typeface="Century Gothic"/>
                <a:sym typeface="Century Gothic"/>
              </a:defRPr>
            </a:lvl1pPr>
          </a:lstStyle>
          <a:p>
            <a:r>
              <a:t>Date
Speaker Name, Speaker Company</a:t>
            </a:r>
          </a:p>
        </p:txBody>
      </p:sp>
      <p:sp>
        <p:nvSpPr>
          <p:cNvPr id="60" name="Footer Placeholder 4"/>
          <p:cNvSpPr txBox="1"/>
          <p:nvPr/>
        </p:nvSpPr>
        <p:spPr>
          <a:xfrm>
            <a:off x="561655" y="6378834"/>
            <a:ext cx="10546081" cy="3454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solidFill>
                  <a:schemeClr val="accent2"/>
                </a:solidFill>
                <a:latin typeface="Century Gothic"/>
                <a:ea typeface="Century Gothic"/>
                <a:cs typeface="Century Gothic"/>
                <a:sym typeface="Century Gothic"/>
              </a:defRPr>
            </a:lvl1pPr>
          </a:lstStyle>
          <a:p>
            <a:r>
              <a:rPr dirty="0"/>
              <a:t>ARIAS•U.S. 2025 Spring Conference | April 30 - May 2, 2025 | Coral Gables, FL | www.arias-us.org</a:t>
            </a:r>
          </a:p>
        </p:txBody>
      </p:sp>
      <p:sp>
        <p:nvSpPr>
          <p:cNvPr id="61" name="Picture Placeholder 4"/>
          <p:cNvSpPr>
            <a:spLocks noGrp="1"/>
          </p:cNvSpPr>
          <p:nvPr>
            <p:ph type="pic" sz="half" idx="22"/>
          </p:nvPr>
        </p:nvSpPr>
        <p:spPr>
          <a:xfrm>
            <a:off x="5881643" y="1452734"/>
            <a:ext cx="5702048" cy="3952532"/>
          </a:xfrm>
          <a:prstGeom prst="rect">
            <a:avLst/>
          </a:prstGeom>
        </p:spPr>
        <p:txBody>
          <a:bodyPr lIns="91439" tIns="45719" rIns="91439" bIns="45719">
            <a:noAutofit/>
          </a:bodyPr>
          <a:lstStyle/>
          <a:p>
            <a:endParaRPr dirty="0"/>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0455367"/>
      </p:ext>
    </p:extLst>
  </p:cSld>
  <p:clrMapOvr>
    <a:masterClrMapping/>
  </p:clrMapOvr>
  <p:transition spd="med"/>
</p:sldLayout>
</file>

<file path=ppt/slideLayouts/slideLayout7.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tx">
  <p:cSld name="3_Statement">
    <p:bg>
      <p:bgPr>
        <a:solidFill>
          <a:srgbClr val="FFFFFF"/>
        </a:solidFill>
        <a:effectLst/>
      </p:bgPr>
    </p:bg>
    <p:spTree>
      <p:nvGrpSpPr>
        <p:cNvPr id="1" name=""/>
        <p:cNvGrpSpPr/>
        <p:nvPr/>
      </p:nvGrpSpPr>
      <p:grpSpPr>
        <a:xfrm>
          <a:off x="0" y="0"/>
          <a:ext cx="0" cy="0"/>
          <a:chOff x="0" y="0"/>
          <a:chExt cx="0" cy="0"/>
        </a:xfrm>
      </p:grpSpPr>
      <p:sp>
        <p:nvSpPr>
          <p:cNvPr id="82" name="Rectangle 12"/>
          <p:cNvSpPr/>
          <p:nvPr/>
        </p:nvSpPr>
        <p:spPr>
          <a:xfrm>
            <a:off x="-47415" y="-311573"/>
            <a:ext cx="12300377" cy="7227145"/>
          </a:xfrm>
          <a:prstGeom prst="rect">
            <a:avLst/>
          </a:prstGeom>
          <a:solidFill>
            <a:srgbClr val="C83640"/>
          </a:solidFill>
          <a:ln w="12700">
            <a:miter lim="400000"/>
          </a:ln>
        </p:spPr>
        <p:txBody>
          <a:bodyPr lIns="45718" tIns="45718" rIns="45718" bIns="45718" anchor="ctr"/>
          <a:lstStyle/>
          <a:p>
            <a:pPr algn="ctr">
              <a:defRPr>
                <a:solidFill>
                  <a:schemeClr val="accent1"/>
                </a:solidFill>
                <a:effectLst>
                  <a:outerShdw blurRad="38100" dist="25400" dir="5400000" rotWithShape="0">
                    <a:srgbClr val="6E747A">
                      <a:alpha val="43000"/>
                    </a:srgbClr>
                  </a:outerShdw>
                </a:effectLst>
                <a:latin typeface="Jost"/>
                <a:ea typeface="Jost"/>
                <a:cs typeface="Jost"/>
                <a:sym typeface="Jost"/>
              </a:defRPr>
            </a:pPr>
            <a:endParaRPr dirty="0"/>
          </a:p>
        </p:txBody>
      </p:sp>
      <p:sp>
        <p:nvSpPr>
          <p:cNvPr id="83" name="Click to edit statement"/>
          <p:cNvSpPr txBox="1">
            <a:spLocks noGrp="1"/>
          </p:cNvSpPr>
          <p:nvPr>
            <p:ph type="title" hasCustomPrompt="1"/>
          </p:nvPr>
        </p:nvSpPr>
        <p:spPr>
          <a:xfrm>
            <a:off x="515939" y="1489916"/>
            <a:ext cx="11160126" cy="3878168"/>
          </a:xfrm>
          <a:prstGeom prst="rect">
            <a:avLst/>
          </a:prstGeom>
        </p:spPr>
        <p:txBody>
          <a:bodyPr/>
          <a:lstStyle>
            <a:lvl1pPr>
              <a:defRPr b="0">
                <a:solidFill>
                  <a:srgbClr val="FFFFFF"/>
                </a:solidFill>
                <a:latin typeface="Century Gothic"/>
                <a:ea typeface="Century Gothic"/>
                <a:cs typeface="Century Gothic"/>
                <a:sym typeface="Century Gothic"/>
              </a:defRPr>
            </a:lvl1pPr>
          </a:lstStyle>
          <a:p>
            <a:r>
              <a:t>Click to edit statement</a:t>
            </a:r>
          </a:p>
        </p:txBody>
      </p:sp>
      <p:pic>
        <p:nvPicPr>
          <p:cNvPr id="84" name="ARIAS-logo_WHITE.pdf" descr="ARIAS-logo_WHITE.pdf"/>
          <p:cNvPicPr>
            <a:picLocks noChangeAspect="1"/>
          </p:cNvPicPr>
          <p:nvPr/>
        </p:nvPicPr>
        <p:blipFill>
          <a:blip r:embed="rId2"/>
          <a:stretch>
            <a:fillRect/>
          </a:stretch>
        </p:blipFill>
        <p:spPr>
          <a:xfrm>
            <a:off x="5148314" y="5746395"/>
            <a:ext cx="1908919" cy="799702"/>
          </a:xfrm>
          <a:prstGeom prst="rect">
            <a:avLst/>
          </a:prstGeom>
          <a:ln w="12700">
            <a:miter lim="400000"/>
          </a:ln>
        </p:spPr>
      </p:pic>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230796972"/>
      </p:ext>
    </p:extLst>
  </p:cSld>
  <p:clrMapOvr>
    <a:masterClrMapping/>
  </p:clrMapOvr>
  <p:transition spd="med"/>
</p:sldLayout>
</file>

<file path=ppt/slideLayouts/slideLayout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428D7-6B8E-85AF-B259-C02EEB2374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4CADEE-4317-5D6B-6663-9ABE36CA73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34BCC5-A5E4-154A-E154-2BA81F04276B}"/>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5" name="Footer Placeholder 4">
            <a:extLst>
              <a:ext uri="{FF2B5EF4-FFF2-40B4-BE49-F238E27FC236}">
                <a16:creationId xmlns:a16="http://schemas.microsoft.com/office/drawing/2014/main" id="{5CA25FE8-437A-800C-5630-3C30D37F6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E4535-A268-2C57-986C-C6B76CCC7C45}"/>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3888544977"/>
      </p:ext>
    </p:extLst>
  </p:cSld>
  <p:clrMapOvr>
    <a:masterClrMapping/>
  </p:clrMapOvr>
</p:sldLayout>
</file>

<file path=ppt/slideLayouts/slideLayout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462D-8DA0-22B0-CF3B-E5BBF9C62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DB246B-A104-7C32-7F5B-C5F49FA19E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2B590-9472-AD18-0EB3-8946722978B5}"/>
              </a:ext>
            </a:extLst>
          </p:cNvPr>
          <p:cNvSpPr>
            <a:spLocks noGrp="1"/>
          </p:cNvSpPr>
          <p:nvPr>
            <p:ph type="dt" sz="half" idx="10"/>
          </p:nvPr>
        </p:nvSpPr>
        <p:spPr/>
        <p:txBody>
          <a:bodyPr/>
          <a:lstStyle/>
          <a:p>
            <a:fld id="{3771A12B-D2F9-4DC7-8C91-1F8FC285CE60}" type="datetimeFigureOut">
              <a:rPr lang="en-US" smtClean="0"/>
              <a:t>4/11/2025</a:t>
            </a:fld>
            <a:endParaRPr lang="en-US"/>
          </a:p>
        </p:txBody>
      </p:sp>
      <p:sp>
        <p:nvSpPr>
          <p:cNvPr id="5" name="Footer Placeholder 4">
            <a:extLst>
              <a:ext uri="{FF2B5EF4-FFF2-40B4-BE49-F238E27FC236}">
                <a16:creationId xmlns:a16="http://schemas.microsoft.com/office/drawing/2014/main" id="{F444F86A-876D-1752-5363-7F0F65F97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F57F5-6361-5506-105B-353DB218146C}"/>
              </a:ext>
            </a:extLst>
          </p:cNvPr>
          <p:cNvSpPr>
            <a:spLocks noGrp="1"/>
          </p:cNvSpPr>
          <p:nvPr>
            <p:ph type="sldNum" sz="quarter" idx="12"/>
          </p:nvPr>
        </p:nvSpPr>
        <p:spPr/>
        <p:txBody>
          <a:bodyPr/>
          <a:lstStyle/>
          <a:p>
            <a:fld id="{D7EAD36C-5467-43EB-86A7-5B44EB690867}" type="slidenum">
              <a:rPr lang="en-US" smtClean="0"/>
              <a:t>‹#›</a:t>
            </a:fld>
            <a:endParaRPr lang="en-US"/>
          </a:p>
        </p:txBody>
      </p:sp>
    </p:spTree>
    <p:extLst>
      <p:ext uri="{BB962C8B-B14F-4D97-AF65-F5344CB8AC3E}">
        <p14:creationId xmlns:p14="http://schemas.microsoft.com/office/powerpoint/2010/main" val="20660351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3.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2025_ARIAS_PP_MASTER.png" descr="2025_ARIAS_PP_MASTER.png"/>
          <p:cNvPicPr>
            <a:picLocks noChangeAspect="1"/>
          </p:cNvPicPr>
          <p:nvPr/>
        </p:nvPicPr>
        <p:blipFill>
          <a:blip r:embed="rId6"/>
          <a:stretch>
            <a:fillRect/>
          </a:stretch>
        </p:blipFill>
        <p:spPr>
          <a:xfrm>
            <a:off x="-37511" y="-252333"/>
            <a:ext cx="12267022" cy="7362666"/>
          </a:xfrm>
          <a:prstGeom prst="rect">
            <a:avLst/>
          </a:prstGeom>
          <a:ln w="12700">
            <a:miter lim="400000"/>
          </a:ln>
        </p:spPr>
      </p:pic>
      <p:sp>
        <p:nvSpPr>
          <p:cNvPr id="3"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63946" y="6221731"/>
            <a:ext cx="273654" cy="269239"/>
          </a:xfrm>
          <a:prstGeom prst="rect">
            <a:avLst/>
          </a:prstGeom>
          <a:ln w="12700">
            <a:miter lim="400000"/>
          </a:ln>
        </p:spPr>
        <p:txBody>
          <a:bodyPr wrap="none" lIns="45718" tIns="45718" rIns="45718" bIns="45718" anchor="ctr">
            <a:spAutoFit/>
          </a:bodyPr>
          <a:lstStyle>
            <a:lvl1pPr algn="r">
              <a:defRPr sz="1200">
                <a:latin typeface="Jost"/>
                <a:ea typeface="Jost"/>
                <a:cs typeface="Jost"/>
                <a:sym typeface="Jos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transition spd="med"/>
  <p:txStyles>
    <p:titleStyle>
      <a:lvl1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1pPr>
      <a:lvl2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2pPr>
      <a:lvl3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3pPr>
      <a:lvl4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4pPr>
      <a:lvl5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5pPr>
      <a:lvl6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6pPr>
      <a:lvl7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7pPr>
      <a:lvl8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8pPr>
      <a:lvl9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9pPr>
    </p:titleStyle>
    <p:bodyStyle>
      <a:lvl1pPr marL="342900" marR="0" indent="-34290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1pPr>
      <a:lvl2pPr marL="742950" marR="0" indent="-28575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2pPr>
      <a:lvl3pPr marL="1143000" marR="0" indent="-22860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3pPr>
      <a:lvl4pPr marL="1600200" marR="0" indent="-22860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4pPr>
      <a:lvl5pPr marL="2114550" marR="0" indent="-28575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5pPr>
      <a:lvl6pPr marL="24460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6pPr>
      <a:lvl7pPr marL="29032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7pPr>
      <a:lvl8pPr marL="33604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8pPr>
      <a:lvl9pPr marL="38176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9pPr>
    </p:otherStyle>
  </p:txStyles>
</p:sldMaster>
</file>

<file path=ppt/slideMasters/slideMaster2.xml><?xml version="1.0" encoding="utf-8"?>
<p:sldMaster xmlns:m="http://schemas.openxmlformats.org/officeDocument/2006/math" xmlns:a14="http://schemas.microsoft.com/office/drawing/2010/main" xmlns:ma14="http://schemas.microsoft.com/office/mac/drawingml/2011/main" xmlns:p14="http://schemas.microsoft.com/office/powerpoint/2010/main"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2025_ARIAS_PP_MASTER.png" descr="2025_ARIAS_PP_MASTER.png"/>
          <p:cNvPicPr>
            <a:picLocks noChangeAspect="1"/>
          </p:cNvPicPr>
          <p:nvPr/>
        </p:nvPicPr>
        <p:blipFill>
          <a:blip r:embed="rId5"/>
          <a:stretch>
            <a:fillRect/>
          </a:stretch>
        </p:blipFill>
        <p:spPr>
          <a:xfrm>
            <a:off x="-37511" y="-252333"/>
            <a:ext cx="12267022" cy="7362666"/>
          </a:xfrm>
          <a:prstGeom prst="rect">
            <a:avLst/>
          </a:prstGeom>
          <a:ln w="12700">
            <a:miter lim="400000"/>
          </a:ln>
        </p:spPr>
      </p:pic>
      <p:sp>
        <p:nvSpPr>
          <p:cNvPr id="3"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63946" y="6221731"/>
            <a:ext cx="273654" cy="269239"/>
          </a:xfrm>
          <a:prstGeom prst="rect">
            <a:avLst/>
          </a:prstGeom>
          <a:ln w="12700">
            <a:miter lim="400000"/>
          </a:ln>
        </p:spPr>
        <p:txBody>
          <a:bodyPr wrap="none" lIns="45718" tIns="45718" rIns="45718" bIns="45718" anchor="ctr">
            <a:spAutoFit/>
          </a:bodyPr>
          <a:lstStyle>
            <a:lvl1pPr algn="r">
              <a:defRPr sz="1200">
                <a:latin typeface="Jost"/>
                <a:ea typeface="Jost"/>
                <a:cs typeface="Jost"/>
                <a:sym typeface="Jost"/>
              </a:defRPr>
            </a:lvl1pPr>
          </a:lstStyle>
          <a:p>
            <a:fld id="{86CB4B4D-7CA3-9044-876B-883B54F8677D}" type="slidenum">
              <a:t>‹#›</a:t>
            </a:fld>
            <a:endParaRPr dirty="0"/>
          </a:p>
        </p:txBody>
      </p:sp>
    </p:spTree>
    <p:extLst>
      <p:ext uri="{BB962C8B-B14F-4D97-AF65-F5344CB8AC3E}">
        <p14:creationId xmlns:p14="http://schemas.microsoft.com/office/powerpoint/2010/main" val="5060807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transition spd="med"/>
  <p:txStyles>
    <p:titleStyle>
      <a:lvl1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1pPr>
      <a:lvl2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2pPr>
      <a:lvl3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3pPr>
      <a:lvl4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4pPr>
      <a:lvl5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5pPr>
      <a:lvl6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6pPr>
      <a:lvl7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7pPr>
      <a:lvl8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8pPr>
      <a:lvl9pPr marL="0" marR="0" indent="0" algn="l" defTabSz="457200" rtl="0" latinLnBrk="0">
        <a:lnSpc>
          <a:spcPct val="100000"/>
        </a:lnSpc>
        <a:spcBef>
          <a:spcPts val="0"/>
        </a:spcBef>
        <a:spcAft>
          <a:spcPts val="0"/>
        </a:spcAft>
        <a:buClrTx/>
        <a:buSzTx/>
        <a:buFontTx/>
        <a:buNone/>
        <a:tabLst/>
        <a:defRPr sz="4000" b="1" i="0" u="none" strike="noStrike" cap="none" spc="0" baseline="0">
          <a:solidFill>
            <a:schemeClr val="accent1"/>
          </a:solidFill>
          <a:uFillTx/>
          <a:latin typeface="Source Sans Pro"/>
          <a:ea typeface="Source Sans Pro"/>
          <a:cs typeface="Source Sans Pro"/>
          <a:sym typeface="Source Sans Pro"/>
        </a:defRPr>
      </a:lvl9pPr>
    </p:titleStyle>
    <p:bodyStyle>
      <a:lvl1pPr marL="342900" marR="0" indent="-34290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1pPr>
      <a:lvl2pPr marL="742950" marR="0" indent="-28575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2pPr>
      <a:lvl3pPr marL="1143000" marR="0" indent="-22860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3pPr>
      <a:lvl4pPr marL="1600200" marR="0" indent="-22860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4pPr>
      <a:lvl5pPr marL="2114550" marR="0" indent="-28575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5pPr>
      <a:lvl6pPr marL="24460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6pPr>
      <a:lvl7pPr marL="29032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7pPr>
      <a:lvl8pPr marL="33604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8pPr>
      <a:lvl9pPr marL="38176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9pPr>
    </p:otherStyle>
  </p:txStyles>
</p:sldMaster>
</file>

<file path=ppt/slideMasters/slideMaster3.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442048-9EA0-5A7D-2915-1B220ED3E9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A21655-6A17-5BEA-A7B3-39F0EF2DF1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51DCA-5D63-203E-9694-167A1F26E7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71A12B-D2F9-4DC7-8C91-1F8FC285CE60}" type="datetimeFigureOut">
              <a:rPr lang="en-US" smtClean="0"/>
              <a:t>4/11/2025</a:t>
            </a:fld>
            <a:endParaRPr lang="en-US"/>
          </a:p>
        </p:txBody>
      </p:sp>
      <p:sp>
        <p:nvSpPr>
          <p:cNvPr id="5" name="Footer Placeholder 4">
            <a:extLst>
              <a:ext uri="{FF2B5EF4-FFF2-40B4-BE49-F238E27FC236}">
                <a16:creationId xmlns:a16="http://schemas.microsoft.com/office/drawing/2014/main" id="{0FC45461-DA02-9CE6-9B08-114D2C2CCD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213D60-2D2B-7223-C097-71692F3A3A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EAD36C-5467-43EB-86A7-5B44EB690867}" type="slidenum">
              <a:rPr lang="en-US" smtClean="0"/>
              <a:t>‹#›</a:t>
            </a:fld>
            <a:endParaRPr lang="en-US"/>
          </a:p>
        </p:txBody>
      </p:sp>
    </p:spTree>
    <p:extLst>
      <p:ext uri="{BB962C8B-B14F-4D97-AF65-F5344CB8AC3E}">
        <p14:creationId xmlns:p14="http://schemas.microsoft.com/office/powerpoint/2010/main" val="1830725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image" Target="../media/image36.sv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image" Target="../media/image39.sv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41.sv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975EEE-6A07-0E87-78BF-9ADD91DDF93A}"/>
              </a:ext>
            </a:extLst>
          </p:cNvPr>
          <p:cNvSpPr/>
          <p:nvPr/>
        </p:nvSpPr>
        <p:spPr>
          <a:xfrm>
            <a:off x="857655" y="885217"/>
            <a:ext cx="10475068" cy="4533089"/>
          </a:xfrm>
          <a:prstGeom prst="rect">
            <a:avLst/>
          </a:prstGeom>
          <a:solidFill>
            <a:srgbClr val="FFFFFF">
              <a:alpha val="74902"/>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4" name="TextBox 3">
            <a:extLst>
              <a:ext uri="{FF2B5EF4-FFF2-40B4-BE49-F238E27FC236}">
                <a16:creationId xmlns:a16="http://schemas.microsoft.com/office/drawing/2014/main" id="{772E7724-3766-9521-7C65-11CDBE49ED00}"/>
              </a:ext>
            </a:extLst>
          </p:cNvPr>
          <p:cNvSpPr txBox="1"/>
          <p:nvPr/>
        </p:nvSpPr>
        <p:spPr>
          <a:xfrm>
            <a:off x="1282700" y="1143000"/>
            <a:ext cx="91694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b="1" dirty="0">
                <a:solidFill>
                  <a:schemeClr val="tx1"/>
                </a:solidFill>
                <a:effectLst>
                  <a:outerShdw blurRad="38100" dist="38100" dir="2700000" algn="tl">
                    <a:srgbClr val="000000">
                      <a:alpha val="43137"/>
                    </a:srgbClr>
                  </a:outerShdw>
                </a:effectLst>
              </a:rPr>
              <a:t>Rapid Fire Key Case Presentations</a:t>
            </a:r>
          </a:p>
        </p:txBody>
      </p:sp>
      <p:sp>
        <p:nvSpPr>
          <p:cNvPr id="6" name="TextBox 5">
            <a:extLst>
              <a:ext uri="{FF2B5EF4-FFF2-40B4-BE49-F238E27FC236}">
                <a16:creationId xmlns:a16="http://schemas.microsoft.com/office/drawing/2014/main" id="{389857F8-6FEA-B130-C705-B734ECC1B012}"/>
              </a:ext>
            </a:extLst>
          </p:cNvPr>
          <p:cNvSpPr txBox="1"/>
          <p:nvPr/>
        </p:nvSpPr>
        <p:spPr>
          <a:xfrm>
            <a:off x="1841500" y="1850887"/>
            <a:ext cx="89154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b="1" dirty="0">
                <a:solidFill>
                  <a:srgbClr val="C00000"/>
                </a:solidFill>
              </a:rPr>
              <a:t>ARIAS Spring Conference	- May 2, 2025</a:t>
            </a:r>
          </a:p>
        </p:txBody>
      </p:sp>
      <p:sp>
        <p:nvSpPr>
          <p:cNvPr id="7" name="TextBox 6">
            <a:extLst>
              <a:ext uri="{FF2B5EF4-FFF2-40B4-BE49-F238E27FC236}">
                <a16:creationId xmlns:a16="http://schemas.microsoft.com/office/drawing/2014/main" id="{545F8E5A-D571-1263-E0A3-EF87943BC861}"/>
              </a:ext>
            </a:extLst>
          </p:cNvPr>
          <p:cNvSpPr txBox="1"/>
          <p:nvPr/>
        </p:nvSpPr>
        <p:spPr>
          <a:xfrm>
            <a:off x="1020558" y="2461389"/>
            <a:ext cx="7145541"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1" dirty="0">
                <a:solidFill>
                  <a:schemeClr val="tx1"/>
                </a:solidFill>
              </a:rPr>
              <a:t>Moderator: Michael Carolan, Troutman Pepper Locke LLP</a:t>
            </a:r>
            <a:br>
              <a:rPr lang="en-US" sz="2000" b="1" dirty="0">
                <a:solidFill>
                  <a:schemeClr val="bg1"/>
                </a:solidFill>
              </a:rPr>
            </a:br>
            <a:br>
              <a:rPr lang="en-US" sz="2000" b="1" dirty="0">
                <a:solidFill>
                  <a:schemeClr val="bg1"/>
                </a:solidFill>
              </a:rPr>
            </a:br>
            <a:r>
              <a:rPr lang="en-US" sz="2000" b="1" dirty="0">
                <a:solidFill>
                  <a:srgbClr val="C00000"/>
                </a:solidFill>
              </a:rPr>
              <a:t>Presenters: </a:t>
            </a:r>
            <a:br>
              <a:rPr lang="en-US" sz="2000" b="1" dirty="0">
                <a:solidFill>
                  <a:schemeClr val="bg1"/>
                </a:solidFill>
              </a:rPr>
            </a:br>
            <a:br>
              <a:rPr lang="en-US" sz="2000" b="1" dirty="0">
                <a:solidFill>
                  <a:schemeClr val="bg1"/>
                </a:solidFill>
              </a:rPr>
            </a:br>
            <a:r>
              <a:rPr lang="en-US" sz="2000" b="1" dirty="0">
                <a:solidFill>
                  <a:srgbClr val="C00000"/>
                </a:solidFill>
              </a:rPr>
              <a:t>Tricia Duffy, Saul Ewing LLP</a:t>
            </a:r>
            <a:br>
              <a:rPr lang="en-US" sz="2000" b="1" dirty="0">
                <a:solidFill>
                  <a:srgbClr val="C00000"/>
                </a:solidFill>
              </a:rPr>
            </a:br>
            <a:r>
              <a:rPr lang="en-US" sz="2000" b="1" dirty="0">
                <a:solidFill>
                  <a:srgbClr val="C00000"/>
                </a:solidFill>
              </a:rPr>
              <a:t>Josh Shettle, </a:t>
            </a:r>
            <a:r>
              <a:rPr lang="en-US" sz="2000" b="1" dirty="0" err="1">
                <a:solidFill>
                  <a:srgbClr val="C00000"/>
                </a:solidFill>
              </a:rPr>
              <a:t>Enstar</a:t>
            </a:r>
            <a:r>
              <a:rPr lang="en-US" sz="2000" b="1" dirty="0">
                <a:solidFill>
                  <a:srgbClr val="C00000"/>
                </a:solidFill>
              </a:rPr>
              <a:t> Group </a:t>
            </a:r>
            <a:br>
              <a:rPr lang="en-US" sz="2000" b="1" dirty="0">
                <a:solidFill>
                  <a:srgbClr val="C00000"/>
                </a:solidFill>
              </a:rPr>
            </a:br>
            <a:r>
              <a:rPr lang="en-US" sz="2000" b="1" dirty="0">
                <a:solidFill>
                  <a:srgbClr val="C00000"/>
                </a:solidFill>
              </a:rPr>
              <a:t>Maggie Burnside, Troutman Pepper Locke LLP</a:t>
            </a:r>
            <a:br>
              <a:rPr lang="en-US" sz="2000" b="1" dirty="0">
                <a:solidFill>
                  <a:srgbClr val="C00000"/>
                </a:solidFill>
              </a:rPr>
            </a:br>
            <a:r>
              <a:rPr lang="en-US" sz="2000" b="1" dirty="0">
                <a:solidFill>
                  <a:srgbClr val="C00000"/>
                </a:solidFill>
              </a:rPr>
              <a:t>Stephen Turner, Dentons US LLP</a:t>
            </a:r>
            <a:br>
              <a:rPr lang="en-US" sz="2000" b="1" dirty="0">
                <a:solidFill>
                  <a:srgbClr val="C00000"/>
                </a:solidFill>
              </a:rPr>
            </a:br>
            <a:r>
              <a:rPr lang="en-US" sz="2000" b="1" dirty="0">
                <a:solidFill>
                  <a:srgbClr val="C00000"/>
                </a:solidFill>
              </a:rPr>
              <a:t>Gabrielle Siskind, </a:t>
            </a:r>
            <a:r>
              <a:rPr lang="en-US" sz="2000" b="1" dirty="0" err="1">
                <a:solidFill>
                  <a:srgbClr val="C00000"/>
                </a:solidFill>
              </a:rPr>
              <a:t>Zelle</a:t>
            </a:r>
            <a:r>
              <a:rPr lang="en-US" sz="2000" b="1" dirty="0">
                <a:solidFill>
                  <a:srgbClr val="C00000"/>
                </a:solidFill>
              </a:rPr>
              <a:t> LLP</a:t>
            </a:r>
            <a:br>
              <a:rPr lang="en-US" dirty="0"/>
            </a:br>
            <a:endParaRPr lang="en-US" dirty="0"/>
          </a:p>
        </p:txBody>
      </p:sp>
    </p:spTree>
  </p:cSld>
  <p:clrMapOvr>
    <a:masterClrMapping/>
  </p:clrMapOvr>
  <p:transition spd="med"/>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2E7724-3766-9521-7C65-11CDBE49ED00}"/>
              </a:ext>
            </a:extLst>
          </p:cNvPr>
          <p:cNvSpPr txBox="1"/>
          <p:nvPr/>
        </p:nvSpPr>
        <p:spPr>
          <a:xfrm>
            <a:off x="1282700" y="1143000"/>
            <a:ext cx="974090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a:cs typeface="Helvetica"/>
                <a:sym typeface="Helvetica"/>
              </a:rPr>
              <a:t>Alabama Municipal Insurance Corp. v. Munich Re Reinsurance America, Inc.</a:t>
            </a:r>
          </a:p>
        </p:txBody>
      </p:sp>
      <p:sp>
        <p:nvSpPr>
          <p:cNvPr id="6" name="TextBox 5">
            <a:extLst>
              <a:ext uri="{FF2B5EF4-FFF2-40B4-BE49-F238E27FC236}">
                <a16:creationId xmlns:a16="http://schemas.microsoft.com/office/drawing/2014/main" id="{389857F8-6FEA-B130-C705-B734ECC1B012}"/>
              </a:ext>
            </a:extLst>
          </p:cNvPr>
          <p:cNvSpPr txBox="1"/>
          <p:nvPr/>
        </p:nvSpPr>
        <p:spPr>
          <a:xfrm>
            <a:off x="1879600" y="2740818"/>
            <a:ext cx="891540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6600"/>
                </a:solidFill>
                <a:effectLst/>
                <a:uLnTx/>
                <a:uFillTx/>
                <a:latin typeface="Helvetica"/>
                <a:cs typeface="Helvetica"/>
                <a:sym typeface="Helvetica"/>
              </a:rPr>
              <a:t>“You Did It Wrong How Many Times?”</a:t>
            </a:r>
          </a:p>
        </p:txBody>
      </p:sp>
      <p:sp>
        <p:nvSpPr>
          <p:cNvPr id="7" name="TextBox 6">
            <a:extLst>
              <a:ext uri="{FF2B5EF4-FFF2-40B4-BE49-F238E27FC236}">
                <a16:creationId xmlns:a16="http://schemas.microsoft.com/office/drawing/2014/main" id="{545F8E5A-D571-1263-E0A3-EF87943BC861}"/>
              </a:ext>
            </a:extLst>
          </p:cNvPr>
          <p:cNvSpPr txBox="1"/>
          <p:nvPr/>
        </p:nvSpPr>
        <p:spPr>
          <a:xfrm>
            <a:off x="1193800" y="3921344"/>
            <a:ext cx="4707142"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br>
              <a:rPr kumimoji="0" lang="en-US" sz="2000" b="1" i="0" u="none" strike="noStrike" kern="0" cap="none" spc="0" normalizeH="0" baseline="0" noProof="0" dirty="0">
                <a:ln>
                  <a:noFill/>
                </a:ln>
                <a:solidFill>
                  <a:srgbClr val="FFFFFF"/>
                </a:solidFill>
                <a:effectLst/>
                <a:uLnTx/>
                <a:uFillTx/>
                <a:latin typeface="Helvetica"/>
                <a:cs typeface="Helvetica"/>
                <a:sym typeface="Helvetica"/>
              </a:rPr>
            </a:br>
            <a:r>
              <a:rPr kumimoji="0" lang="en-US" sz="2000" b="1" i="0" u="none" strike="noStrike" kern="0" cap="none" spc="0" normalizeH="0" baseline="0" noProof="0" dirty="0">
                <a:ln>
                  <a:noFill/>
                </a:ln>
                <a:solidFill>
                  <a:srgbClr val="C00000"/>
                </a:solidFill>
                <a:effectLst/>
                <a:uLnTx/>
                <a:uFillTx/>
                <a:latin typeface="Helvetica"/>
                <a:cs typeface="Helvetica"/>
                <a:sym typeface="Helvetica"/>
              </a:rPr>
              <a:t>Josh Shettle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C00000"/>
                </a:solidFill>
                <a:effectLst/>
                <a:uLnTx/>
                <a:uFillTx/>
                <a:latin typeface="Helvetica"/>
                <a:cs typeface="Helvetica"/>
                <a:sym typeface="Helvetica"/>
              </a:rPr>
              <a:t>Enstar</a:t>
            </a:r>
            <a:r>
              <a:rPr kumimoji="0" lang="en-US" sz="2000" b="1" i="0" u="none" strike="noStrike" kern="0" cap="none" spc="0" normalizeH="0" baseline="0" noProof="0" dirty="0">
                <a:ln>
                  <a:noFill/>
                </a:ln>
                <a:solidFill>
                  <a:srgbClr val="C00000"/>
                </a:solidFill>
                <a:effectLst/>
                <a:uLnTx/>
                <a:uFillTx/>
                <a:latin typeface="Helvetica"/>
                <a:cs typeface="Helvetica"/>
                <a:sym typeface="Helvetica"/>
              </a:rPr>
              <a:t> Group</a:t>
            </a:r>
            <a:br>
              <a:rPr kumimoji="0" lang="en-US" sz="2000" b="1" i="0" u="none" strike="noStrike" kern="0" cap="none" spc="0" normalizeH="0" baseline="0" noProof="0" dirty="0">
                <a:ln>
                  <a:noFill/>
                </a:ln>
                <a:solidFill>
                  <a:srgbClr val="C00000"/>
                </a:solidFill>
                <a:effectLst/>
                <a:uLnTx/>
                <a:uFillTx/>
                <a:latin typeface="Helvetica"/>
                <a:cs typeface="Helvetica"/>
                <a:sym typeface="Helvetica"/>
              </a:rPr>
            </a:br>
            <a:br>
              <a:rPr kumimoji="0" lang="en-US" sz="1800" b="0" i="0" u="none" strike="noStrike" kern="0" cap="none" spc="0" normalizeH="0" baseline="0" noProof="0" dirty="0">
                <a:ln>
                  <a:noFill/>
                </a:ln>
                <a:solidFill>
                  <a:srgbClr val="000000"/>
                </a:solidFill>
                <a:effectLst/>
                <a:uLnTx/>
                <a:uFillTx/>
                <a:latin typeface="Helvetica"/>
                <a:cs typeface="Helvetica"/>
                <a:sym typeface="Helvetica"/>
              </a:rPr>
            </a:b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2" name="Picture 1">
            <a:extLst>
              <a:ext uri="{FF2B5EF4-FFF2-40B4-BE49-F238E27FC236}">
                <a16:creationId xmlns:a16="http://schemas.microsoft.com/office/drawing/2014/main" id="{746ED17C-8003-10ED-5BDE-D96332C2FF65}"/>
              </a:ext>
            </a:extLst>
          </p:cNvPr>
          <p:cNvPicPr>
            <a:picLocks noChangeAspect="1"/>
          </p:cNvPicPr>
          <p:nvPr/>
        </p:nvPicPr>
        <p:blipFill>
          <a:blip r:embed="rId2"/>
          <a:stretch>
            <a:fillRect/>
          </a:stretch>
        </p:blipFill>
        <p:spPr>
          <a:xfrm>
            <a:off x="8717539" y="3202483"/>
            <a:ext cx="2306061" cy="2306061"/>
          </a:xfrm>
          <a:prstGeom prst="rect">
            <a:avLst/>
          </a:prstGeom>
        </p:spPr>
      </p:pic>
    </p:spTree>
    <p:extLst>
      <p:ext uri="{BB962C8B-B14F-4D97-AF65-F5344CB8AC3E}">
        <p14:creationId xmlns:p14="http://schemas.microsoft.com/office/powerpoint/2010/main" val="2243930748"/>
      </p:ext>
    </p:extLst>
  </p:cSld>
  <p:clrMapOvr>
    <a:masterClrMapping/>
  </p:clrMapOvr>
  <p:transition spd="med"/>
</p:sld>
</file>

<file path=ppt/slides/slide11.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982049" y="-64499"/>
            <a:ext cx="4438250" cy="2781409"/>
          </a:xfrm>
          <a:prstGeom prst="rect">
            <a:avLst/>
          </a:prstGeom>
        </p:spPr>
        <p:txBody>
          <a:bodyPr/>
          <a:lstStyle/>
          <a:p>
            <a:r>
              <a:rPr lang="en-US" dirty="0"/>
              <a:t>Reinsurance Structure</a:t>
            </a:r>
            <a:endParaRPr dirty="0"/>
          </a:p>
        </p:txBody>
      </p:sp>
      <p:pic>
        <p:nvPicPr>
          <p:cNvPr id="107" name="Picture Placeholder 4" descr="Picture Placeholder 4"/>
          <p:cNvPicPr>
            <a:picLocks noGrp="1" noChangeAspect="1"/>
          </p:cNvPicPr>
          <p:nvPr>
            <p:ph type="pic" idx="22"/>
          </p:nvPr>
        </p:nvPicPr>
        <p:blipFill>
          <a:blip r:embed="rId3"/>
          <a:srcRect/>
          <a:stretch>
            <a:fillRect/>
          </a:stretch>
        </p:blipFill>
        <p:spPr>
          <a:prstGeom prst="rect">
            <a:avLst/>
          </a:prstGeom>
        </p:spPr>
      </p:pic>
      <p:sp>
        <p:nvSpPr>
          <p:cNvPr id="2" name="TextBox 1">
            <a:extLst>
              <a:ext uri="{FF2B5EF4-FFF2-40B4-BE49-F238E27FC236}">
                <a16:creationId xmlns:a16="http://schemas.microsoft.com/office/drawing/2014/main" id="{8CC02DC6-5C9E-D6B7-E006-56849612F59B}"/>
              </a:ext>
            </a:extLst>
          </p:cNvPr>
          <p:cNvSpPr txBox="1"/>
          <p:nvPr/>
        </p:nvSpPr>
        <p:spPr>
          <a:xfrm>
            <a:off x="5938092" y="1487277"/>
            <a:ext cx="5607585"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Parties</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Cedent:  AMIC, a municipal pool</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Reinsurer:  Munich Re</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R/I Contract Type</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Casualty XOL Treaty R/I</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$350k retention</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Written on annual basis for 10 years</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Reinsured Policies</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Public Official Liability Policies AMIC issued to Alabama’s municipalities and corporate entities</a:t>
            </a:r>
          </a:p>
        </p:txBody>
      </p:sp>
    </p:spTree>
  </p:cSld>
  <p:clrMapOvr>
    <a:masterClrMapping/>
  </p:clrMapOvr>
  <p:transition spd="med"/>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802E965-0D2E-FC1B-6C2F-E566DA8C7745}"/>
              </a:ext>
            </a:extLst>
          </p:cNvPr>
          <p:cNvSpPr>
            <a:spLocks noGrp="1"/>
          </p:cNvSpPr>
          <p:nvPr>
            <p:ph type="title"/>
          </p:nvPr>
        </p:nvSpPr>
        <p:spPr>
          <a:xfrm>
            <a:off x="982049" y="-64499"/>
            <a:ext cx="4174336" cy="2781409"/>
          </a:xfrm>
        </p:spPr>
        <p:txBody>
          <a:bodyPr anchor="b">
            <a:normAutofit/>
          </a:bodyPr>
          <a:lstStyle/>
          <a:p>
            <a:r>
              <a:rPr lang="en-US" sz="5200" dirty="0"/>
              <a:t>Underlying Claim</a:t>
            </a:r>
          </a:p>
        </p:txBody>
      </p:sp>
      <p:sp>
        <p:nvSpPr>
          <p:cNvPr id="13" name="Text Placeholder 2">
            <a:extLst>
              <a:ext uri="{FF2B5EF4-FFF2-40B4-BE49-F238E27FC236}">
                <a16:creationId xmlns:a16="http://schemas.microsoft.com/office/drawing/2014/main" id="{69D9A7E9-DB04-0C0A-81E8-8253F6846B2D}"/>
              </a:ext>
            </a:extLst>
          </p:cNvPr>
          <p:cNvSpPr>
            <a:spLocks noGrp="1"/>
          </p:cNvSpPr>
          <p:nvPr>
            <p:ph type="body" sz="quarter" idx="1"/>
          </p:nvPr>
        </p:nvSpPr>
        <p:spPr>
          <a:xfrm>
            <a:off x="982047" y="3023600"/>
            <a:ext cx="4487100" cy="2928625"/>
          </a:xfrm>
        </p:spPr>
        <p:txBody>
          <a:bodyPr>
            <a:normAutofit/>
          </a:bodyPr>
          <a:lstStyle/>
          <a:p>
            <a:pPr marL="457200" indent="-457200">
              <a:spcAft>
                <a:spcPts val="600"/>
              </a:spcAft>
              <a:buFont typeface="Arial" panose="020B0604020202020204" pitchFamily="34" charset="0"/>
              <a:buChar char="•"/>
            </a:pPr>
            <a:r>
              <a:rPr lang="en-US" b="1" dirty="0"/>
              <a:t>Dyas family owns 108-acre Unimproved Property in Fairhope</a:t>
            </a:r>
          </a:p>
          <a:p>
            <a:pPr marL="457200" indent="-457200">
              <a:spcAft>
                <a:spcPts val="600"/>
              </a:spcAft>
              <a:buFont typeface="Arial" panose="020B0604020202020204" pitchFamily="34" charset="0"/>
              <a:buChar char="•"/>
            </a:pPr>
            <a:r>
              <a:rPr lang="en-US" b="1" dirty="0"/>
              <a:t>Seeking to develop property for decades</a:t>
            </a:r>
          </a:p>
          <a:p>
            <a:pPr marL="457200" indent="-457200">
              <a:spcAft>
                <a:spcPts val="600"/>
              </a:spcAft>
              <a:buFont typeface="Arial" panose="020B0604020202020204" pitchFamily="34" charset="0"/>
              <a:buChar char="•"/>
            </a:pPr>
            <a:endParaRPr lang="en-US" b="1" dirty="0"/>
          </a:p>
          <a:p>
            <a:pPr>
              <a:spcAft>
                <a:spcPts val="600"/>
              </a:spcAft>
            </a:pPr>
            <a:endParaRPr lang="en-US" b="1" dirty="0"/>
          </a:p>
          <a:p>
            <a:pPr>
              <a:spcAft>
                <a:spcPts val="600"/>
              </a:spcAft>
            </a:pPr>
            <a:endParaRPr lang="en-US" b="1" dirty="0"/>
          </a:p>
        </p:txBody>
      </p:sp>
      <p:pic>
        <p:nvPicPr>
          <p:cNvPr id="10" name="Picture Placeholder 9">
            <a:extLst>
              <a:ext uri="{FF2B5EF4-FFF2-40B4-BE49-F238E27FC236}">
                <a16:creationId xmlns:a16="http://schemas.microsoft.com/office/drawing/2014/main" id="{2D62861E-BB76-A7FA-8703-7EE435C94452}"/>
              </a:ext>
            </a:extLst>
          </p:cNvPr>
          <p:cNvPicPr>
            <a:picLocks noGrp="1" noChangeAspect="1"/>
          </p:cNvPicPr>
          <p:nvPr>
            <p:ph type="pic" sz="half" idx="22"/>
          </p:nvPr>
        </p:nvPicPr>
        <p:blipFill>
          <a:blip r:embed="rId3"/>
          <a:srcRect t="2325" b="2325"/>
          <a:stretch/>
        </p:blipFill>
        <p:spPr>
          <a:xfrm>
            <a:off x="5652593" y="1293962"/>
            <a:ext cx="5931097" cy="4111304"/>
          </a:xfrm>
        </p:spPr>
      </p:pic>
    </p:spTree>
    <p:extLst>
      <p:ext uri="{BB962C8B-B14F-4D97-AF65-F5344CB8AC3E}">
        <p14:creationId xmlns:p14="http://schemas.microsoft.com/office/powerpoint/2010/main" val="1704588232"/>
      </p:ext>
    </p:extLst>
  </p:cSld>
  <p:clrMapOvr>
    <a:masterClrMapping/>
  </p:clrMapOvr>
  <p:transition spd="med"/>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31782-6144-1863-F7AA-1CA10A5A28D1}"/>
            </a:ext>
          </a:extLst>
        </p:cNvPr>
        <p:cNvGrpSpPr/>
        <p:nvPr/>
      </p:nvGrpSpPr>
      <p:grpSpPr>
        <a:xfrm>
          <a:off x="0" y="0"/>
          <a:ext cx="0" cy="0"/>
          <a:chOff x="0" y="0"/>
          <a:chExt cx="0" cy="0"/>
        </a:xfrm>
      </p:grpSpPr>
      <p:sp>
        <p:nvSpPr>
          <p:cNvPr id="104" name="Click to edit title">
            <a:extLst>
              <a:ext uri="{FF2B5EF4-FFF2-40B4-BE49-F238E27FC236}">
                <a16:creationId xmlns:a16="http://schemas.microsoft.com/office/drawing/2014/main" id="{88579787-B273-5FBF-03E2-646BD95A3517}"/>
              </a:ext>
            </a:extLst>
          </p:cNvPr>
          <p:cNvSpPr txBox="1">
            <a:spLocks noGrp="1"/>
          </p:cNvSpPr>
          <p:nvPr>
            <p:ph type="title"/>
          </p:nvPr>
        </p:nvSpPr>
        <p:spPr>
          <a:xfrm>
            <a:off x="982047" y="647591"/>
            <a:ext cx="4438250" cy="1988929"/>
          </a:xfrm>
          <a:prstGeom prst="rect">
            <a:avLst/>
          </a:prstGeom>
        </p:spPr>
        <p:txBody>
          <a:bodyPr>
            <a:normAutofit/>
          </a:bodyPr>
          <a:lstStyle/>
          <a:p>
            <a:r>
              <a:rPr lang="en-US" dirty="0"/>
              <a:t>Underlying Claim</a:t>
            </a:r>
            <a:endParaRPr dirty="0"/>
          </a:p>
        </p:txBody>
      </p:sp>
      <p:sp>
        <p:nvSpPr>
          <p:cNvPr id="106" name="Text Placeholder 12">
            <a:extLst>
              <a:ext uri="{FF2B5EF4-FFF2-40B4-BE49-F238E27FC236}">
                <a16:creationId xmlns:a16="http://schemas.microsoft.com/office/drawing/2014/main" id="{5914DCDE-983A-1F16-A943-E8C75F608C43}"/>
              </a:ext>
            </a:extLst>
          </p:cNvPr>
          <p:cNvSpPr>
            <a:spLocks noGrp="1"/>
          </p:cNvSpPr>
          <p:nvPr>
            <p:ph type="body" idx="21"/>
          </p:nvPr>
        </p:nvSpPr>
        <p:spPr>
          <a:xfrm>
            <a:off x="982047" y="4026934"/>
            <a:ext cx="4438250" cy="798377"/>
          </a:xfrm>
          <a:prstGeom prst="rect">
            <a:avLst/>
          </a:prstGeom>
        </p:spPr>
        <p:txBody>
          <a:bodyPr>
            <a:normAutofit fontScale="77500" lnSpcReduction="20000"/>
          </a:bodyPr>
          <a:lstStyle/>
          <a:p>
            <a:r>
              <a:rPr lang="en-US" sz="3600" b="1" i="1" dirty="0"/>
              <a:t>Dyas v. Fairhope </a:t>
            </a:r>
            <a:r>
              <a:rPr lang="en-US" sz="3600" b="1" dirty="0"/>
              <a:t>Lawsuit Filed 2008</a:t>
            </a:r>
            <a:endParaRPr sz="3600" b="1" dirty="0"/>
          </a:p>
        </p:txBody>
      </p:sp>
      <p:pic>
        <p:nvPicPr>
          <p:cNvPr id="107" name="Picture Placeholder 4" descr="Picture Placeholder 4">
            <a:extLst>
              <a:ext uri="{FF2B5EF4-FFF2-40B4-BE49-F238E27FC236}">
                <a16:creationId xmlns:a16="http://schemas.microsoft.com/office/drawing/2014/main" id="{43F0CC58-0FEF-179B-96D3-6D3B58BA2610}"/>
              </a:ext>
            </a:extLst>
          </p:cNvPr>
          <p:cNvPicPr>
            <a:picLocks noGrp="1" noChangeAspect="1"/>
          </p:cNvPicPr>
          <p:nvPr>
            <p:ph type="pic" idx="22"/>
          </p:nvPr>
        </p:nvPicPr>
        <p:blipFill>
          <a:blip r:embed="rId3"/>
          <a:srcRect/>
          <a:stretch>
            <a:fillRect/>
          </a:stretch>
        </p:blipFill>
        <p:spPr>
          <a:prstGeom prst="rect">
            <a:avLst/>
          </a:prstGeom>
        </p:spPr>
      </p:pic>
      <p:sp>
        <p:nvSpPr>
          <p:cNvPr id="2" name="TextBox 1">
            <a:extLst>
              <a:ext uri="{FF2B5EF4-FFF2-40B4-BE49-F238E27FC236}">
                <a16:creationId xmlns:a16="http://schemas.microsoft.com/office/drawing/2014/main" id="{B840B461-52ED-7EBC-FE62-02A6CA85EDE9}"/>
              </a:ext>
            </a:extLst>
          </p:cNvPr>
          <p:cNvSpPr txBox="1"/>
          <p:nvPr/>
        </p:nvSpPr>
        <p:spPr>
          <a:xfrm>
            <a:off x="5976106" y="1517432"/>
            <a:ext cx="5607585" cy="3693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latin typeface="Helvetica"/>
                <a:cs typeface="Helvetica"/>
                <a:sym typeface="Helvetica"/>
              </a:rPr>
              <a:t>Two</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 Alleged Wrongful Acts</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a:t>
            </a:r>
          </a:p>
          <a:p>
            <a:pPr marL="0" marR="0" lvl="2"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2006 zoning approval </a:t>
            </a:r>
          </a:p>
          <a:p>
            <a:pPr marL="0" marR="0" lvl="2"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2008 approval of traffic flow alterations</a:t>
            </a:r>
          </a:p>
          <a:p>
            <a:pPr marL="342900" marR="0" lvl="2" indent="-342900" algn="l" defTabSz="457200" rtl="0" eaLnBrk="1" fontAlgn="auto" latinLnBrk="0" hangingPunct="0">
              <a:lnSpc>
                <a:spcPct val="10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a:p>
            <a:pPr marL="0" marR="0" lvl="2" indent="0" algn="l" defTabSz="457200" rtl="0" eaLnBrk="1" fontAlgn="auto" latinLnBrk="0" hangingPunct="0">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latin typeface="Helvetica"/>
                <a:cs typeface="Helvetica"/>
                <a:sym typeface="Helvetica"/>
              </a:rPr>
              <a:t>Two</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 AMIC Policies Potentially Implicated</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a:t>
            </a:r>
          </a:p>
          <a:p>
            <a:pPr marL="0" marR="0" lvl="2"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2006</a:t>
            </a:r>
          </a:p>
          <a:p>
            <a:pPr marL="0" marR="0" lvl="2"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2008</a:t>
            </a:r>
          </a:p>
          <a:p>
            <a:pPr marL="0" marR="0" lvl="2"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a:p>
            <a:pPr marL="0" marR="0" lvl="2"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BUT, there is only… </a:t>
            </a:r>
          </a:p>
          <a:p>
            <a:pPr marL="0" marR="0" lvl="2"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a:p>
            <a:pPr marL="0" marR="0" lvl="2" indent="0" algn="l" defTabSz="457200" rtl="0" eaLnBrk="1" fontAlgn="auto" latinLnBrk="0" hangingPunct="0">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latin typeface="Helvetica"/>
                <a:cs typeface="Helvetica"/>
                <a:sym typeface="Helvetica"/>
              </a:rPr>
              <a:t>One</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 Lawsuit with Unifying Theme Unifying</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City’s acts in both 2006 and 2008 discriminated against </a:t>
            </a:r>
            <a:r>
              <a:rPr kumimoji="0" lang="en-US" sz="1800" b="0" i="0" u="none" strike="noStrike" kern="0" cap="none" spc="0" normalizeH="0" baseline="0" noProof="0" dirty="0" err="1">
                <a:ln>
                  <a:noFill/>
                </a:ln>
                <a:solidFill>
                  <a:srgbClr val="000000"/>
                </a:solidFill>
                <a:effectLst/>
                <a:uLnTx/>
                <a:uFillTx/>
                <a:latin typeface="Helvetica"/>
                <a:cs typeface="Helvetica"/>
                <a:sym typeface="Helvetica"/>
              </a:rPr>
              <a:t>Dyases</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to prevent development of their property.</a:t>
            </a:r>
          </a:p>
        </p:txBody>
      </p:sp>
    </p:spTree>
    <p:extLst>
      <p:ext uri="{BB962C8B-B14F-4D97-AF65-F5344CB8AC3E}">
        <p14:creationId xmlns:p14="http://schemas.microsoft.com/office/powerpoint/2010/main" val="315731372"/>
      </p:ext>
    </p:extLst>
  </p:cSld>
  <p:clrMapOvr>
    <a:masterClrMapping/>
  </p:clrMapOvr>
  <p:transition spd="med"/>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BF51F-758F-6F42-9722-E0CC0E1A1252}"/>
            </a:ext>
          </a:extLst>
        </p:cNvPr>
        <p:cNvGrpSpPr/>
        <p:nvPr/>
      </p:nvGrpSpPr>
      <p:grpSpPr>
        <a:xfrm>
          <a:off x="0" y="0"/>
          <a:ext cx="0" cy="0"/>
          <a:chOff x="0" y="0"/>
          <a:chExt cx="0" cy="0"/>
        </a:xfrm>
      </p:grpSpPr>
      <p:sp>
        <p:nvSpPr>
          <p:cNvPr id="104" name="Click to edit title">
            <a:extLst>
              <a:ext uri="{FF2B5EF4-FFF2-40B4-BE49-F238E27FC236}">
                <a16:creationId xmlns:a16="http://schemas.microsoft.com/office/drawing/2014/main" id="{EC7653E4-9A7A-8702-9A9A-6B48C20DCFAD}"/>
              </a:ext>
            </a:extLst>
          </p:cNvPr>
          <p:cNvSpPr txBox="1">
            <a:spLocks noGrp="1"/>
          </p:cNvSpPr>
          <p:nvPr>
            <p:ph type="title"/>
          </p:nvPr>
        </p:nvSpPr>
        <p:spPr>
          <a:xfrm>
            <a:off x="982047" y="879893"/>
            <a:ext cx="4763434" cy="2290027"/>
          </a:xfrm>
          <a:prstGeom prst="rect">
            <a:avLst/>
          </a:prstGeom>
        </p:spPr>
        <p:txBody>
          <a:bodyPr>
            <a:normAutofit fontScale="90000"/>
          </a:bodyPr>
          <a:lstStyle/>
          <a:p>
            <a:r>
              <a:rPr lang="en-US" dirty="0"/>
              <a:t>AMIC Position: </a:t>
            </a:r>
            <a:r>
              <a:rPr lang="en-US" u="sng" dirty="0"/>
              <a:t>Single</a:t>
            </a:r>
            <a:r>
              <a:rPr lang="en-US" dirty="0"/>
              <a:t> Wrongful Act</a:t>
            </a:r>
            <a:endParaRPr dirty="0"/>
          </a:p>
        </p:txBody>
      </p:sp>
      <p:pic>
        <p:nvPicPr>
          <p:cNvPr id="107" name="Picture Placeholder 4" descr="Picture Placeholder 4">
            <a:extLst>
              <a:ext uri="{FF2B5EF4-FFF2-40B4-BE49-F238E27FC236}">
                <a16:creationId xmlns:a16="http://schemas.microsoft.com/office/drawing/2014/main" id="{D1BB5C4B-0855-E1C8-53FB-386C4CDA1E27}"/>
              </a:ext>
            </a:extLst>
          </p:cNvPr>
          <p:cNvPicPr>
            <a:picLocks noGrp="1" noChangeAspect="1"/>
          </p:cNvPicPr>
          <p:nvPr>
            <p:ph type="pic" idx="22"/>
          </p:nvPr>
        </p:nvPicPr>
        <p:blipFill>
          <a:blip r:embed="rId3"/>
          <a:srcRect/>
          <a:stretch>
            <a:fillRect/>
          </a:stretch>
        </p:blipFill>
        <p:spPr>
          <a:prstGeom prst="rect">
            <a:avLst/>
          </a:prstGeom>
        </p:spPr>
      </p:pic>
      <p:sp>
        <p:nvSpPr>
          <p:cNvPr id="2" name="TextBox 1">
            <a:extLst>
              <a:ext uri="{FF2B5EF4-FFF2-40B4-BE49-F238E27FC236}">
                <a16:creationId xmlns:a16="http://schemas.microsoft.com/office/drawing/2014/main" id="{FB9F06FA-A757-DBA9-7F7E-88CC2BEC819F}"/>
              </a:ext>
            </a:extLst>
          </p:cNvPr>
          <p:cNvSpPr txBox="1"/>
          <p:nvPr/>
        </p:nvSpPr>
        <p:spPr>
          <a:xfrm>
            <a:off x="5943600" y="1478280"/>
            <a:ext cx="5608320" cy="424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rPr>
              <a:t>Bills </a:t>
            </a:r>
            <a:r>
              <a:rPr kumimoji="0" lang="en-US" sz="1800" b="1" i="0" u="none" strike="noStrike" kern="0" cap="none" spc="0" normalizeH="0" baseline="0" noProof="0" dirty="0">
                <a:ln>
                  <a:noFill/>
                </a:ln>
                <a:solidFill>
                  <a:srgbClr val="000000"/>
                </a:solidFill>
                <a:effectLst/>
                <a:uLnTx/>
                <a:uFillTx/>
                <a:latin typeface="Helvetica"/>
                <a:ea typeface="+mj-ea"/>
                <a:cs typeface="Helvetica"/>
                <a:sym typeface="Helvetica"/>
              </a:rPr>
              <a:t>~$1.1m</a:t>
            </a:r>
            <a:r>
              <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rPr>
              <a:t> as one loss under the 2008 treaty and asserts </a:t>
            </a:r>
            <a:r>
              <a:rPr kumimoji="0" lang="en-US" sz="1800" b="1" i="0" u="none" strike="noStrike" kern="0" cap="none" spc="0" normalizeH="0" baseline="0" noProof="0" dirty="0">
                <a:ln>
                  <a:noFill/>
                </a:ln>
                <a:solidFill>
                  <a:srgbClr val="000000"/>
                </a:solidFill>
                <a:effectLst/>
                <a:uLnTx/>
                <a:uFillTx/>
                <a:latin typeface="Helvetica"/>
                <a:ea typeface="+mj-ea"/>
                <a:cs typeface="Helvetica"/>
                <a:sym typeface="Helvetica"/>
              </a:rPr>
              <a:t>single $350k retention </a:t>
            </a:r>
            <a:r>
              <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rPr>
              <a:t>applies.</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rPr>
              <a:t>AMIC argues: </a:t>
            </a:r>
          </a:p>
          <a:p>
            <a:pPr marL="285750" marR="0" lvl="7"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rPr>
              <a:t>“that ‘All Claims’ and ‘All Damages’ arising from </a:t>
            </a:r>
            <a:r>
              <a:rPr kumimoji="0" lang="en-US" sz="1800" b="1" i="0" u="sng" strike="noStrike" kern="0" cap="none" spc="0" normalizeH="0" baseline="0" noProof="0" dirty="0">
                <a:ln>
                  <a:noFill/>
                </a:ln>
                <a:solidFill>
                  <a:srgbClr val="000000"/>
                </a:solidFill>
                <a:effectLst/>
                <a:uLnTx/>
                <a:uFillTx/>
                <a:latin typeface="Helvetica"/>
                <a:ea typeface="+mj-ea"/>
                <a:cs typeface="Helvetica"/>
                <a:sym typeface="Helvetica"/>
              </a:rPr>
              <a:t>related</a:t>
            </a:r>
            <a:r>
              <a:rPr kumimoji="0" lang="en-US" sz="1800" b="1" i="0" u="none" strike="noStrike" kern="0" cap="none" spc="0" normalizeH="0" baseline="0" noProof="0" dirty="0">
                <a:ln>
                  <a:noFill/>
                </a:ln>
                <a:solidFill>
                  <a:srgbClr val="000000"/>
                </a:solidFill>
                <a:effectLst/>
                <a:uLnTx/>
                <a:uFillTx/>
                <a:latin typeface="Helvetica"/>
                <a:ea typeface="+mj-ea"/>
                <a:cs typeface="Helvetica"/>
                <a:sym typeface="Helvetica"/>
              </a:rPr>
              <a:t> Wrongful Acts are treated as arising from ‘one Wrongful Act</a:t>
            </a:r>
            <a:r>
              <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rPr>
              <a:t>.’” (emphasis added)  </a:t>
            </a:r>
          </a:p>
          <a:p>
            <a:pPr marL="285750" marR="0" lvl="4"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endParaRPr>
          </a:p>
          <a:p>
            <a:pPr marL="285750" marR="0" lvl="4"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rPr>
              <a:t>AMIC</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asserts 2006 zoning approval and 2008 approval of traffic flow alterations are “related” Wrongful Acts because both arise from Fairhope’s “</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policy, practice, or scheme of discriminating against the </a:t>
            </a:r>
            <a:r>
              <a:rPr kumimoji="0" lang="en-US" sz="1800" b="1" i="0" u="none" strike="noStrike" kern="0" cap="none" spc="0" normalizeH="0" baseline="0" noProof="0" dirty="0" err="1">
                <a:ln>
                  <a:noFill/>
                </a:ln>
                <a:solidFill>
                  <a:srgbClr val="000000"/>
                </a:solidFill>
                <a:effectLst/>
                <a:uLnTx/>
                <a:uFillTx/>
                <a:latin typeface="Helvetica"/>
                <a:cs typeface="Helvetica"/>
                <a:sym typeface="Helvetica"/>
              </a:rPr>
              <a:t>Dyases</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 … to prevent development of their property</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pic>
        <p:nvPicPr>
          <p:cNvPr id="4" name="Picture 3">
            <a:extLst>
              <a:ext uri="{FF2B5EF4-FFF2-40B4-BE49-F238E27FC236}">
                <a16:creationId xmlns:a16="http://schemas.microsoft.com/office/drawing/2014/main" id="{6055B9BC-8295-6CCF-0C91-9C12CAB76238}"/>
              </a:ext>
            </a:extLst>
          </p:cNvPr>
          <p:cNvPicPr>
            <a:picLocks noChangeAspect="1"/>
          </p:cNvPicPr>
          <p:nvPr/>
        </p:nvPicPr>
        <p:blipFill>
          <a:blip r:embed="rId4"/>
          <a:stretch>
            <a:fillRect/>
          </a:stretch>
        </p:blipFill>
        <p:spPr>
          <a:xfrm>
            <a:off x="296247" y="3279804"/>
            <a:ext cx="3132753" cy="3009901"/>
          </a:xfrm>
          <a:prstGeom prst="rect">
            <a:avLst/>
          </a:prstGeom>
        </p:spPr>
      </p:pic>
    </p:spTree>
    <p:extLst>
      <p:ext uri="{BB962C8B-B14F-4D97-AF65-F5344CB8AC3E}">
        <p14:creationId xmlns:p14="http://schemas.microsoft.com/office/powerpoint/2010/main" val="2952018844"/>
      </p:ext>
    </p:extLst>
  </p:cSld>
  <p:clrMapOvr>
    <a:masterClrMapping/>
  </p:clrMapOvr>
  <p:transition spd="med"/>
</p:sld>
</file>

<file path=ppt/slides/slide15.xml><?xml version="1.0" encoding="utf-8"?>
<p:sld xmlns:a16="http://schemas.microsoft.com/office/drawing/2014/main"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 name="Title 1"/>
          <p:cNvSpPr txBox="1">
            <a:spLocks noGrp="1"/>
          </p:cNvSpPr>
          <p:nvPr>
            <p:ph type="title"/>
          </p:nvPr>
        </p:nvSpPr>
        <p:spPr>
          <a:xfrm>
            <a:off x="515937" y="1489914"/>
            <a:ext cx="11160128" cy="3878171"/>
          </a:xfrm>
          <a:prstGeom prst="rect">
            <a:avLst/>
          </a:prstGeom>
        </p:spPr>
        <p:txBody>
          <a:bodyPr>
            <a:normAutofit fontScale="90000"/>
          </a:bodyPr>
          <a:lstStyle/>
          <a:p>
            <a:r>
              <a:rPr lang="en-US" b="0" i="0" dirty="0">
                <a:solidFill>
                  <a:schemeClr val="bg1"/>
                </a:solidFill>
                <a:effectLst/>
                <a:latin typeface="Arial" panose="020B0604020202020204" pitchFamily="34" charset="0"/>
              </a:rPr>
              <a:t>"</a:t>
            </a:r>
            <a:r>
              <a:rPr lang="en-US" b="1" i="0" dirty="0">
                <a:solidFill>
                  <a:schemeClr val="bg1"/>
                </a:solidFill>
                <a:effectLst/>
                <a:latin typeface="Arial" panose="020B0604020202020204" pitchFamily="34" charset="0"/>
              </a:rPr>
              <a:t>Wrongful Act </a:t>
            </a:r>
            <a:r>
              <a:rPr lang="en-US" b="0" i="0" dirty="0">
                <a:solidFill>
                  <a:schemeClr val="bg1"/>
                </a:solidFill>
                <a:effectLst/>
                <a:latin typeface="Arial" panose="020B0604020202020204" pitchFamily="34" charset="0"/>
              </a:rPr>
              <a:t>means any actual or alleged error [or] misstatement or act [or] omission or neglect or breach of duty ... by you in your official capacity.... All Claims and Damages arising out of the </a:t>
            </a:r>
            <a:r>
              <a:rPr lang="en-US" b="1" i="0" u="sng" dirty="0">
                <a:solidFill>
                  <a:schemeClr val="bg1"/>
                </a:solidFill>
                <a:effectLst/>
                <a:latin typeface="Arial" panose="020B0604020202020204" pitchFamily="34" charset="0"/>
              </a:rPr>
              <a:t>same</a:t>
            </a:r>
            <a:r>
              <a:rPr lang="en-US" b="0" i="0" dirty="0">
                <a:solidFill>
                  <a:schemeClr val="bg1"/>
                </a:solidFill>
                <a:effectLst/>
                <a:latin typeface="Arial" panose="020B0604020202020204" pitchFamily="34" charset="0"/>
              </a:rPr>
              <a:t> or </a:t>
            </a:r>
            <a:r>
              <a:rPr lang="en-US" b="1" i="0" u="sng" dirty="0">
                <a:solidFill>
                  <a:schemeClr val="bg1"/>
                </a:solidFill>
                <a:effectLst/>
                <a:latin typeface="Arial" panose="020B0604020202020204" pitchFamily="34" charset="0"/>
              </a:rPr>
              <a:t>substantially same</a:t>
            </a:r>
            <a:r>
              <a:rPr lang="en-US" b="0" i="0" u="sng" dirty="0">
                <a:solidFill>
                  <a:schemeClr val="bg1"/>
                </a:solidFill>
                <a:effectLst/>
                <a:latin typeface="Arial" panose="020B0604020202020204" pitchFamily="34" charset="0"/>
              </a:rPr>
              <a:t> </a:t>
            </a:r>
            <a:r>
              <a:rPr lang="en-US" b="0" i="0" dirty="0">
                <a:solidFill>
                  <a:schemeClr val="bg1"/>
                </a:solidFill>
                <a:effectLst/>
                <a:latin typeface="Arial" panose="020B0604020202020204" pitchFamily="34" charset="0"/>
              </a:rPr>
              <a:t>or </a:t>
            </a:r>
            <a:r>
              <a:rPr lang="en-US" b="1" i="0" u="sng" dirty="0">
                <a:solidFill>
                  <a:schemeClr val="bg1"/>
                </a:solidFill>
                <a:effectLst/>
                <a:latin typeface="Arial" panose="020B0604020202020204" pitchFamily="34" charset="0"/>
              </a:rPr>
              <a:t>continuous</a:t>
            </a:r>
            <a:r>
              <a:rPr lang="en-US" b="0" i="0" dirty="0">
                <a:solidFill>
                  <a:schemeClr val="bg1"/>
                </a:solidFill>
                <a:effectLst/>
                <a:latin typeface="Arial" panose="020B0604020202020204" pitchFamily="34" charset="0"/>
              </a:rPr>
              <a:t> or </a:t>
            </a:r>
            <a:r>
              <a:rPr lang="en-US" b="1" i="0" u="sng" dirty="0">
                <a:solidFill>
                  <a:schemeClr val="bg1"/>
                </a:solidFill>
                <a:effectLst/>
                <a:latin typeface="Arial" panose="020B0604020202020204" pitchFamily="34" charset="0"/>
              </a:rPr>
              <a:t>repeated</a:t>
            </a:r>
            <a:r>
              <a:rPr lang="en-US" b="0" i="0" dirty="0">
                <a:solidFill>
                  <a:schemeClr val="bg1"/>
                </a:solidFill>
                <a:effectLst/>
                <a:latin typeface="Arial" panose="020B0604020202020204" pitchFamily="34" charset="0"/>
              </a:rPr>
              <a:t> Wrongful Acts will be considered as arising out of one Wrongful Act."</a:t>
            </a:r>
            <a:br>
              <a:rPr kumimoji="0" lang="en-US" sz="4000" b="0" i="0" u="none" strike="noStrike" cap="none" spc="0" normalizeH="0" baseline="0" dirty="0">
                <a:ln>
                  <a:noFill/>
                </a:ln>
                <a:solidFill>
                  <a:srgbClr val="000000"/>
                </a:solidFill>
                <a:effectLst/>
                <a:uFillTx/>
                <a:latin typeface="+mj-lt"/>
                <a:ea typeface="+mj-ea"/>
                <a:cs typeface="+mj-cs"/>
                <a:sym typeface="Helvetica"/>
              </a:rPr>
            </a:br>
            <a:endParaRPr dirty="0"/>
          </a:p>
        </p:txBody>
      </p:sp>
      <p:sp>
        <p:nvSpPr>
          <p:cNvPr id="2" name="TextBox 1">
            <a:extLst>
              <a:ext uri="{FF2B5EF4-FFF2-40B4-BE49-F238E27FC236}">
                <a16:creationId xmlns:a16="http://schemas.microsoft.com/office/drawing/2014/main" id="{B4DCB541-7E43-C8BB-88EE-967974A51275}"/>
              </a:ext>
            </a:extLst>
          </p:cNvPr>
          <p:cNvSpPr txBox="1"/>
          <p:nvPr/>
        </p:nvSpPr>
        <p:spPr>
          <a:xfrm>
            <a:off x="515937" y="-120770"/>
            <a:ext cx="11160128"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Helvetica"/>
                <a:ea typeface="+mj-ea"/>
                <a:cs typeface="Helvetica"/>
                <a:sym typeface="Helvetica"/>
              </a:rPr>
              <a:t>Policies’ Definition of “Wrongful Act”</a:t>
            </a:r>
          </a:p>
        </p:txBody>
      </p:sp>
    </p:spTree>
  </p:cSld>
  <p:clrMapOvr>
    <a:masterClrMapping/>
  </p:clrMapOvr>
  <p:transition spd="med"/>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E07C1-29AF-D6ED-E9CF-570143FEC4DF}"/>
            </a:ext>
          </a:extLst>
        </p:cNvPr>
        <p:cNvGrpSpPr/>
        <p:nvPr/>
      </p:nvGrpSpPr>
      <p:grpSpPr>
        <a:xfrm>
          <a:off x="0" y="0"/>
          <a:ext cx="0" cy="0"/>
          <a:chOff x="0" y="0"/>
          <a:chExt cx="0" cy="0"/>
        </a:xfrm>
      </p:grpSpPr>
      <p:sp>
        <p:nvSpPr>
          <p:cNvPr id="104" name="Click to edit title">
            <a:extLst>
              <a:ext uri="{FF2B5EF4-FFF2-40B4-BE49-F238E27FC236}">
                <a16:creationId xmlns:a16="http://schemas.microsoft.com/office/drawing/2014/main" id="{F92FF666-5C04-8F27-C515-EB7D79D5D4E4}"/>
              </a:ext>
            </a:extLst>
          </p:cNvPr>
          <p:cNvSpPr txBox="1">
            <a:spLocks noGrp="1"/>
          </p:cNvSpPr>
          <p:nvPr>
            <p:ph type="title"/>
          </p:nvPr>
        </p:nvSpPr>
        <p:spPr>
          <a:xfrm>
            <a:off x="982047" y="879893"/>
            <a:ext cx="4438250" cy="2305267"/>
          </a:xfrm>
          <a:prstGeom prst="rect">
            <a:avLst/>
          </a:prstGeom>
        </p:spPr>
        <p:txBody>
          <a:bodyPr>
            <a:normAutofit fontScale="90000"/>
          </a:bodyPr>
          <a:lstStyle/>
          <a:p>
            <a:r>
              <a:rPr lang="en-US" dirty="0"/>
              <a:t>Munich Re Position: </a:t>
            </a:r>
            <a:r>
              <a:rPr lang="en-US" u="sng" dirty="0"/>
              <a:t>Two</a:t>
            </a:r>
            <a:r>
              <a:rPr lang="en-US" dirty="0"/>
              <a:t> Wrongful Acts</a:t>
            </a:r>
            <a:endParaRPr dirty="0"/>
          </a:p>
        </p:txBody>
      </p:sp>
      <p:pic>
        <p:nvPicPr>
          <p:cNvPr id="107" name="Picture Placeholder 4" descr="Picture Placeholder 4">
            <a:extLst>
              <a:ext uri="{FF2B5EF4-FFF2-40B4-BE49-F238E27FC236}">
                <a16:creationId xmlns:a16="http://schemas.microsoft.com/office/drawing/2014/main" id="{172AACF9-9F4B-CAC2-4F6F-40685AC2C8F3}"/>
              </a:ext>
            </a:extLst>
          </p:cNvPr>
          <p:cNvPicPr>
            <a:picLocks noGrp="1" noChangeAspect="1"/>
          </p:cNvPicPr>
          <p:nvPr>
            <p:ph type="pic" idx="22"/>
          </p:nvPr>
        </p:nvPicPr>
        <p:blipFill>
          <a:blip r:embed="rId3"/>
          <a:srcRect/>
          <a:stretch>
            <a:fillRect/>
          </a:stretch>
        </p:blipFill>
        <p:spPr>
          <a:prstGeom prst="rect">
            <a:avLst/>
          </a:prstGeom>
        </p:spPr>
      </p:pic>
      <p:sp>
        <p:nvSpPr>
          <p:cNvPr id="2" name="TextBox 1">
            <a:extLst>
              <a:ext uri="{FF2B5EF4-FFF2-40B4-BE49-F238E27FC236}">
                <a16:creationId xmlns:a16="http://schemas.microsoft.com/office/drawing/2014/main" id="{78974892-C1D5-005E-0731-B70D5537CFFF}"/>
              </a:ext>
            </a:extLst>
          </p:cNvPr>
          <p:cNvSpPr txBox="1"/>
          <p:nvPr/>
        </p:nvSpPr>
        <p:spPr>
          <a:xfrm>
            <a:off x="5943600" y="1478280"/>
            <a:ext cx="5608320"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rPr>
              <a:t>Two wrongful acts under two AMIC policies, each under separate R/I treaty with separate retention:</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Fairhope’s 2006 and 2008 decisions cannot be read as a single “Wrongful Act” under the AMIC policies</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In alternative:</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rPr>
              <a:t>Even assuming they are a single Wrongful Act, damages are limited to those that fall within the policy periods.</a:t>
            </a:r>
          </a:p>
        </p:txBody>
      </p:sp>
      <p:pic>
        <p:nvPicPr>
          <p:cNvPr id="4" name="Picture 3">
            <a:extLst>
              <a:ext uri="{FF2B5EF4-FFF2-40B4-BE49-F238E27FC236}">
                <a16:creationId xmlns:a16="http://schemas.microsoft.com/office/drawing/2014/main" id="{014F83F9-0789-34D6-47B6-0272F2772935}"/>
              </a:ext>
            </a:extLst>
          </p:cNvPr>
          <p:cNvPicPr>
            <a:picLocks noChangeAspect="1"/>
          </p:cNvPicPr>
          <p:nvPr/>
        </p:nvPicPr>
        <p:blipFill>
          <a:blip r:embed="rId4"/>
          <a:stretch>
            <a:fillRect/>
          </a:stretch>
        </p:blipFill>
        <p:spPr>
          <a:xfrm>
            <a:off x="950276" y="3930217"/>
            <a:ext cx="2190766" cy="2047890"/>
          </a:xfrm>
          <a:prstGeom prst="rect">
            <a:avLst/>
          </a:prstGeom>
        </p:spPr>
      </p:pic>
      <p:pic>
        <p:nvPicPr>
          <p:cNvPr id="6" name="Picture 5">
            <a:extLst>
              <a:ext uri="{FF2B5EF4-FFF2-40B4-BE49-F238E27FC236}">
                <a16:creationId xmlns:a16="http://schemas.microsoft.com/office/drawing/2014/main" id="{10EA3F3A-9C59-7464-4FFA-501C51AA4BC3}"/>
              </a:ext>
            </a:extLst>
          </p:cNvPr>
          <p:cNvPicPr>
            <a:picLocks noChangeAspect="1"/>
          </p:cNvPicPr>
          <p:nvPr/>
        </p:nvPicPr>
        <p:blipFill>
          <a:blip r:embed="rId5"/>
          <a:stretch>
            <a:fillRect/>
          </a:stretch>
        </p:blipFill>
        <p:spPr>
          <a:xfrm>
            <a:off x="3642965" y="3919423"/>
            <a:ext cx="1777332" cy="2037096"/>
          </a:xfrm>
          <a:prstGeom prst="rect">
            <a:avLst/>
          </a:prstGeom>
        </p:spPr>
      </p:pic>
    </p:spTree>
    <p:extLst>
      <p:ext uri="{BB962C8B-B14F-4D97-AF65-F5344CB8AC3E}">
        <p14:creationId xmlns:p14="http://schemas.microsoft.com/office/powerpoint/2010/main" val="1978036690"/>
      </p:ext>
    </p:extLst>
  </p:cSld>
  <p:clrMapOvr>
    <a:masterClrMapping/>
  </p:clrMapOvr>
  <p:transition spd="med"/>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DDCC-32B0-EBF7-1757-C260F5380B31}"/>
            </a:ext>
          </a:extLst>
        </p:cNvPr>
        <p:cNvGrpSpPr/>
        <p:nvPr/>
      </p:nvGrpSpPr>
      <p:grpSpPr>
        <a:xfrm>
          <a:off x="0" y="0"/>
          <a:ext cx="0" cy="0"/>
          <a:chOff x="0" y="0"/>
          <a:chExt cx="0" cy="0"/>
        </a:xfrm>
      </p:grpSpPr>
      <p:sp>
        <p:nvSpPr>
          <p:cNvPr id="104" name="Click to edit title">
            <a:extLst>
              <a:ext uri="{FF2B5EF4-FFF2-40B4-BE49-F238E27FC236}">
                <a16:creationId xmlns:a16="http://schemas.microsoft.com/office/drawing/2014/main" id="{DD7C206C-663C-F657-73EA-A27CE3505F6D}"/>
              </a:ext>
            </a:extLst>
          </p:cNvPr>
          <p:cNvSpPr txBox="1">
            <a:spLocks noGrp="1"/>
          </p:cNvSpPr>
          <p:nvPr>
            <p:ph type="title"/>
          </p:nvPr>
        </p:nvSpPr>
        <p:spPr>
          <a:xfrm>
            <a:off x="982046" y="879893"/>
            <a:ext cx="4595793" cy="2015707"/>
          </a:xfrm>
          <a:prstGeom prst="rect">
            <a:avLst/>
          </a:prstGeom>
        </p:spPr>
        <p:txBody>
          <a:bodyPr>
            <a:normAutofit fontScale="90000"/>
          </a:bodyPr>
          <a:lstStyle/>
          <a:p>
            <a:r>
              <a:rPr lang="en-US" dirty="0"/>
              <a:t>Federal Court’s Ruling</a:t>
            </a:r>
            <a:endParaRPr dirty="0"/>
          </a:p>
        </p:txBody>
      </p:sp>
      <p:pic>
        <p:nvPicPr>
          <p:cNvPr id="107" name="Picture Placeholder 4" descr="Picture Placeholder 4">
            <a:extLst>
              <a:ext uri="{FF2B5EF4-FFF2-40B4-BE49-F238E27FC236}">
                <a16:creationId xmlns:a16="http://schemas.microsoft.com/office/drawing/2014/main" id="{0630D455-8BA9-94DB-5F71-E8E81F406C17}"/>
              </a:ext>
            </a:extLst>
          </p:cNvPr>
          <p:cNvPicPr>
            <a:picLocks noGrp="1" noChangeAspect="1"/>
          </p:cNvPicPr>
          <p:nvPr>
            <p:ph type="pic" idx="22"/>
          </p:nvPr>
        </p:nvPicPr>
        <p:blipFill>
          <a:blip r:embed="rId3"/>
          <a:srcRect/>
          <a:stretch>
            <a:fillRect/>
          </a:stretch>
        </p:blipFill>
        <p:spPr>
          <a:prstGeom prst="rect">
            <a:avLst/>
          </a:prstGeom>
        </p:spPr>
      </p:pic>
      <p:sp>
        <p:nvSpPr>
          <p:cNvPr id="2" name="TextBox 1">
            <a:extLst>
              <a:ext uri="{FF2B5EF4-FFF2-40B4-BE49-F238E27FC236}">
                <a16:creationId xmlns:a16="http://schemas.microsoft.com/office/drawing/2014/main" id="{01582120-3817-BB10-D969-443E34D183FE}"/>
              </a:ext>
            </a:extLst>
          </p:cNvPr>
          <p:cNvSpPr txBox="1"/>
          <p:nvPr/>
        </p:nvSpPr>
        <p:spPr>
          <a:xfrm>
            <a:off x="5943600" y="1478280"/>
            <a:ext cx="5608320" cy="397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latin typeface="Helvetica"/>
                <a:cs typeface="Helvetica"/>
                <a:sym typeface="Helvetica"/>
              </a:rPr>
              <a:t>Two “Wrongful Acts”:</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Word</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 “related” </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does </a:t>
            </a:r>
            <a:r>
              <a:rPr kumimoji="0" lang="en-US" sz="1800" b="1" i="0" u="sng" strike="noStrike" kern="0" cap="none" spc="0" normalizeH="0" baseline="0" noProof="0" dirty="0">
                <a:ln>
                  <a:noFill/>
                </a:ln>
                <a:solidFill>
                  <a:srgbClr val="000000"/>
                </a:solidFill>
                <a:effectLst/>
                <a:uLnTx/>
                <a:uFillTx/>
                <a:latin typeface="Helvetica"/>
                <a:cs typeface="Helvetica"/>
                <a:sym typeface="Helvetica"/>
              </a:rPr>
              <a:t>not</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appear in policies’ definition of “Wrongful Act.”</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Proper inquiry under the policy language is whether Fairhope’s 2006 and 2008 actions were “</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the same</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or “</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substantially the same.</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Approval of a village center </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and </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approval of new traffic patterns</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are </a:t>
            </a:r>
            <a:r>
              <a:rPr kumimoji="0" lang="en-US" sz="1800" b="1" i="0" u="sng" strike="noStrike" kern="0" cap="none" spc="0" normalizeH="0" baseline="0" noProof="0" dirty="0">
                <a:ln>
                  <a:noFill/>
                </a:ln>
                <a:solidFill>
                  <a:srgbClr val="000000"/>
                </a:solidFill>
                <a:effectLst/>
                <a:uLnTx/>
                <a:uFillTx/>
                <a:latin typeface="Helvetica"/>
                <a:cs typeface="Helvetica"/>
                <a:sym typeface="Helvetica"/>
              </a:rPr>
              <a:t>not</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“the same” or “substantially the same” acts.</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Rejects</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AMIC’s “</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common purpose</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argument. </a:t>
            </a:r>
          </a:p>
        </p:txBody>
      </p:sp>
      <p:pic>
        <p:nvPicPr>
          <p:cNvPr id="3" name="Picture 2">
            <a:extLst>
              <a:ext uri="{FF2B5EF4-FFF2-40B4-BE49-F238E27FC236}">
                <a16:creationId xmlns:a16="http://schemas.microsoft.com/office/drawing/2014/main" id="{5120A854-CFC5-C72F-754A-5F81C94B5005}"/>
              </a:ext>
            </a:extLst>
          </p:cNvPr>
          <p:cNvPicPr>
            <a:picLocks noChangeAspect="1"/>
          </p:cNvPicPr>
          <p:nvPr/>
        </p:nvPicPr>
        <p:blipFill>
          <a:blip r:embed="rId4"/>
          <a:stretch>
            <a:fillRect/>
          </a:stretch>
        </p:blipFill>
        <p:spPr>
          <a:xfrm>
            <a:off x="1768800" y="2955824"/>
            <a:ext cx="3022283" cy="3022283"/>
          </a:xfrm>
          <a:prstGeom prst="rect">
            <a:avLst/>
          </a:prstGeom>
        </p:spPr>
      </p:pic>
    </p:spTree>
    <p:extLst>
      <p:ext uri="{BB962C8B-B14F-4D97-AF65-F5344CB8AC3E}">
        <p14:creationId xmlns:p14="http://schemas.microsoft.com/office/powerpoint/2010/main" val="3097916026"/>
      </p:ext>
    </p:extLst>
  </p:cSld>
  <p:clrMapOvr>
    <a:masterClrMapping/>
  </p:clrMapOvr>
  <p:transition spd="med"/>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F8D82AA-1602-C4DF-F09D-114595501A23}"/>
            </a:ext>
          </a:extLst>
        </p:cNvPr>
        <p:cNvGrpSpPr/>
        <p:nvPr/>
      </p:nvGrpSpPr>
      <p:grpSpPr>
        <a:xfrm>
          <a:off x="0" y="0"/>
          <a:ext cx="0" cy="0"/>
          <a:chOff x="0" y="0"/>
          <a:chExt cx="0" cy="0"/>
        </a:xfrm>
      </p:grpSpPr>
      <p:sp>
        <p:nvSpPr>
          <p:cNvPr id="111" name="Title 1">
            <a:extLst>
              <a:ext uri="{FF2B5EF4-FFF2-40B4-BE49-F238E27FC236}">
                <a16:creationId xmlns:a16="http://schemas.microsoft.com/office/drawing/2014/main" id="{D7F5FD33-7E0F-2B5C-182D-DD02E5B152DD}"/>
              </a:ext>
            </a:extLst>
          </p:cNvPr>
          <p:cNvSpPr txBox="1">
            <a:spLocks noGrp="1"/>
          </p:cNvSpPr>
          <p:nvPr>
            <p:ph type="title"/>
          </p:nvPr>
        </p:nvSpPr>
        <p:spPr>
          <a:xfrm>
            <a:off x="515937" y="1489914"/>
            <a:ext cx="11160128" cy="3878171"/>
          </a:xfrm>
          <a:prstGeom prst="rect">
            <a:avLst/>
          </a:prstGeom>
        </p:spPr>
        <p:txBody>
          <a:bodyPr>
            <a:normAutofit/>
          </a:bodyPr>
          <a:lstStyle/>
          <a:p>
            <a:pPr algn="ctr"/>
            <a:r>
              <a:rPr lang="en-US" dirty="0">
                <a:solidFill>
                  <a:schemeClr val="bg1"/>
                </a:solidFill>
                <a:latin typeface="+mj-lt"/>
                <a:ea typeface="+mj-ea"/>
                <a:cs typeface="+mj-cs"/>
                <a:sym typeface="Helvetica"/>
              </a:rPr>
              <a:t>Reminder that POLICY (and Reinsurance Contract) LANGUAGE MATTERS!</a:t>
            </a:r>
            <a:br>
              <a:rPr kumimoji="0" lang="en-US" sz="4000" b="0" i="0" u="none" strike="noStrike" cap="none" spc="0" normalizeH="0" baseline="0" dirty="0">
                <a:ln>
                  <a:noFill/>
                </a:ln>
                <a:solidFill>
                  <a:srgbClr val="000000"/>
                </a:solidFill>
                <a:effectLst/>
                <a:uFillTx/>
                <a:latin typeface="+mj-lt"/>
                <a:ea typeface="+mj-ea"/>
                <a:cs typeface="+mj-cs"/>
                <a:sym typeface="Helvetica"/>
              </a:rPr>
            </a:br>
            <a:endParaRPr dirty="0"/>
          </a:p>
        </p:txBody>
      </p:sp>
      <p:sp>
        <p:nvSpPr>
          <p:cNvPr id="2" name="TextBox 1">
            <a:extLst>
              <a:ext uri="{FF2B5EF4-FFF2-40B4-BE49-F238E27FC236}">
                <a16:creationId xmlns:a16="http://schemas.microsoft.com/office/drawing/2014/main" id="{2605E166-A204-3A0C-EBAD-5CB9170B937C}"/>
              </a:ext>
            </a:extLst>
          </p:cNvPr>
          <p:cNvSpPr txBox="1"/>
          <p:nvPr/>
        </p:nvSpPr>
        <p:spPr>
          <a:xfrm>
            <a:off x="515937" y="-120770"/>
            <a:ext cx="11160128"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Helvetica"/>
                <a:cs typeface="Helvetica"/>
                <a:sym typeface="Helvetica"/>
              </a:rPr>
              <a:t>Why is this Case Important?</a:t>
            </a:r>
            <a:endParaRPr kumimoji="0" lang="en-US" sz="4000" b="1"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spTree>
    <p:extLst>
      <p:ext uri="{BB962C8B-B14F-4D97-AF65-F5344CB8AC3E}">
        <p14:creationId xmlns:p14="http://schemas.microsoft.com/office/powerpoint/2010/main" val="1769696059"/>
      </p:ext>
    </p:extLst>
  </p:cSld>
  <p:clrMapOvr>
    <a:masterClrMapping/>
  </p:clrMapOvr>
  <p:transition spd="med"/>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2E7724-3766-9521-7C65-11CDBE49ED00}"/>
              </a:ext>
            </a:extLst>
          </p:cNvPr>
          <p:cNvSpPr txBox="1"/>
          <p:nvPr/>
        </p:nvSpPr>
        <p:spPr>
          <a:xfrm>
            <a:off x="1282700" y="1143000"/>
            <a:ext cx="974090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a:cs typeface="Helvetica"/>
                <a:sym typeface="Helvetica"/>
              </a:rPr>
              <a:t>Truck Insurance</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40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a:cs typeface="Helvetica"/>
              <a:sym typeface="Helvetica"/>
            </a:endParaRPr>
          </a:p>
        </p:txBody>
      </p:sp>
      <p:sp>
        <p:nvSpPr>
          <p:cNvPr id="6" name="TextBox 5">
            <a:extLst>
              <a:ext uri="{FF2B5EF4-FFF2-40B4-BE49-F238E27FC236}">
                <a16:creationId xmlns:a16="http://schemas.microsoft.com/office/drawing/2014/main" id="{389857F8-6FEA-B130-C705-B734ECC1B012}"/>
              </a:ext>
            </a:extLst>
          </p:cNvPr>
          <p:cNvSpPr txBox="1"/>
          <p:nvPr/>
        </p:nvSpPr>
        <p:spPr>
          <a:xfrm>
            <a:off x="1930400" y="3091657"/>
            <a:ext cx="891540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6600"/>
                </a:solidFill>
                <a:effectLst/>
                <a:uLnTx/>
                <a:uFillTx/>
                <a:latin typeface="Helvetica"/>
                <a:cs typeface="Helvetica"/>
                <a:sym typeface="Helvetica"/>
              </a:rPr>
              <a:t>“Are We Talking Art or Arbitration?”</a:t>
            </a:r>
          </a:p>
        </p:txBody>
      </p:sp>
      <p:sp>
        <p:nvSpPr>
          <p:cNvPr id="7" name="TextBox 6">
            <a:extLst>
              <a:ext uri="{FF2B5EF4-FFF2-40B4-BE49-F238E27FC236}">
                <a16:creationId xmlns:a16="http://schemas.microsoft.com/office/drawing/2014/main" id="{545F8E5A-D571-1263-E0A3-EF87943BC861}"/>
              </a:ext>
            </a:extLst>
          </p:cNvPr>
          <p:cNvSpPr txBox="1"/>
          <p:nvPr/>
        </p:nvSpPr>
        <p:spPr>
          <a:xfrm>
            <a:off x="1193800" y="3921344"/>
            <a:ext cx="5956300"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br>
              <a:rPr kumimoji="0" lang="en-US" sz="2000" b="1" i="0" u="none" strike="noStrike" kern="0" cap="none" spc="0" normalizeH="0" baseline="0" noProof="0" dirty="0">
                <a:ln>
                  <a:noFill/>
                </a:ln>
                <a:solidFill>
                  <a:srgbClr val="FFFFFF"/>
                </a:solidFill>
                <a:effectLst/>
                <a:uLnTx/>
                <a:uFillTx/>
                <a:latin typeface="Helvetica"/>
                <a:cs typeface="Helvetica"/>
                <a:sym typeface="Helvetica"/>
              </a:rPr>
            </a:br>
            <a:r>
              <a:rPr kumimoji="0" lang="en-US" sz="2000" b="1" i="0" u="none" strike="noStrike" kern="0" cap="none" spc="0" normalizeH="0" baseline="0" noProof="0" dirty="0">
                <a:ln>
                  <a:noFill/>
                </a:ln>
                <a:solidFill>
                  <a:srgbClr val="C00000"/>
                </a:solidFill>
                <a:effectLst/>
                <a:uLnTx/>
                <a:uFillTx/>
                <a:latin typeface="Helvetica"/>
                <a:cs typeface="Helvetica"/>
                <a:sym typeface="Helvetica"/>
              </a:rPr>
              <a:t>Maggie Burnside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Helvetica"/>
                <a:cs typeface="Helvetica"/>
                <a:sym typeface="Helvetica"/>
              </a:rPr>
              <a:t>Troutman Pepper Locke LLP</a:t>
            </a:r>
            <a:br>
              <a:rPr kumimoji="0" lang="en-US" sz="2000" b="1" i="0" u="none" strike="noStrike" kern="0" cap="none" spc="0" normalizeH="0" baseline="0" noProof="0" dirty="0">
                <a:ln>
                  <a:noFill/>
                </a:ln>
                <a:solidFill>
                  <a:srgbClr val="C00000"/>
                </a:solidFill>
                <a:effectLst/>
                <a:uLnTx/>
                <a:uFillTx/>
                <a:latin typeface="Helvetica"/>
                <a:cs typeface="Helvetica"/>
                <a:sym typeface="Helvetica"/>
              </a:rPr>
            </a:br>
            <a:br>
              <a:rPr kumimoji="0" lang="en-US" sz="1800" b="0" i="0" u="none" strike="noStrike" kern="0" cap="none" spc="0" normalizeH="0" baseline="0" noProof="0" dirty="0">
                <a:ln>
                  <a:noFill/>
                </a:ln>
                <a:solidFill>
                  <a:srgbClr val="000000"/>
                </a:solidFill>
                <a:effectLst/>
                <a:uLnTx/>
                <a:uFillTx/>
                <a:latin typeface="Helvetica"/>
                <a:cs typeface="Helvetica"/>
                <a:sym typeface="Helvetica"/>
              </a:rPr>
            </a:b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5" name="TextBox 4">
            <a:extLst>
              <a:ext uri="{FF2B5EF4-FFF2-40B4-BE49-F238E27FC236}">
                <a16:creationId xmlns:a16="http://schemas.microsoft.com/office/drawing/2014/main" id="{047AAB52-5ABD-8268-56B3-9687CF64B060}"/>
              </a:ext>
            </a:extLst>
          </p:cNvPr>
          <p:cNvSpPr txBox="1"/>
          <p:nvPr/>
        </p:nvSpPr>
        <p:spPr>
          <a:xfrm>
            <a:off x="3547371" y="2454453"/>
            <a:ext cx="779585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r"/>
            <a:endParaRPr kumimoji="0" lang="en-US" sz="1800" b="0" i="1" u="none" strike="noStrike" cap="none" spc="0" normalizeH="0" baseline="0" dirty="0">
              <a:ln>
                <a:noFill/>
              </a:ln>
              <a:solidFill>
                <a:schemeClr val="tx1"/>
              </a:solidFill>
              <a:effectLst/>
              <a:uFillTx/>
              <a:latin typeface="Century Gothic" panose="020B0502020202020204" pitchFamily="34" charset="0"/>
              <a:sym typeface="Helvetica"/>
            </a:endParaRPr>
          </a:p>
        </p:txBody>
      </p:sp>
    </p:spTree>
    <p:extLst>
      <p:ext uri="{BB962C8B-B14F-4D97-AF65-F5344CB8AC3E}">
        <p14:creationId xmlns:p14="http://schemas.microsoft.com/office/powerpoint/2010/main" val="4079121698"/>
      </p:ext>
    </p:extLst>
  </p:cSld>
  <p:clrMapOvr>
    <a:masterClrMapping/>
  </p:clrMapOvr>
  <p:transition spd="med"/>
</p:sld>
</file>

<file path=ppt/slides/slide2.xml><?xml version="1.0" encoding="utf-8"?>
<p:sld xmlns:a16="http://schemas.microsoft.com/office/drawing/2014/main" xmlns:asvg="http://schemas.microsoft.com/office/drawing/2016/SVG/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87D07-542A-5749-678E-7CB861F4FEF6}"/>
              </a:ext>
            </a:extLst>
          </p:cNvPr>
          <p:cNvSpPr/>
          <p:nvPr/>
        </p:nvSpPr>
        <p:spPr>
          <a:xfrm>
            <a:off x="1435101" y="2114415"/>
            <a:ext cx="10839854" cy="4126647"/>
          </a:xfrm>
          <a:prstGeom prst="rect">
            <a:avLst/>
          </a:prstGeom>
          <a:solidFill>
            <a:srgbClr val="C00000">
              <a:alpha val="85098"/>
            </a:srgbClr>
          </a:solidFill>
          <a:ln w="25400" cap="flat">
            <a:solidFill>
              <a:schemeClr val="tx1">
                <a:lumMod val="65000"/>
                <a:lumOff val="3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2" name="Title 5">
            <a:extLst>
              <a:ext uri="{FF2B5EF4-FFF2-40B4-BE49-F238E27FC236}">
                <a16:creationId xmlns:a16="http://schemas.microsoft.com/office/drawing/2014/main" id="{23EB2B49-EE3B-6F3A-5F61-4016395C54FB}"/>
              </a:ext>
            </a:extLst>
          </p:cNvPr>
          <p:cNvSpPr>
            <a:spLocks noGrp="1"/>
          </p:cNvSpPr>
          <p:nvPr>
            <p:ph type="title"/>
          </p:nvPr>
        </p:nvSpPr>
        <p:spPr>
          <a:xfrm>
            <a:off x="603488" y="194461"/>
            <a:ext cx="11160126" cy="1688112"/>
          </a:xfrm>
        </p:spPr>
        <p:txBody>
          <a:bodyPr>
            <a:normAutofit fontScale="90000"/>
          </a:bodyPr>
          <a:lstStyle/>
          <a:p>
            <a:br>
              <a:rPr lang="en-US" sz="5300" dirty="0">
                <a:solidFill>
                  <a:schemeClr val="tx1"/>
                </a:solidFill>
                <a:effectLst>
                  <a:outerShdw blurRad="38100" dist="38100" dir="2700000" algn="tl">
                    <a:srgbClr val="000000">
                      <a:alpha val="43137"/>
                    </a:srgbClr>
                  </a:outerShdw>
                </a:effectLst>
              </a:rPr>
            </a:br>
            <a:endParaRPr lang="en-US" dirty="0">
              <a:solidFill>
                <a:schemeClr val="tx1"/>
              </a:solidFill>
            </a:endParaRPr>
          </a:p>
        </p:txBody>
      </p:sp>
      <p:sp>
        <p:nvSpPr>
          <p:cNvPr id="4" name="Text Placeholder 2">
            <a:extLst>
              <a:ext uri="{FF2B5EF4-FFF2-40B4-BE49-F238E27FC236}">
                <a16:creationId xmlns:a16="http://schemas.microsoft.com/office/drawing/2014/main" id="{2946BAF9-FA08-E231-D9B5-A9F0255A6F1A}"/>
              </a:ext>
            </a:extLst>
          </p:cNvPr>
          <p:cNvSpPr>
            <a:spLocks noGrp="1"/>
          </p:cNvSpPr>
          <p:nvPr>
            <p:ph type="title"/>
          </p:nvPr>
        </p:nvSpPr>
        <p:spPr>
          <a:xfrm>
            <a:off x="1435101" y="2387984"/>
            <a:ext cx="10096500" cy="4043194"/>
          </a:xfrm>
        </p:spPr>
        <p:txBody>
          <a:bodyPr>
            <a:noAutofit/>
          </a:bodyPr>
          <a:lstStyle/>
          <a:p>
            <a:br>
              <a:rPr lang="en-US" sz="3200" dirty="0"/>
            </a:br>
            <a:endParaRPr lang="en-US" sz="3200" dirty="0"/>
          </a:p>
        </p:txBody>
      </p:sp>
      <p:sp>
        <p:nvSpPr>
          <p:cNvPr id="6" name="Text Placeholder 4">
            <a:extLst>
              <a:ext uri="{FF2B5EF4-FFF2-40B4-BE49-F238E27FC236}">
                <a16:creationId xmlns:a16="http://schemas.microsoft.com/office/drawing/2014/main" id="{18C0442C-353E-577A-A676-CE9178817344}"/>
              </a:ext>
            </a:extLst>
          </p:cNvPr>
          <p:cNvSpPr txBox="1">
            <a:spLocks/>
          </p:cNvSpPr>
          <p:nvPr/>
        </p:nvSpPr>
        <p:spPr>
          <a:xfrm>
            <a:off x="6553200" y="2578100"/>
            <a:ext cx="4978401" cy="3662962"/>
          </a:xfrm>
          <a:prstGeom prst="rect">
            <a:avLst/>
          </a:prstGeom>
        </p:spPr>
        <p:txBody>
          <a:bodyPr/>
          <a:lstStyle>
            <a:lvl1pPr marL="342900" marR="0" indent="-34290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1pPr>
            <a:lvl2pPr marL="742950" marR="0" indent="-28575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2pPr>
            <a:lvl3pPr marL="1143000" marR="0" indent="-22860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3pPr>
            <a:lvl4pPr marL="1600200" marR="0" indent="-22860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4pPr>
            <a:lvl5pPr marL="2114550" marR="0" indent="-28575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5pPr>
            <a:lvl6pPr marL="24460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6pPr>
            <a:lvl7pPr marL="29032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7pPr>
            <a:lvl8pPr marL="33604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8pPr>
            <a:lvl9pPr marL="3817620" marR="0" indent="-160020" algn="l" defTabSz="457200" rtl="0" latinLnBrk="0">
              <a:lnSpc>
                <a:spcPct val="100000"/>
              </a:lnSpc>
              <a:spcBef>
                <a:spcPts val="300"/>
              </a:spcBef>
              <a:spcAft>
                <a:spcPts val="0"/>
              </a:spcAft>
              <a:buClrTx/>
              <a:buSzPct val="100000"/>
              <a:buFont typeface="Arial"/>
              <a:buChar char="•"/>
              <a:tabLst/>
              <a:defRPr sz="1400" b="0" i="0" u="none" strike="noStrike" cap="none" spc="0" baseline="0">
                <a:solidFill>
                  <a:srgbClr val="000000"/>
                </a:solidFill>
                <a:uFillTx/>
                <a:latin typeface="Source Sans Pro"/>
                <a:ea typeface="Source Sans Pro"/>
                <a:cs typeface="Source Sans Pro"/>
                <a:sym typeface="Source Sans Pro"/>
              </a:defRPr>
            </a:lvl9pPr>
          </a:lstStyle>
          <a:p>
            <a:pPr marL="0" indent="0" algn="ctr" hangingPunct="1">
              <a:buNone/>
            </a:pPr>
            <a:endParaRPr lang="en-US" sz="3200" b="1" dirty="0">
              <a:solidFill>
                <a:schemeClr val="tx1"/>
              </a:solidFill>
            </a:endParaRPr>
          </a:p>
        </p:txBody>
      </p:sp>
      <p:grpSp>
        <p:nvGrpSpPr>
          <p:cNvPr id="5" name="Group 4">
            <a:extLst>
              <a:ext uri="{FF2B5EF4-FFF2-40B4-BE49-F238E27FC236}">
                <a16:creationId xmlns:a16="http://schemas.microsoft.com/office/drawing/2014/main" id="{1B8F0C5B-9D24-CA6E-8A47-1196C3F1EFD7}"/>
              </a:ext>
            </a:extLst>
          </p:cNvPr>
          <p:cNvGrpSpPr/>
          <p:nvPr/>
        </p:nvGrpSpPr>
        <p:grpSpPr>
          <a:xfrm>
            <a:off x="2988872" y="2462712"/>
            <a:ext cx="6855944" cy="3221682"/>
            <a:chOff x="4031130" y="2273059"/>
            <a:chExt cx="6855944" cy="3221682"/>
          </a:xfrm>
        </p:grpSpPr>
        <p:sp>
          <p:nvSpPr>
            <p:cNvPr id="7" name="Rectangle 6">
              <a:extLst>
                <a:ext uri="{FF2B5EF4-FFF2-40B4-BE49-F238E27FC236}">
                  <a16:creationId xmlns:a16="http://schemas.microsoft.com/office/drawing/2014/main" id="{A6D9C2CB-666E-5212-D064-273181B45A60}"/>
                </a:ext>
              </a:extLst>
            </p:cNvPr>
            <p:cNvSpPr/>
            <p:nvPr/>
          </p:nvSpPr>
          <p:spPr>
            <a:xfrm>
              <a:off x="5030301" y="2273059"/>
              <a:ext cx="5856773" cy="1200329"/>
            </a:xfrm>
            <a:prstGeom prst="rect">
              <a:avLst/>
            </a:prstGeom>
            <a:noFill/>
          </p:spPr>
          <p:txBody>
            <a:bodyPr wrap="square" lIns="91440" tIns="45720" rIns="91440" bIns="4572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w="10160">
                    <a:solidFill>
                      <a:srgbClr val="D5D5D5"/>
                    </a:solidFill>
                    <a:prstDash val="solid"/>
                  </a:ln>
                  <a:solidFill>
                    <a:srgbClr val="FFFFFF"/>
                  </a:solidFill>
                  <a:effectLst>
                    <a:outerShdw blurRad="38100" dist="22860" dir="5400000" algn="tl" rotWithShape="0">
                      <a:srgbClr val="000000">
                        <a:alpha val="30000"/>
                      </a:srgbClr>
                    </a:outerShdw>
                  </a:effectLst>
                  <a:uLnTx/>
                  <a:uFillTx/>
                  <a:latin typeface="Helvetica"/>
                  <a:cs typeface="Helvetica"/>
                  <a:sym typeface="Helvetica"/>
                </a:rPr>
                <a:t>Each presenter gets 5-10 minutes to present their case and convince you </a:t>
              </a:r>
              <a:r>
                <a:rPr kumimoji="0" lang="en-US" sz="2400" b="1" i="0" u="none" strike="noStrike" kern="0" cap="none" spc="0" normalizeH="0" baseline="0" noProof="0">
                  <a:ln w="10160">
                    <a:solidFill>
                      <a:srgbClr val="D5D5D5"/>
                    </a:solidFill>
                    <a:prstDash val="solid"/>
                  </a:ln>
                  <a:solidFill>
                    <a:srgbClr val="FFFFFF"/>
                  </a:solidFill>
                  <a:effectLst>
                    <a:outerShdw blurRad="38100" dist="22860" dir="5400000" algn="tl" rotWithShape="0">
                      <a:srgbClr val="000000">
                        <a:alpha val="30000"/>
                      </a:srgbClr>
                    </a:outerShdw>
                  </a:effectLst>
                  <a:uLnTx/>
                  <a:uFillTx/>
                  <a:latin typeface="Helvetica"/>
                  <a:cs typeface="Helvetica"/>
                  <a:sym typeface="Helvetica"/>
                </a:rPr>
                <a:t>why it is </a:t>
              </a:r>
              <a:r>
                <a:rPr kumimoji="0" lang="en-US" sz="2400" b="1" i="0" u="none" strike="noStrike" kern="0" cap="none" spc="0" normalizeH="0" baseline="0" noProof="0" dirty="0">
                  <a:ln w="10160">
                    <a:solidFill>
                      <a:srgbClr val="D5D5D5"/>
                    </a:solidFill>
                    <a:prstDash val="solid"/>
                  </a:ln>
                  <a:solidFill>
                    <a:srgbClr val="FFFFFF"/>
                  </a:solidFill>
                  <a:effectLst>
                    <a:outerShdw blurRad="38100" dist="22860" dir="5400000" algn="tl" rotWithShape="0">
                      <a:srgbClr val="000000">
                        <a:alpha val="30000"/>
                      </a:srgbClr>
                    </a:outerShdw>
                  </a:effectLst>
                  <a:uLnTx/>
                  <a:uFillTx/>
                  <a:latin typeface="Helvetica"/>
                  <a:cs typeface="Helvetica"/>
                  <a:sym typeface="Helvetica"/>
                </a:rPr>
                <a:t>the most important</a:t>
              </a:r>
            </a:p>
          </p:txBody>
        </p:sp>
        <p:sp>
          <p:nvSpPr>
            <p:cNvPr id="8" name="Rectangle 7">
              <a:extLst>
                <a:ext uri="{FF2B5EF4-FFF2-40B4-BE49-F238E27FC236}">
                  <a16:creationId xmlns:a16="http://schemas.microsoft.com/office/drawing/2014/main" id="{5A8949BF-96A4-44A7-3D7F-7DF7D37ECDA2}"/>
                </a:ext>
              </a:extLst>
            </p:cNvPr>
            <p:cNvSpPr/>
            <p:nvPr/>
          </p:nvSpPr>
          <p:spPr>
            <a:xfrm>
              <a:off x="5030301" y="3663709"/>
              <a:ext cx="5856773" cy="830997"/>
            </a:xfrm>
            <a:prstGeom prst="rect">
              <a:avLst/>
            </a:prstGeom>
            <a:noFill/>
          </p:spPr>
          <p:txBody>
            <a:bodyPr wrap="square" lIns="91440" tIns="45720" rIns="91440" bIns="4572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w="10160">
                    <a:solidFill>
                      <a:srgbClr val="D5D5D5"/>
                    </a:solidFill>
                    <a:prstDash val="solid"/>
                  </a:ln>
                  <a:solidFill>
                    <a:srgbClr val="FFFFFF"/>
                  </a:solidFill>
                  <a:effectLst>
                    <a:outerShdw blurRad="38100" dist="22860" dir="5400000" algn="tl" rotWithShape="0">
                      <a:srgbClr val="000000">
                        <a:alpha val="30000"/>
                      </a:srgbClr>
                    </a:outerShdw>
                  </a:effectLst>
                  <a:uLnTx/>
                  <a:uFillTx/>
                  <a:latin typeface="Helvetica"/>
                  <a:cs typeface="Helvetica"/>
                  <a:sym typeface="Helvetica"/>
                </a:rPr>
                <a:t>The audience will have a chance to ask questions</a:t>
              </a:r>
            </a:p>
          </p:txBody>
        </p:sp>
        <p:sp>
          <p:nvSpPr>
            <p:cNvPr id="9" name="Rectangle 8">
              <a:extLst>
                <a:ext uri="{FF2B5EF4-FFF2-40B4-BE49-F238E27FC236}">
                  <a16:creationId xmlns:a16="http://schemas.microsoft.com/office/drawing/2014/main" id="{5B952EA6-1009-79AC-F77C-E133FFC9E963}"/>
                </a:ext>
              </a:extLst>
            </p:cNvPr>
            <p:cNvSpPr/>
            <p:nvPr/>
          </p:nvSpPr>
          <p:spPr>
            <a:xfrm>
              <a:off x="5030301" y="4806709"/>
              <a:ext cx="5856773" cy="461665"/>
            </a:xfrm>
            <a:prstGeom prst="rect">
              <a:avLst/>
            </a:prstGeom>
            <a:noFill/>
          </p:spPr>
          <p:txBody>
            <a:bodyPr wrap="square" lIns="91440" tIns="45720" rIns="91440" bIns="4572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w="10160">
                    <a:solidFill>
                      <a:srgbClr val="D5D5D5"/>
                    </a:solidFill>
                    <a:prstDash val="solid"/>
                  </a:ln>
                  <a:solidFill>
                    <a:srgbClr val="FFFFFF"/>
                  </a:solidFill>
                  <a:effectLst>
                    <a:outerShdw blurRad="38100" dist="22860" dir="5400000" algn="tl" rotWithShape="0">
                      <a:srgbClr val="000000">
                        <a:alpha val="30000"/>
                      </a:srgbClr>
                    </a:outerShdw>
                  </a:effectLst>
                  <a:uLnTx/>
                  <a:uFillTx/>
                  <a:latin typeface="Helvetica"/>
                  <a:cs typeface="Helvetica"/>
                  <a:sym typeface="Helvetica"/>
                </a:rPr>
                <a:t>Then we take it to a vote</a:t>
              </a:r>
            </a:p>
          </p:txBody>
        </p:sp>
        <p:pic>
          <p:nvPicPr>
            <p:cNvPr id="10" name="Graphic 9" descr="Alarm clock outline">
              <a:extLst>
                <a:ext uri="{FF2B5EF4-FFF2-40B4-BE49-F238E27FC236}">
                  <a16:creationId xmlns:a16="http://schemas.microsoft.com/office/drawing/2014/main" id="{0FF084C9-A5C8-6954-50C2-3D22A059C5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1130" y="2281990"/>
              <a:ext cx="914400" cy="914400"/>
            </a:xfrm>
            <a:prstGeom prst="rect">
              <a:avLst/>
            </a:prstGeom>
          </p:spPr>
        </p:pic>
        <p:pic>
          <p:nvPicPr>
            <p:cNvPr id="11" name="Graphic 10" descr="Raised hand outline">
              <a:extLst>
                <a:ext uri="{FF2B5EF4-FFF2-40B4-BE49-F238E27FC236}">
                  <a16:creationId xmlns:a16="http://schemas.microsoft.com/office/drawing/2014/main" id="{76ADBDAD-B66B-2FB9-51F1-BE05F5A7D6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1130" y="3580306"/>
              <a:ext cx="914400" cy="914400"/>
            </a:xfrm>
            <a:prstGeom prst="rect">
              <a:avLst/>
            </a:prstGeom>
          </p:spPr>
        </p:pic>
        <p:pic>
          <p:nvPicPr>
            <p:cNvPr id="12" name="Graphic 11" descr="Checkmark outline">
              <a:extLst>
                <a:ext uri="{FF2B5EF4-FFF2-40B4-BE49-F238E27FC236}">
                  <a16:creationId xmlns:a16="http://schemas.microsoft.com/office/drawing/2014/main" id="{11F0A396-4009-0F03-EAE8-FA1C9A70D3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5901" y="4580341"/>
              <a:ext cx="914400" cy="914400"/>
            </a:xfrm>
            <a:prstGeom prst="rect">
              <a:avLst/>
            </a:prstGeom>
          </p:spPr>
        </p:pic>
      </p:grpSp>
    </p:spTree>
  </p:cSld>
  <p:clrMapOvr>
    <a:masterClrMapping/>
  </p:clrMapOvr>
  <p:transition spd="med"/>
</p:sld>
</file>

<file path=ppt/slides/slide20.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821628" y="822918"/>
            <a:ext cx="4174336" cy="947011"/>
          </a:xfrm>
          <a:prstGeom prst="rect">
            <a:avLst/>
          </a:prstGeom>
        </p:spPr>
        <p:txBody>
          <a:bodyPr>
            <a:normAutofit fontScale="90000"/>
          </a:bodyPr>
          <a:lstStyle/>
          <a:p>
            <a:r>
              <a:rPr lang="en-US" dirty="0"/>
              <a:t>Background</a:t>
            </a:r>
            <a:endParaRPr dirty="0"/>
          </a:p>
        </p:txBody>
      </p:sp>
      <p:sp>
        <p:nvSpPr>
          <p:cNvPr id="7" name="TextBox 6">
            <a:extLst>
              <a:ext uri="{FF2B5EF4-FFF2-40B4-BE49-F238E27FC236}">
                <a16:creationId xmlns:a16="http://schemas.microsoft.com/office/drawing/2014/main" id="{145A7226-0237-45EF-EA55-DFE97157E4E5}"/>
              </a:ext>
            </a:extLst>
          </p:cNvPr>
          <p:cNvSpPr txBox="1"/>
          <p:nvPr/>
        </p:nvSpPr>
        <p:spPr>
          <a:xfrm>
            <a:off x="813605" y="2147794"/>
            <a:ext cx="601578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1968: The Gentlemen Agree…</a:t>
            </a:r>
          </a:p>
        </p:txBody>
      </p:sp>
      <p:sp>
        <p:nvSpPr>
          <p:cNvPr id="8" name="TextBox 7">
            <a:extLst>
              <a:ext uri="{FF2B5EF4-FFF2-40B4-BE49-F238E27FC236}">
                <a16:creationId xmlns:a16="http://schemas.microsoft.com/office/drawing/2014/main" id="{9729B2E8-6700-3529-BC82-8FFA40E939F9}"/>
              </a:ext>
            </a:extLst>
          </p:cNvPr>
          <p:cNvSpPr txBox="1"/>
          <p:nvPr/>
        </p:nvSpPr>
        <p:spPr>
          <a:xfrm>
            <a:off x="821626" y="2842176"/>
            <a:ext cx="5065825"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1980s: Asbestos litigation, </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the claims start coming in…</a:t>
            </a:r>
          </a:p>
        </p:txBody>
      </p:sp>
      <p:sp>
        <p:nvSpPr>
          <p:cNvPr id="9" name="TextBox 8">
            <a:extLst>
              <a:ext uri="{FF2B5EF4-FFF2-40B4-BE49-F238E27FC236}">
                <a16:creationId xmlns:a16="http://schemas.microsoft.com/office/drawing/2014/main" id="{89BA256C-B745-312E-7E6E-C32AA8EC2DB9}"/>
              </a:ext>
            </a:extLst>
          </p:cNvPr>
          <p:cNvSpPr txBox="1"/>
          <p:nvPr/>
        </p:nvSpPr>
        <p:spPr>
          <a:xfrm>
            <a:off x="821627" y="4046217"/>
            <a:ext cx="7680688"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1984-1999: Memorandum of </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Understanding</a:t>
            </a:r>
          </a:p>
        </p:txBody>
      </p:sp>
      <p:pic>
        <p:nvPicPr>
          <p:cNvPr id="10" name="Picture 9">
            <a:extLst>
              <a:ext uri="{FF2B5EF4-FFF2-40B4-BE49-F238E27FC236}">
                <a16:creationId xmlns:a16="http://schemas.microsoft.com/office/drawing/2014/main" id="{84BEA9FB-F4D6-6116-DAB4-8A2AD2D3D7E8}"/>
              </a:ext>
            </a:extLst>
          </p:cNvPr>
          <p:cNvPicPr>
            <a:picLocks noChangeAspect="1"/>
          </p:cNvPicPr>
          <p:nvPr/>
        </p:nvPicPr>
        <p:blipFill>
          <a:blip r:embed="rId2"/>
          <a:stretch>
            <a:fillRect/>
          </a:stretch>
        </p:blipFill>
        <p:spPr>
          <a:xfrm>
            <a:off x="5887453" y="141033"/>
            <a:ext cx="6216049" cy="6216049"/>
          </a:xfrm>
          <a:prstGeom prst="rect">
            <a:avLst/>
          </a:prstGeom>
        </p:spPr>
      </p:pic>
      <p:sp>
        <p:nvSpPr>
          <p:cNvPr id="11" name="TextBox 10">
            <a:extLst>
              <a:ext uri="{FF2B5EF4-FFF2-40B4-BE49-F238E27FC236}">
                <a16:creationId xmlns:a16="http://schemas.microsoft.com/office/drawing/2014/main" id="{145A7226-0237-45EF-EA55-DFE97157E4E5}"/>
              </a:ext>
            </a:extLst>
          </p:cNvPr>
          <p:cNvSpPr txBox="1"/>
          <p:nvPr/>
        </p:nvSpPr>
        <p:spPr>
          <a:xfrm>
            <a:off x="821626" y="5250258"/>
            <a:ext cx="601578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2023: New phone, who dis?</a:t>
            </a:r>
          </a:p>
        </p:txBody>
      </p:sp>
    </p:spTree>
  </p:cSld>
  <p:clrMapOvr>
    <a:masterClrMapping/>
  </p:clrMapOvr>
  <p:transition spd="med"/>
</p:sld>
</file>

<file path=ppt/slides/slide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F7C9C7-D389-036D-F4F5-ED9E964FEA93}"/>
              </a:ext>
            </a:extLst>
          </p:cNvPr>
          <p:cNvPicPr>
            <a:picLocks noChangeAspect="1"/>
          </p:cNvPicPr>
          <p:nvPr/>
        </p:nvPicPr>
        <p:blipFill>
          <a:blip r:embed="rId2"/>
          <a:stretch>
            <a:fillRect/>
          </a:stretch>
        </p:blipFill>
        <p:spPr>
          <a:xfrm>
            <a:off x="6096000" y="345909"/>
            <a:ext cx="5934575" cy="5934575"/>
          </a:xfrm>
          <a:prstGeom prst="rect">
            <a:avLst/>
          </a:prstGeom>
        </p:spPr>
      </p:pic>
      <p:sp>
        <p:nvSpPr>
          <p:cNvPr id="12" name="TextBox 11">
            <a:extLst>
              <a:ext uri="{FF2B5EF4-FFF2-40B4-BE49-F238E27FC236}">
                <a16:creationId xmlns:a16="http://schemas.microsoft.com/office/drawing/2014/main" id="{C828A71B-0239-2C40-CC4D-0D53A2FAFCC5}"/>
              </a:ext>
            </a:extLst>
          </p:cNvPr>
          <p:cNvSpPr txBox="1"/>
          <p:nvPr/>
        </p:nvSpPr>
        <p:spPr>
          <a:xfrm>
            <a:off x="414673" y="797512"/>
            <a:ext cx="5681327" cy="5262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457200" rtl="0" eaLnBrk="1" fontAlgn="auto" latinLnBrk="0" hangingPunct="0">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Ceding company demands payment</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Defendants demand arbitration</a:t>
            </a:r>
          </a:p>
          <a:p>
            <a:pPr marL="285750" marR="0" lvl="0" indent="-285750" algn="l" defTabSz="457200" rtl="0" eaLnBrk="1" fontAlgn="auto" latinLnBrk="0" hangingPunct="0">
              <a:lnSpc>
                <a:spcPct val="100000"/>
              </a:lnSpc>
              <a:spcBef>
                <a:spcPts val="0"/>
              </a:spcBef>
              <a:spcAft>
                <a:spcPts val="0"/>
              </a:spcAft>
              <a:buClrTx/>
              <a:buSzTx/>
              <a:buFontTx/>
              <a:buChar char="-"/>
              <a:tabLst/>
              <a:defRPr/>
            </a:pPr>
            <a:endPar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Ceding company files action in California state court seeking declaratory relief as to the interpretation of the MOU</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Defendants remove the case to federal court (</a:t>
            </a:r>
            <a:r>
              <a:rPr kumimoji="0" lang="en-US" sz="2400" b="0" i="0" u="none" strike="noStrike" kern="0" cap="none" spc="0" normalizeH="0" baseline="0" noProof="0" dirty="0" err="1">
                <a:ln>
                  <a:noFill/>
                </a:ln>
                <a:solidFill>
                  <a:srgbClr val="FFFFFF"/>
                </a:solidFill>
                <a:effectLst/>
                <a:uLnTx/>
                <a:uFillTx/>
                <a:latin typeface="Century Gothic" panose="020B0502020202020204" pitchFamily="34" charset="0"/>
                <a:cs typeface="Helvetica"/>
                <a:sym typeface="Helvetica"/>
              </a:rPr>
              <a:t>CDCal</a:t>
            </a:r>
            <a:r>
              <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 and file a motion to compel arbitration under the reinsurance agreement</a:t>
            </a:r>
          </a:p>
        </p:txBody>
      </p:sp>
    </p:spTree>
    <p:extLst>
      <p:ext uri="{BB962C8B-B14F-4D97-AF65-F5344CB8AC3E}">
        <p14:creationId xmlns:p14="http://schemas.microsoft.com/office/powerpoint/2010/main" val="3141327961"/>
      </p:ext>
    </p:extLst>
  </p:cSld>
  <p:clrMapOvr>
    <a:masterClrMapping/>
  </p:clrMapOvr>
  <p:transition spd="med"/>
</p:sld>
</file>

<file path=ppt/slides/slide2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C4FAC79-9DE2-B821-0E18-2BD9C1576178}"/>
              </a:ext>
            </a:extLst>
          </p:cNvPr>
          <p:cNvSpPr>
            <a:spLocks noGrp="1"/>
          </p:cNvSpPr>
          <p:nvPr>
            <p:ph type="title"/>
          </p:nvPr>
        </p:nvSpPr>
        <p:spPr>
          <a:xfrm>
            <a:off x="681647" y="1238540"/>
            <a:ext cx="7178986" cy="1127963"/>
          </a:xfrm>
        </p:spPr>
        <p:txBody>
          <a:bodyPr>
            <a:normAutofit fontScale="90000"/>
          </a:bodyPr>
          <a:lstStyle/>
          <a:p>
            <a:r>
              <a:rPr lang="en-US" dirty="0"/>
              <a:t>The Declaratory Judgment Ask:</a:t>
            </a:r>
          </a:p>
        </p:txBody>
      </p:sp>
      <p:sp>
        <p:nvSpPr>
          <p:cNvPr id="2" name="TextBox 1">
            <a:extLst>
              <a:ext uri="{FF2B5EF4-FFF2-40B4-BE49-F238E27FC236}">
                <a16:creationId xmlns:a16="http://schemas.microsoft.com/office/drawing/2014/main" id="{EA932D73-2FA7-07F9-6B40-972782A0C5EC}"/>
              </a:ext>
            </a:extLst>
          </p:cNvPr>
          <p:cNvSpPr txBox="1"/>
          <p:nvPr/>
        </p:nvSpPr>
        <p:spPr>
          <a:xfrm>
            <a:off x="946484" y="2366503"/>
            <a:ext cx="5021179" cy="3693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The MOU does not prevent the cedent from billing the underlying asbestos claims to Defendants in the manner in which they were actually billed</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Defendants may not rely upon the MOU to reject the reinsurance billings</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Helvetica"/>
              <a:sym typeface="Helvetica"/>
            </a:endParaRPr>
          </a:p>
        </p:txBody>
      </p:sp>
      <p:pic>
        <p:nvPicPr>
          <p:cNvPr id="5" name="Picture 4" descr="A person in a suit and hat standing in front of a judge&#10;&#10;AI-generated content may be incorrect.">
            <a:extLst>
              <a:ext uri="{FF2B5EF4-FFF2-40B4-BE49-F238E27FC236}">
                <a16:creationId xmlns:a16="http://schemas.microsoft.com/office/drawing/2014/main" id="{CCF8EED3-77E2-86AD-CC14-9D6ADC7A1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9995" y="385011"/>
            <a:ext cx="5807242" cy="5807242"/>
          </a:xfrm>
          <a:prstGeom prst="rect">
            <a:avLst/>
          </a:prstGeom>
        </p:spPr>
      </p:pic>
    </p:spTree>
    <p:extLst>
      <p:ext uri="{BB962C8B-B14F-4D97-AF65-F5344CB8AC3E}">
        <p14:creationId xmlns:p14="http://schemas.microsoft.com/office/powerpoint/2010/main" val="2671070"/>
      </p:ext>
    </p:extLst>
  </p:cSld>
  <p:clrMapOvr>
    <a:masterClrMapping/>
  </p:clrMapOvr>
  <p:transition spd="med"/>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C4FAC79-9DE2-B821-0E18-2BD9C1576178}"/>
              </a:ext>
            </a:extLst>
          </p:cNvPr>
          <p:cNvSpPr>
            <a:spLocks noGrp="1"/>
          </p:cNvSpPr>
          <p:nvPr>
            <p:ph type="title"/>
          </p:nvPr>
        </p:nvSpPr>
        <p:spPr>
          <a:xfrm>
            <a:off x="697690" y="787730"/>
            <a:ext cx="7178986" cy="1127963"/>
          </a:xfrm>
        </p:spPr>
        <p:txBody>
          <a:bodyPr>
            <a:normAutofit/>
          </a:bodyPr>
          <a:lstStyle/>
          <a:p>
            <a:r>
              <a:rPr lang="en-US" dirty="0"/>
              <a:t>The MOU:</a:t>
            </a:r>
          </a:p>
        </p:txBody>
      </p:sp>
      <p:sp>
        <p:nvSpPr>
          <p:cNvPr id="2" name="TextBox 1">
            <a:extLst>
              <a:ext uri="{FF2B5EF4-FFF2-40B4-BE49-F238E27FC236}">
                <a16:creationId xmlns:a16="http://schemas.microsoft.com/office/drawing/2014/main" id="{EA932D73-2FA7-07F9-6B40-972782A0C5EC}"/>
              </a:ext>
            </a:extLst>
          </p:cNvPr>
          <p:cNvSpPr txBox="1"/>
          <p:nvPr/>
        </p:nvSpPr>
        <p:spPr>
          <a:xfrm>
            <a:off x="1235242" y="1705453"/>
            <a:ext cx="8502316" cy="344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“…the [parties] have reached the following Understanding as to the applicability of the aforementioned Casualty Excess Reinsurance Contracts to the asbestos-related bodily injury claims brought against [Kaiser]. Both [Plaintiff] and [Defendants] fully reserve all their rights as to all issues of coverage herein and agree that no activity by either party nor the Understanding set forth herein shall ever be argued or deemed to constitute a waiver of the contractual rights of the parties or their rights under the law in the event of future applicable legislation, case law decision or participation by [Plaintiff] in the Asbestos Claims Facility.”</a:t>
            </a:r>
          </a:p>
        </p:txBody>
      </p:sp>
      <p:sp>
        <p:nvSpPr>
          <p:cNvPr id="3" name="TextBox 2">
            <a:extLst>
              <a:ext uri="{FF2B5EF4-FFF2-40B4-BE49-F238E27FC236}">
                <a16:creationId xmlns:a16="http://schemas.microsoft.com/office/drawing/2014/main" id="{F55D8978-217B-3BC0-7FE9-AC903E7441A0}"/>
              </a:ext>
            </a:extLst>
          </p:cNvPr>
          <p:cNvSpPr txBox="1"/>
          <p:nvPr/>
        </p:nvSpPr>
        <p:spPr>
          <a:xfrm>
            <a:off x="4810818" y="5700941"/>
            <a:ext cx="613171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solidFill>
                <a:effectLst/>
                <a:uLnTx/>
                <a:uFillTx/>
                <a:latin typeface="Lato" panose="020F0502020204030203" pitchFamily="34" charset="0"/>
                <a:cs typeface="Helvetica"/>
                <a:sym typeface="Helvetica"/>
              </a:rPr>
              <a:t>Truck Ins. Exch</a:t>
            </a:r>
            <a:r>
              <a:rPr kumimoji="0" lang="en-US" sz="1800" b="0" i="0" u="none" strike="noStrike" kern="0" cap="none" spc="0" normalizeH="0" baseline="0" noProof="0" dirty="0">
                <a:ln>
                  <a:noFill/>
                </a:ln>
                <a:solidFill>
                  <a:srgbClr val="FFFFFF"/>
                </a:solidFill>
                <a:effectLst/>
                <a:uLnTx/>
                <a:uFillTx/>
                <a:latin typeface="Lato" panose="020F0502020204030203" pitchFamily="34" charset="0"/>
                <a:cs typeface="Helvetica"/>
                <a:sym typeface="Helvetica"/>
              </a:rPr>
              <a:t>., U.S. Dist. LEXIS 240808 at *3</a:t>
            </a:r>
            <a:endParaRPr kumimoji="0" lang="en-US" sz="1800" b="0" i="0" u="none" strike="noStrike" kern="0" cap="none" spc="0" normalizeH="0" baseline="0" noProof="0" dirty="0">
              <a:ln>
                <a:noFill/>
              </a:ln>
              <a:solidFill>
                <a:srgbClr val="FFFFFF"/>
              </a:solidFill>
              <a:effectLst/>
              <a:uLnTx/>
              <a:uFillTx/>
              <a:latin typeface="Helvetica"/>
              <a:ea typeface="+mj-ea"/>
              <a:cs typeface="Helvetica"/>
              <a:sym typeface="Helvetica"/>
            </a:endParaRPr>
          </a:p>
        </p:txBody>
      </p:sp>
    </p:spTree>
    <p:extLst>
      <p:ext uri="{BB962C8B-B14F-4D97-AF65-F5344CB8AC3E}">
        <p14:creationId xmlns:p14="http://schemas.microsoft.com/office/powerpoint/2010/main" val="2788232341"/>
      </p:ext>
    </p:extLst>
  </p:cSld>
  <p:clrMapOvr>
    <a:masterClrMapping/>
  </p:clrMapOvr>
  <p:transition spd="med"/>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C4FAC79-9DE2-B821-0E18-2BD9C1576178}"/>
              </a:ext>
            </a:extLst>
          </p:cNvPr>
          <p:cNvSpPr>
            <a:spLocks noGrp="1"/>
          </p:cNvSpPr>
          <p:nvPr>
            <p:ph type="title"/>
          </p:nvPr>
        </p:nvSpPr>
        <p:spPr>
          <a:xfrm>
            <a:off x="681647" y="1238540"/>
            <a:ext cx="7178986" cy="1127963"/>
          </a:xfrm>
        </p:spPr>
        <p:txBody>
          <a:bodyPr>
            <a:normAutofit fontScale="90000"/>
          </a:bodyPr>
          <a:lstStyle/>
          <a:p>
            <a:r>
              <a:rPr lang="en-US" dirty="0"/>
              <a:t>The Reinsurance Agreement:</a:t>
            </a:r>
          </a:p>
        </p:txBody>
      </p:sp>
      <p:sp>
        <p:nvSpPr>
          <p:cNvPr id="2" name="TextBox 1">
            <a:extLst>
              <a:ext uri="{FF2B5EF4-FFF2-40B4-BE49-F238E27FC236}">
                <a16:creationId xmlns:a16="http://schemas.microsoft.com/office/drawing/2014/main" id="{EA932D73-2FA7-07F9-6B40-972782A0C5EC}"/>
              </a:ext>
            </a:extLst>
          </p:cNvPr>
          <p:cNvSpPr txBox="1"/>
          <p:nvPr/>
        </p:nvSpPr>
        <p:spPr>
          <a:xfrm>
            <a:off x="1000664" y="2269375"/>
            <a:ext cx="4692770" cy="2954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cs typeface="Helvetica"/>
                <a:sym typeface="Helvetica"/>
              </a:rPr>
              <a:t> </a:t>
            </a:r>
            <a:r>
              <a:rPr kumimoji="0" lang="en-US" sz="24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“if any dispute shall arise between [the parties] with reference to the interpretation of this Contract or the rights with respect to any transaction involved, the dispute shall be referred to binding arbitration.” </a:t>
            </a:r>
            <a:endPar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endParaRPr>
          </a:p>
        </p:txBody>
      </p:sp>
      <p:sp>
        <p:nvSpPr>
          <p:cNvPr id="3" name="TextBox 2">
            <a:extLst>
              <a:ext uri="{FF2B5EF4-FFF2-40B4-BE49-F238E27FC236}">
                <a16:creationId xmlns:a16="http://schemas.microsoft.com/office/drawing/2014/main" id="{F55D8978-217B-3BC0-7FE9-AC903E7441A0}"/>
              </a:ext>
            </a:extLst>
          </p:cNvPr>
          <p:cNvSpPr txBox="1"/>
          <p:nvPr/>
        </p:nvSpPr>
        <p:spPr>
          <a:xfrm>
            <a:off x="2347449" y="5774735"/>
            <a:ext cx="384738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Lato" panose="020F0502020204030203" pitchFamily="34" charset="0"/>
                <a:cs typeface="Helvetica"/>
                <a:sym typeface="Helvetica"/>
              </a:rPr>
              <a:t>Truck Ins. Exch</a:t>
            </a:r>
            <a:r>
              <a:rPr kumimoji="0" lang="en-US" sz="1400" b="0" i="0" u="none" strike="noStrike" kern="0" cap="none" spc="0" normalizeH="0" baseline="0" noProof="0" dirty="0">
                <a:ln>
                  <a:noFill/>
                </a:ln>
                <a:solidFill>
                  <a:srgbClr val="FFFFFF"/>
                </a:solidFill>
                <a:effectLst/>
                <a:uLnTx/>
                <a:uFillTx/>
                <a:latin typeface="Lato" panose="020F0502020204030203" pitchFamily="34" charset="0"/>
                <a:cs typeface="Helvetica"/>
                <a:sym typeface="Helvetica"/>
              </a:rPr>
              <a:t>., U.S. Dist. LEXIS 240808 at *2</a:t>
            </a:r>
            <a:endParaRPr kumimoji="0" lang="en-US" sz="1400" b="0" i="0" u="none" strike="noStrike" kern="0" cap="none" spc="0" normalizeH="0" baseline="0" noProof="0" dirty="0">
              <a:ln>
                <a:noFill/>
              </a:ln>
              <a:solidFill>
                <a:srgbClr val="FFFFFF"/>
              </a:solidFill>
              <a:effectLst/>
              <a:uLnTx/>
              <a:uFillTx/>
              <a:latin typeface="Helvetica"/>
              <a:ea typeface="+mj-ea"/>
              <a:cs typeface="Helvetica"/>
              <a:sym typeface="Helvetica"/>
            </a:endParaRPr>
          </a:p>
        </p:txBody>
      </p:sp>
      <p:pic>
        <p:nvPicPr>
          <p:cNvPr id="5" name="Picture 4" descr="A person in a suit holding a mug in front of a judge&#10;&#10;AI-generated content may be incorrect.">
            <a:extLst>
              <a:ext uri="{FF2B5EF4-FFF2-40B4-BE49-F238E27FC236}">
                <a16:creationId xmlns:a16="http://schemas.microsoft.com/office/drawing/2014/main" id="{D99B07BA-22E7-F18B-BB11-127FFD7A8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663" y="473778"/>
            <a:ext cx="5910444" cy="5910444"/>
          </a:xfrm>
          <a:prstGeom prst="rect">
            <a:avLst/>
          </a:prstGeom>
        </p:spPr>
      </p:pic>
    </p:spTree>
    <p:extLst>
      <p:ext uri="{BB962C8B-B14F-4D97-AF65-F5344CB8AC3E}">
        <p14:creationId xmlns:p14="http://schemas.microsoft.com/office/powerpoint/2010/main" val="2515427442"/>
      </p:ext>
    </p:extLst>
  </p:cSld>
  <p:clrMapOvr>
    <a:masterClrMapping/>
  </p:clrMapOvr>
  <p:transition spd="med"/>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C4FAC79-9DE2-B821-0E18-2BD9C1576178}"/>
              </a:ext>
            </a:extLst>
          </p:cNvPr>
          <p:cNvSpPr>
            <a:spLocks noGrp="1"/>
          </p:cNvSpPr>
          <p:nvPr>
            <p:ph type="title"/>
          </p:nvPr>
        </p:nvSpPr>
        <p:spPr>
          <a:xfrm>
            <a:off x="665605" y="741235"/>
            <a:ext cx="7178986" cy="1127963"/>
          </a:xfrm>
        </p:spPr>
        <p:txBody>
          <a:bodyPr>
            <a:normAutofit/>
          </a:bodyPr>
          <a:lstStyle/>
          <a:p>
            <a:r>
              <a:rPr lang="en-US" dirty="0"/>
              <a:t>The Outcome…</a:t>
            </a:r>
          </a:p>
        </p:txBody>
      </p:sp>
      <p:sp>
        <p:nvSpPr>
          <p:cNvPr id="4" name="TextBox 3">
            <a:extLst>
              <a:ext uri="{FF2B5EF4-FFF2-40B4-BE49-F238E27FC236}">
                <a16:creationId xmlns:a16="http://schemas.microsoft.com/office/drawing/2014/main" id="{D745BD55-071A-E9B9-DE7C-9EC68422B848}"/>
              </a:ext>
            </a:extLst>
          </p:cNvPr>
          <p:cNvSpPr txBox="1"/>
          <p:nvPr/>
        </p:nvSpPr>
        <p:spPr>
          <a:xfrm>
            <a:off x="2804343" y="2701999"/>
            <a:ext cx="5971901" cy="1815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ARIAS Certified Arbitrators: 1</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Truck Insurance Exchange: 0</a:t>
            </a:r>
          </a:p>
        </p:txBody>
      </p:sp>
    </p:spTree>
    <p:extLst>
      <p:ext uri="{BB962C8B-B14F-4D97-AF65-F5344CB8AC3E}">
        <p14:creationId xmlns:p14="http://schemas.microsoft.com/office/powerpoint/2010/main" val="1942956772"/>
      </p:ext>
    </p:extLst>
  </p:cSld>
  <p:clrMapOvr>
    <a:masterClrMapping/>
  </p:clrMapOvr>
  <p:transition spd="med"/>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C4FAC79-9DE2-B821-0E18-2BD9C1576178}"/>
              </a:ext>
            </a:extLst>
          </p:cNvPr>
          <p:cNvSpPr>
            <a:spLocks noGrp="1"/>
          </p:cNvSpPr>
          <p:nvPr>
            <p:ph type="title"/>
          </p:nvPr>
        </p:nvSpPr>
        <p:spPr>
          <a:xfrm>
            <a:off x="665605" y="741235"/>
            <a:ext cx="7178986" cy="1127963"/>
          </a:xfrm>
        </p:spPr>
        <p:txBody>
          <a:bodyPr>
            <a:normAutofit/>
          </a:bodyPr>
          <a:lstStyle/>
          <a:p>
            <a:r>
              <a:rPr lang="en-US" dirty="0"/>
              <a:t>The Outcome…</a:t>
            </a:r>
          </a:p>
        </p:txBody>
      </p:sp>
      <p:sp>
        <p:nvSpPr>
          <p:cNvPr id="3" name="TextBox 2">
            <a:extLst>
              <a:ext uri="{FF2B5EF4-FFF2-40B4-BE49-F238E27FC236}">
                <a16:creationId xmlns:a16="http://schemas.microsoft.com/office/drawing/2014/main" id="{F55D8978-217B-3BC0-7FE9-AC903E7441A0}"/>
              </a:ext>
            </a:extLst>
          </p:cNvPr>
          <p:cNvSpPr txBox="1"/>
          <p:nvPr/>
        </p:nvSpPr>
        <p:spPr>
          <a:xfrm>
            <a:off x="5884879" y="5606335"/>
            <a:ext cx="7932973"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FFFFFF"/>
                </a:solidFill>
                <a:effectLst/>
                <a:uLnTx/>
                <a:uFillTx/>
                <a:latin typeface="Lato" panose="020F0502020204030203" pitchFamily="34" charset="0"/>
                <a:cs typeface="Helvetica"/>
                <a:sym typeface="Helvetica"/>
              </a:rPr>
              <a:t>Truck Ins. Exch</a:t>
            </a:r>
            <a:r>
              <a:rPr kumimoji="0" lang="en-US" sz="1600" b="0" i="0" u="none" strike="noStrike" kern="0" cap="none" spc="0" normalizeH="0" baseline="0" noProof="0" dirty="0">
                <a:ln>
                  <a:noFill/>
                </a:ln>
                <a:solidFill>
                  <a:srgbClr val="FFFFFF"/>
                </a:solidFill>
                <a:effectLst/>
                <a:uLnTx/>
                <a:uFillTx/>
                <a:latin typeface="Lato" panose="020F0502020204030203" pitchFamily="34" charset="0"/>
                <a:cs typeface="Helvetica"/>
                <a:sym typeface="Helvetica"/>
              </a:rPr>
              <a:t>., U.S. Dist. LEXIS 240808 at *9</a:t>
            </a:r>
            <a:endParaRPr kumimoji="0" lang="en-US" sz="1600" b="0" i="0" u="none" strike="noStrike" kern="0" cap="none" spc="0" normalizeH="0" baseline="0" noProof="0" dirty="0">
              <a:ln>
                <a:noFill/>
              </a:ln>
              <a:solidFill>
                <a:srgbClr val="FFFFFF"/>
              </a:solidFill>
              <a:effectLst/>
              <a:uLnTx/>
              <a:uFillTx/>
              <a:latin typeface="Helvetica"/>
              <a:ea typeface="+mj-ea"/>
              <a:cs typeface="Helvetica"/>
              <a:sym typeface="Helvetica"/>
            </a:endParaRPr>
          </a:p>
        </p:txBody>
      </p:sp>
      <p:sp>
        <p:nvSpPr>
          <p:cNvPr id="4" name="TextBox 3">
            <a:extLst>
              <a:ext uri="{FF2B5EF4-FFF2-40B4-BE49-F238E27FC236}">
                <a16:creationId xmlns:a16="http://schemas.microsoft.com/office/drawing/2014/main" id="{D745BD55-071A-E9B9-DE7C-9EC68422B848}"/>
              </a:ext>
            </a:extLst>
          </p:cNvPr>
          <p:cNvSpPr txBox="1"/>
          <p:nvPr/>
        </p:nvSpPr>
        <p:spPr>
          <a:xfrm>
            <a:off x="914400" y="2391245"/>
            <a:ext cx="8936966" cy="2862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“Plaintiff artfully seeks declaratory relief interpreting one sentence of the MOU that has relevance only because it impacts Plaintiff’s ability to recover payment under the reinsurance contract—the subject of the broader dispute the parties are arbitrating. On this record, the Court finds that the parties’ dispute about the meaning of the MOU is a dispute “with reference to . . . the [parties’] rights with respect to” the reinsurance contract, and therefore falls within the scope of the arbitration agreement.”</a:t>
            </a:r>
            <a:br>
              <a:rPr kumimoji="0" lang="en-US" sz="2000" b="0" i="0" u="none" strike="noStrike" kern="0" cap="none" spc="0" normalizeH="0" baseline="0" noProof="0" dirty="0">
                <a:ln>
                  <a:noFill/>
                </a:ln>
                <a:solidFill>
                  <a:srgbClr val="000000"/>
                </a:solidFill>
                <a:effectLst/>
                <a:uLnTx/>
                <a:uFillTx/>
                <a:latin typeface="Helvetica"/>
                <a:cs typeface="Helvetica"/>
                <a:sym typeface="Helvetica"/>
              </a:rPr>
            </a:br>
            <a:endParaRPr kumimoji="0" lang="en-US" sz="20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endParaRPr>
          </a:p>
        </p:txBody>
      </p:sp>
    </p:spTree>
    <p:extLst>
      <p:ext uri="{BB962C8B-B14F-4D97-AF65-F5344CB8AC3E}">
        <p14:creationId xmlns:p14="http://schemas.microsoft.com/office/powerpoint/2010/main" val="3041179342"/>
      </p:ext>
    </p:extLst>
  </p:cSld>
  <p:clrMapOvr>
    <a:masterClrMapping/>
  </p:clrMapOvr>
  <p:transition spd="med"/>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2E7724-3766-9521-7C65-11CDBE49ED00}"/>
              </a:ext>
            </a:extLst>
          </p:cNvPr>
          <p:cNvSpPr txBox="1"/>
          <p:nvPr/>
        </p:nvSpPr>
        <p:spPr>
          <a:xfrm>
            <a:off x="1282700" y="1143000"/>
            <a:ext cx="974090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40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a:cs typeface="Helvetica"/>
                <a:sym typeface="Helvetica"/>
              </a:rPr>
              <a:t> </a:t>
            </a:r>
          </a:p>
        </p:txBody>
      </p:sp>
      <p:sp>
        <p:nvSpPr>
          <p:cNvPr id="6" name="TextBox 5">
            <a:extLst>
              <a:ext uri="{FF2B5EF4-FFF2-40B4-BE49-F238E27FC236}">
                <a16:creationId xmlns:a16="http://schemas.microsoft.com/office/drawing/2014/main" id="{389857F8-6FEA-B130-C705-B734ECC1B012}"/>
              </a:ext>
            </a:extLst>
          </p:cNvPr>
          <p:cNvSpPr txBox="1"/>
          <p:nvPr/>
        </p:nvSpPr>
        <p:spPr>
          <a:xfrm>
            <a:off x="1638300" y="2967335"/>
            <a:ext cx="89154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2400" b="1" i="1" dirty="0">
                <a:solidFill>
                  <a:srgbClr val="006600"/>
                </a:solidFill>
                <a:latin typeface="Helvetica"/>
                <a:cs typeface="Helvetica"/>
              </a:rPr>
              <a:t>“Tell Me Before You Know About It!”</a:t>
            </a:r>
            <a:endParaRPr kumimoji="0" lang="en-US" sz="2400" b="1" i="1" u="none" strike="noStrike" kern="0" cap="none" spc="0" normalizeH="0" baseline="0" noProof="0" dirty="0">
              <a:ln>
                <a:noFill/>
              </a:ln>
              <a:solidFill>
                <a:srgbClr val="006600"/>
              </a:solidFill>
              <a:effectLst/>
              <a:uLnTx/>
              <a:uFillTx/>
              <a:latin typeface="Helvetica"/>
              <a:cs typeface="Helvetica"/>
              <a:sym typeface="Helvetica"/>
            </a:endParaRPr>
          </a:p>
        </p:txBody>
      </p:sp>
      <p:sp>
        <p:nvSpPr>
          <p:cNvPr id="7" name="TextBox 6">
            <a:extLst>
              <a:ext uri="{FF2B5EF4-FFF2-40B4-BE49-F238E27FC236}">
                <a16:creationId xmlns:a16="http://schemas.microsoft.com/office/drawing/2014/main" id="{545F8E5A-D571-1263-E0A3-EF87943BC861}"/>
              </a:ext>
            </a:extLst>
          </p:cNvPr>
          <p:cNvSpPr txBox="1"/>
          <p:nvPr/>
        </p:nvSpPr>
        <p:spPr>
          <a:xfrm>
            <a:off x="1193800" y="3921344"/>
            <a:ext cx="5956300"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br>
              <a:rPr kumimoji="0" lang="en-US" sz="2000" b="1" i="0" u="none" strike="noStrike" kern="0" cap="none" spc="0" normalizeH="0" baseline="0" noProof="0" dirty="0">
                <a:ln>
                  <a:noFill/>
                </a:ln>
                <a:solidFill>
                  <a:srgbClr val="FFFFFF"/>
                </a:solidFill>
                <a:effectLst/>
                <a:uLnTx/>
                <a:uFillTx/>
                <a:latin typeface="Helvetica"/>
                <a:cs typeface="Helvetica"/>
                <a:sym typeface="Helvetica"/>
              </a:rPr>
            </a:br>
            <a:r>
              <a:rPr kumimoji="0" lang="en-US" sz="2000" b="1" i="0" u="none" strike="noStrike" kern="0" cap="none" spc="0" normalizeH="0" baseline="0" noProof="0" dirty="0">
                <a:ln>
                  <a:noFill/>
                </a:ln>
                <a:solidFill>
                  <a:srgbClr val="C00000"/>
                </a:solidFill>
                <a:effectLst/>
                <a:uLnTx/>
                <a:uFillTx/>
                <a:latin typeface="Helvetica"/>
                <a:cs typeface="Helvetica"/>
                <a:sym typeface="Helvetica"/>
              </a:rPr>
              <a:t>Stephen M Turner</a:t>
            </a:r>
          </a:p>
          <a:p>
            <a:pPr marL="0" marR="0" lvl="0" indent="0" algn="l" defTabSz="457200" rtl="0" eaLnBrk="1" fontAlgn="auto" latinLnBrk="0" hangingPunct="0">
              <a:lnSpc>
                <a:spcPct val="100000"/>
              </a:lnSpc>
              <a:spcBef>
                <a:spcPts val="0"/>
              </a:spcBef>
              <a:spcAft>
                <a:spcPts val="0"/>
              </a:spcAft>
              <a:buClrTx/>
              <a:buSzTx/>
              <a:buFontTx/>
              <a:buNone/>
              <a:tabLst/>
              <a:defRPr/>
            </a:pPr>
            <a:r>
              <a:rPr lang="en-US" sz="2000" b="1" dirty="0">
                <a:solidFill>
                  <a:srgbClr val="C00000"/>
                </a:solidFill>
                <a:latin typeface="Helvetica"/>
                <a:cs typeface="Helvetica"/>
              </a:rPr>
              <a:t>Dentons US LLP</a:t>
            </a:r>
            <a:br>
              <a:rPr kumimoji="0" lang="en-US" sz="2000" b="1" i="0" u="none" strike="noStrike" kern="0" cap="none" spc="0" normalizeH="0" baseline="0" noProof="0" dirty="0">
                <a:ln>
                  <a:noFill/>
                </a:ln>
                <a:solidFill>
                  <a:srgbClr val="C00000"/>
                </a:solidFill>
                <a:effectLst/>
                <a:uLnTx/>
                <a:uFillTx/>
                <a:latin typeface="Helvetica"/>
                <a:cs typeface="Helvetica"/>
                <a:sym typeface="Helvetica"/>
              </a:rPr>
            </a:br>
            <a:br>
              <a:rPr kumimoji="0" lang="en-US" sz="1800" b="0" i="0" u="none" strike="noStrike" kern="0" cap="none" spc="0" normalizeH="0" baseline="0" noProof="0" dirty="0">
                <a:ln>
                  <a:noFill/>
                </a:ln>
                <a:solidFill>
                  <a:srgbClr val="000000"/>
                </a:solidFill>
                <a:effectLst/>
                <a:uLnTx/>
                <a:uFillTx/>
                <a:latin typeface="Helvetica"/>
                <a:cs typeface="Helvetica"/>
                <a:sym typeface="Helvetica"/>
              </a:rPr>
            </a:b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395186689"/>
      </p:ext>
    </p:extLst>
  </p:cSld>
  <p:clrMapOvr>
    <a:masterClrMapping/>
  </p:clrMapOvr>
  <p:transition spd="med"/>
</p:sld>
</file>

<file path=ppt/slides/slide28.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Placeholder 4" descr="Picture Placeholder 4"/>
          <p:cNvPicPr>
            <a:picLocks noGrp="1" noChangeAspect="1"/>
          </p:cNvPicPr>
          <p:nvPr>
            <p:ph type="pic" idx="22"/>
          </p:nvPr>
        </p:nvPicPr>
        <p:blipFill>
          <a:blip r:embed="rId2"/>
          <a:srcRect/>
          <a:stretch>
            <a:fillRect/>
          </a:stretch>
        </p:blipFill>
        <p:spPr>
          <a:prstGeom prst="rect">
            <a:avLst/>
          </a:prstGeom>
        </p:spPr>
      </p:pic>
      <p:pic>
        <p:nvPicPr>
          <p:cNvPr id="3" name="Picture 2">
            <a:extLst>
              <a:ext uri="{FF2B5EF4-FFF2-40B4-BE49-F238E27FC236}">
                <a16:creationId xmlns:a16="http://schemas.microsoft.com/office/drawing/2014/main" id="{C1CFBCA3-D10F-4EF8-E73B-134E5E0CF8BB}"/>
              </a:ext>
            </a:extLst>
          </p:cNvPr>
          <p:cNvPicPr>
            <a:picLocks noChangeAspect="1"/>
          </p:cNvPicPr>
          <p:nvPr/>
        </p:nvPicPr>
        <p:blipFill>
          <a:blip r:embed="rId3"/>
          <a:stretch>
            <a:fillRect/>
          </a:stretch>
        </p:blipFill>
        <p:spPr>
          <a:xfrm>
            <a:off x="5881643" y="1452734"/>
            <a:ext cx="5702048" cy="3952531"/>
          </a:xfrm>
          <a:prstGeom prst="rect">
            <a:avLst/>
          </a:prstGeom>
        </p:spPr>
      </p:pic>
      <p:sp>
        <p:nvSpPr>
          <p:cNvPr id="5" name="TextBox 4">
            <a:extLst>
              <a:ext uri="{FF2B5EF4-FFF2-40B4-BE49-F238E27FC236}">
                <a16:creationId xmlns:a16="http://schemas.microsoft.com/office/drawing/2014/main" id="{96D0CBC8-9600-7BD3-E7C9-CFF56A590DB7}"/>
              </a:ext>
            </a:extLst>
          </p:cNvPr>
          <p:cNvSpPr txBox="1"/>
          <p:nvPr/>
        </p:nvSpPr>
        <p:spPr>
          <a:xfrm>
            <a:off x="912598" y="857493"/>
            <a:ext cx="4666399"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The Legal Dispute</a:t>
            </a:r>
          </a:p>
        </p:txBody>
      </p:sp>
      <p:sp>
        <p:nvSpPr>
          <p:cNvPr id="6" name="TextBox 5">
            <a:extLst>
              <a:ext uri="{FF2B5EF4-FFF2-40B4-BE49-F238E27FC236}">
                <a16:creationId xmlns:a16="http://schemas.microsoft.com/office/drawing/2014/main" id="{8690D17E-335E-C26A-37A0-B189F3113875}"/>
              </a:ext>
            </a:extLst>
          </p:cNvPr>
          <p:cNvSpPr txBox="1"/>
          <p:nvPr/>
        </p:nvSpPr>
        <p:spPr>
          <a:xfrm>
            <a:off x="912598" y="1806675"/>
            <a:ext cx="4805295" cy="4093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Unified, the cedent, argued that USF, the reinsurer, had breached the reinsurance treaty at issue by failing to pay Unified its share of a settlement agreement</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cs typeface="Helvetica"/>
                <a:sym typeface="Helvetica"/>
              </a:rPr>
              <a:t>USF argued that Unified had breached the reinsurance treaty by failing to provide “prompt” notice of the claim.</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FFFFFF"/>
              </a:solidFill>
              <a:effectLst/>
              <a:uLnTx/>
              <a:uFillTx/>
              <a:latin typeface="Helvetic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The </a:t>
            </a:r>
            <a:r>
              <a:rPr kumimoji="0" lang="en-US" sz="2000" b="0" i="0" u="none" strike="noStrike" kern="0" cap="none" spc="0" normalizeH="0" baseline="0" noProof="0" dirty="0">
                <a:ln>
                  <a:noFill/>
                </a:ln>
                <a:solidFill>
                  <a:srgbClr val="FFFFFF"/>
                </a:solidFill>
                <a:effectLst/>
                <a:uLnTx/>
                <a:uFillTx/>
                <a:latin typeface="Helvetica"/>
                <a:cs typeface="Helvetica"/>
                <a:sym typeface="Helvetica"/>
              </a:rPr>
              <a:t>Court, thus, analyzed whether Unified had provided “prompt” notice such that it was entitled to payment</a:t>
            </a:r>
            <a:endPar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endParaRPr>
          </a:p>
        </p:txBody>
      </p:sp>
    </p:spTree>
  </p:cSld>
  <p:clrMapOvr>
    <a:masterClrMapping/>
  </p:clrMapOvr>
  <p:transition spd="med"/>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Placeholder 4" descr="Picture Placeholder 4"/>
          <p:cNvPicPr>
            <a:picLocks noGrp="1" noChangeAspect="1"/>
          </p:cNvPicPr>
          <p:nvPr>
            <p:ph type="pic" idx="22"/>
          </p:nvPr>
        </p:nvPicPr>
        <p:blipFill>
          <a:blip r:embed="rId2"/>
          <a:srcRect/>
          <a:stretch>
            <a:fillRect/>
          </a:stretch>
        </p:blipFill>
        <p:spPr>
          <a:xfrm>
            <a:off x="5881643" y="1452733"/>
            <a:ext cx="5702048" cy="4883899"/>
          </a:xfrm>
          <a:prstGeom prst="rect">
            <a:avLst/>
          </a:prstGeom>
        </p:spPr>
      </p:pic>
      <p:sp>
        <p:nvSpPr>
          <p:cNvPr id="5" name="TextBox 4">
            <a:extLst>
              <a:ext uri="{FF2B5EF4-FFF2-40B4-BE49-F238E27FC236}">
                <a16:creationId xmlns:a16="http://schemas.microsoft.com/office/drawing/2014/main" id="{96D0CBC8-9600-7BD3-E7C9-CFF56A590DB7}"/>
              </a:ext>
            </a:extLst>
          </p:cNvPr>
          <p:cNvSpPr txBox="1"/>
          <p:nvPr/>
        </p:nvSpPr>
        <p:spPr>
          <a:xfrm>
            <a:off x="912598" y="857493"/>
            <a:ext cx="518340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The Underlying Claim</a:t>
            </a:r>
          </a:p>
        </p:txBody>
      </p:sp>
      <p:sp>
        <p:nvSpPr>
          <p:cNvPr id="6" name="TextBox 5">
            <a:extLst>
              <a:ext uri="{FF2B5EF4-FFF2-40B4-BE49-F238E27FC236}">
                <a16:creationId xmlns:a16="http://schemas.microsoft.com/office/drawing/2014/main" id="{8690D17E-335E-C26A-37A0-B189F3113875}"/>
              </a:ext>
            </a:extLst>
          </p:cNvPr>
          <p:cNvSpPr txBox="1"/>
          <p:nvPr/>
        </p:nvSpPr>
        <p:spPr>
          <a:xfrm>
            <a:off x="6096000" y="1536176"/>
            <a:ext cx="5487691" cy="5062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rPr>
              <a:t>Charles Butler purchased a Unified </a:t>
            </a:r>
            <a:r>
              <a:rPr kumimoji="0" lang="en-US" sz="1900" b="0" i="0" u="none" strike="noStrike" kern="0" cap="none" spc="0" normalizeH="0" baseline="0" noProof="0" dirty="0" err="1">
                <a:ln>
                  <a:noFill/>
                </a:ln>
                <a:solidFill>
                  <a:srgbClr val="000000"/>
                </a:solidFill>
                <a:effectLst/>
                <a:uLnTx/>
                <a:uFillTx/>
                <a:latin typeface="Helvetica"/>
                <a:ea typeface="+mj-ea"/>
                <a:cs typeface="Helvetica"/>
                <a:sym typeface="Helvetica"/>
              </a:rPr>
              <a:t>STM</a:t>
            </a:r>
            <a:r>
              <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rPr>
              <a:t> Policy in February 2016 and six months later received a cancer diagnosis;</a:t>
            </a: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endParaRP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Helvetica"/>
                <a:cs typeface="Helvetica"/>
                <a:sym typeface="Helvetica"/>
              </a:rPr>
              <a:t>In April 2017, Butler sued Unified that they had discounted his medical bills to lower than “reasonable and customary charge[s]” and later amended the complaint to add class allegations in December 2018;</a:t>
            </a: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endParaRP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rPr>
              <a:t>The District Court ultimately granted class certification in September 2019;</a:t>
            </a: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0" cap="none" spc="0" normalizeH="0" baseline="0" noProof="0" dirty="0">
              <a:ln>
                <a:noFill/>
              </a:ln>
              <a:solidFill>
                <a:srgbClr val="000000"/>
              </a:solidFill>
              <a:effectLst/>
              <a:uLnTx/>
              <a:uFillTx/>
              <a:latin typeface="Helvetica"/>
              <a:cs typeface="Helvetica"/>
              <a:sym typeface="Helvetica"/>
            </a:endParaRP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rPr>
              <a:t>Unified sought interlocutory review from the Ninth Circuit, which was denied on November 21, 2019</a:t>
            </a:r>
            <a:endParaRPr kumimoji="0" lang="en-US" sz="1900" b="0" i="0" u="none" strike="noStrike" kern="0" cap="none" spc="0" normalizeH="0" baseline="0" noProof="0" dirty="0">
              <a:ln>
                <a:noFill/>
              </a:ln>
              <a:solidFill>
                <a:srgbClr val="000000"/>
              </a:solidFill>
              <a:effectLst/>
              <a:uLnTx/>
              <a:uFillTx/>
              <a:latin typeface="Helvetica"/>
              <a:cs typeface="Helvetica"/>
              <a:sym typeface="Helvetica"/>
            </a:endParaRP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2" name="Picture 1">
            <a:extLst>
              <a:ext uri="{FF2B5EF4-FFF2-40B4-BE49-F238E27FC236}">
                <a16:creationId xmlns:a16="http://schemas.microsoft.com/office/drawing/2014/main" id="{7897513E-DFDF-43AF-853D-D8FACE11C222}"/>
              </a:ext>
            </a:extLst>
          </p:cNvPr>
          <p:cNvPicPr>
            <a:picLocks noChangeAspect="1"/>
          </p:cNvPicPr>
          <p:nvPr/>
        </p:nvPicPr>
        <p:blipFill>
          <a:blip r:embed="rId3"/>
          <a:stretch>
            <a:fillRect/>
          </a:stretch>
        </p:blipFill>
        <p:spPr>
          <a:xfrm>
            <a:off x="912598" y="1757820"/>
            <a:ext cx="4659626" cy="3818004"/>
          </a:xfrm>
          <a:prstGeom prst="rect">
            <a:avLst/>
          </a:prstGeom>
        </p:spPr>
      </p:pic>
    </p:spTree>
    <p:extLst>
      <p:ext uri="{BB962C8B-B14F-4D97-AF65-F5344CB8AC3E}">
        <p14:creationId xmlns:p14="http://schemas.microsoft.com/office/powerpoint/2010/main" val="3210149584"/>
      </p:ext>
    </p:extLst>
  </p:cSld>
  <p:clrMapOvr>
    <a:masterClrMapping/>
  </p:clrMapOvr>
  <p:transition spd="med"/>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2E7724-3766-9521-7C65-11CDBE49ED00}"/>
              </a:ext>
            </a:extLst>
          </p:cNvPr>
          <p:cNvSpPr txBox="1"/>
          <p:nvPr/>
        </p:nvSpPr>
        <p:spPr>
          <a:xfrm>
            <a:off x="1282700" y="1143000"/>
            <a:ext cx="916940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p:txBody>
      </p:sp>
      <p:sp>
        <p:nvSpPr>
          <p:cNvPr id="6" name="TextBox 5">
            <a:extLst>
              <a:ext uri="{FF2B5EF4-FFF2-40B4-BE49-F238E27FC236}">
                <a16:creationId xmlns:a16="http://schemas.microsoft.com/office/drawing/2014/main" id="{389857F8-6FEA-B130-C705-B734ECC1B012}"/>
              </a:ext>
            </a:extLst>
          </p:cNvPr>
          <p:cNvSpPr txBox="1"/>
          <p:nvPr/>
        </p:nvSpPr>
        <p:spPr>
          <a:xfrm>
            <a:off x="976184" y="2740818"/>
            <a:ext cx="1033024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800" b="1" i="1" dirty="0">
                <a:solidFill>
                  <a:srgbClr val="006600"/>
                </a:solidFill>
              </a:rPr>
              <a:t>“Wait, Haven’t We Done This Before?  No, It’s Arbitration!”</a:t>
            </a:r>
          </a:p>
        </p:txBody>
      </p:sp>
      <p:sp>
        <p:nvSpPr>
          <p:cNvPr id="7" name="TextBox 6">
            <a:extLst>
              <a:ext uri="{FF2B5EF4-FFF2-40B4-BE49-F238E27FC236}">
                <a16:creationId xmlns:a16="http://schemas.microsoft.com/office/drawing/2014/main" id="{545F8E5A-D571-1263-E0A3-EF87943BC861}"/>
              </a:ext>
            </a:extLst>
          </p:cNvPr>
          <p:cNvSpPr txBox="1"/>
          <p:nvPr/>
        </p:nvSpPr>
        <p:spPr>
          <a:xfrm>
            <a:off x="1282700" y="3921344"/>
            <a:ext cx="4707142"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br>
              <a:rPr lang="en-US" sz="2000" b="1" dirty="0">
                <a:solidFill>
                  <a:schemeClr val="bg1"/>
                </a:solidFill>
              </a:rPr>
            </a:br>
            <a:r>
              <a:rPr lang="en-US" sz="2000" b="1" dirty="0">
                <a:solidFill>
                  <a:srgbClr val="C00000"/>
                </a:solidFill>
              </a:rPr>
              <a:t>Tricia Duffy</a:t>
            </a:r>
          </a:p>
          <a:p>
            <a:r>
              <a:rPr lang="en-US" sz="2000" b="1" dirty="0">
                <a:solidFill>
                  <a:srgbClr val="C00000"/>
                </a:solidFill>
              </a:rPr>
              <a:t>Saul Ewing LLP</a:t>
            </a:r>
            <a:br>
              <a:rPr lang="en-US" sz="2000" b="1" dirty="0">
                <a:solidFill>
                  <a:srgbClr val="C00000"/>
                </a:solidFill>
              </a:rPr>
            </a:br>
            <a:br>
              <a:rPr lang="en-US" dirty="0"/>
            </a:br>
            <a:endParaRPr lang="en-US" dirty="0"/>
          </a:p>
        </p:txBody>
      </p:sp>
    </p:spTree>
    <p:extLst>
      <p:ext uri="{BB962C8B-B14F-4D97-AF65-F5344CB8AC3E}">
        <p14:creationId xmlns:p14="http://schemas.microsoft.com/office/powerpoint/2010/main" val="2725225422"/>
      </p:ext>
    </p:extLst>
  </p:cSld>
  <p:clrMapOvr>
    <a:masterClrMapping/>
  </p:clrMapOvr>
  <p:transition spd="med"/>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Placeholder 4" descr="Picture Placeholder 4"/>
          <p:cNvPicPr>
            <a:picLocks noGrp="1" noChangeAspect="1"/>
          </p:cNvPicPr>
          <p:nvPr>
            <p:ph type="pic" idx="22"/>
          </p:nvPr>
        </p:nvPicPr>
        <p:blipFill>
          <a:blip r:embed="rId2"/>
          <a:srcRect/>
          <a:stretch>
            <a:fillRect/>
          </a:stretch>
        </p:blipFill>
        <p:spPr>
          <a:xfrm>
            <a:off x="5694946" y="1496053"/>
            <a:ext cx="6256421" cy="4708977"/>
          </a:xfrm>
          <a:prstGeom prst="rect">
            <a:avLst/>
          </a:prstGeom>
        </p:spPr>
      </p:pic>
      <p:sp>
        <p:nvSpPr>
          <p:cNvPr id="5" name="TextBox 4">
            <a:extLst>
              <a:ext uri="{FF2B5EF4-FFF2-40B4-BE49-F238E27FC236}">
                <a16:creationId xmlns:a16="http://schemas.microsoft.com/office/drawing/2014/main" id="{96D0CBC8-9600-7BD3-E7C9-CFF56A590DB7}"/>
              </a:ext>
            </a:extLst>
          </p:cNvPr>
          <p:cNvSpPr txBox="1"/>
          <p:nvPr/>
        </p:nvSpPr>
        <p:spPr>
          <a:xfrm>
            <a:off x="912598" y="857493"/>
            <a:ext cx="518340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The Underlying Claim</a:t>
            </a:r>
          </a:p>
        </p:txBody>
      </p:sp>
      <p:sp>
        <p:nvSpPr>
          <p:cNvPr id="6" name="TextBox 5">
            <a:extLst>
              <a:ext uri="{FF2B5EF4-FFF2-40B4-BE49-F238E27FC236}">
                <a16:creationId xmlns:a16="http://schemas.microsoft.com/office/drawing/2014/main" id="{8690D17E-335E-C26A-37A0-B189F3113875}"/>
              </a:ext>
            </a:extLst>
          </p:cNvPr>
          <p:cNvSpPr txBox="1"/>
          <p:nvPr/>
        </p:nvSpPr>
        <p:spPr>
          <a:xfrm>
            <a:off x="5694946" y="1513051"/>
            <a:ext cx="6379144" cy="5062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rPr>
              <a:t>Unified notified USF of the Butler litigation and the class claims in December 2019. </a:t>
            </a:r>
            <a:r>
              <a:rPr kumimoji="0" lang="en-US" sz="1900" b="0" i="0" u="none" strike="noStrike" kern="0" cap="none" spc="0" normalizeH="0" baseline="0" noProof="0" dirty="0">
                <a:ln>
                  <a:noFill/>
                </a:ln>
                <a:solidFill>
                  <a:srgbClr val="000000"/>
                </a:solidFill>
                <a:effectLst/>
                <a:uLnTx/>
                <a:uFillTx/>
                <a:latin typeface="Helvetica"/>
                <a:cs typeface="Helvetica"/>
                <a:sym typeface="Helvetica"/>
              </a:rPr>
              <a:t>Importantly, to that point Unified had not retained any experts.  USF contributed to the defense after notice.</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Helvetica"/>
              <a:cs typeface="Helvetica"/>
              <a:sym typeface="Helvetica"/>
            </a:endParaRP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rPr>
              <a:t>In March 2021, the District Court denied a motion for reconsideration filed by Unified and noted:  (1) Unified should have put forward the expert testimony earlier; but (2) that had it done so it likely would not have made a difference.</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endParaRP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Helvetica"/>
                <a:cs typeface="Helvetica"/>
                <a:sym typeface="Helvetica"/>
              </a:rPr>
              <a:t>Shortly after this ruling, the case settled for $8 million.</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rgbClr val="000000"/>
                </a:solidFill>
                <a:effectLst/>
                <a:uLnTx/>
                <a:uFillTx/>
                <a:latin typeface="Helvetica"/>
                <a:cs typeface="Helvetica"/>
                <a:sym typeface="Helvetica"/>
              </a:rPr>
              <a:t>  </a:t>
            </a: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rPr>
              <a:t>Unified sought payment from USF and USF refused to pay.  USF initiated a DJ in Texas federal court in April 2022 arguing that it need not pay based on late notice.</a:t>
            </a:r>
          </a:p>
          <a:p>
            <a:pPr marL="342900" marR="0" lvl="0" indent="-3429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pic>
        <p:nvPicPr>
          <p:cNvPr id="2" name="Picture 1">
            <a:extLst>
              <a:ext uri="{FF2B5EF4-FFF2-40B4-BE49-F238E27FC236}">
                <a16:creationId xmlns:a16="http://schemas.microsoft.com/office/drawing/2014/main" id="{7897513E-DFDF-43AF-853D-D8FACE11C222}"/>
              </a:ext>
            </a:extLst>
          </p:cNvPr>
          <p:cNvPicPr>
            <a:picLocks noChangeAspect="1"/>
          </p:cNvPicPr>
          <p:nvPr/>
        </p:nvPicPr>
        <p:blipFill>
          <a:blip r:embed="rId3"/>
          <a:stretch>
            <a:fillRect/>
          </a:stretch>
        </p:blipFill>
        <p:spPr>
          <a:xfrm>
            <a:off x="912598" y="1757820"/>
            <a:ext cx="4659626" cy="3818004"/>
          </a:xfrm>
          <a:prstGeom prst="rect">
            <a:avLst/>
          </a:prstGeom>
        </p:spPr>
      </p:pic>
    </p:spTree>
    <p:extLst>
      <p:ext uri="{BB962C8B-B14F-4D97-AF65-F5344CB8AC3E}">
        <p14:creationId xmlns:p14="http://schemas.microsoft.com/office/powerpoint/2010/main" val="1022859593"/>
      </p:ext>
    </p:extLst>
  </p:cSld>
  <p:clrMapOvr>
    <a:masterClrMapping/>
  </p:clrMapOvr>
  <p:transition spd="med"/>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Placeholder 4" descr="Picture Placeholder 4"/>
          <p:cNvPicPr>
            <a:picLocks noGrp="1" noChangeAspect="1"/>
          </p:cNvPicPr>
          <p:nvPr>
            <p:ph type="pic" idx="22"/>
          </p:nvPr>
        </p:nvPicPr>
        <p:blipFill>
          <a:blip r:embed="rId2"/>
          <a:srcRect/>
          <a:stretch>
            <a:fillRect/>
          </a:stretch>
        </p:blipFill>
        <p:spPr>
          <a:xfrm>
            <a:off x="5881643" y="1661282"/>
            <a:ext cx="5702048" cy="3952532"/>
          </a:xfrm>
          <a:prstGeom prst="rect">
            <a:avLst/>
          </a:prstGeom>
        </p:spPr>
      </p:pic>
      <p:sp>
        <p:nvSpPr>
          <p:cNvPr id="5" name="TextBox 4">
            <a:extLst>
              <a:ext uri="{FF2B5EF4-FFF2-40B4-BE49-F238E27FC236}">
                <a16:creationId xmlns:a16="http://schemas.microsoft.com/office/drawing/2014/main" id="{96D0CBC8-9600-7BD3-E7C9-CFF56A590DB7}"/>
              </a:ext>
            </a:extLst>
          </p:cNvPr>
          <p:cNvSpPr txBox="1"/>
          <p:nvPr/>
        </p:nvSpPr>
        <p:spPr>
          <a:xfrm>
            <a:off x="912598" y="770185"/>
            <a:ext cx="7637844"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The Disputed Notice Provision</a:t>
            </a:r>
          </a:p>
        </p:txBody>
      </p:sp>
      <p:sp>
        <p:nvSpPr>
          <p:cNvPr id="6" name="TextBox 5">
            <a:extLst>
              <a:ext uri="{FF2B5EF4-FFF2-40B4-BE49-F238E27FC236}">
                <a16:creationId xmlns:a16="http://schemas.microsoft.com/office/drawing/2014/main" id="{8690D17E-335E-C26A-37A0-B189F3113875}"/>
              </a:ext>
            </a:extLst>
          </p:cNvPr>
          <p:cNvSpPr txBox="1"/>
          <p:nvPr/>
        </p:nvSpPr>
        <p:spPr>
          <a:xfrm>
            <a:off x="912598" y="1806675"/>
            <a:ext cx="4805295" cy="4093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On Summary Judgment, Unified argued that the notice provision provides a purely subjective standard</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cs typeface="Helvetica"/>
                <a:sym typeface="Helvetica"/>
              </a:rPr>
              <a:t>USF disputed that the treaty created an entirely subjective standard and that </a:t>
            </a:r>
            <a:r>
              <a:rPr kumimoji="0" lang="en-US" sz="2000" b="0" i="0" u="none" strike="noStrike" kern="0" cap="none" spc="0" normalizeH="0" baseline="0" noProof="0" dirty="0" err="1">
                <a:ln>
                  <a:noFill/>
                </a:ln>
                <a:solidFill>
                  <a:srgbClr val="FFFFFF"/>
                </a:solidFill>
                <a:effectLst/>
                <a:uLnTx/>
                <a:uFillTx/>
                <a:latin typeface="Helvetica"/>
                <a:cs typeface="Helvetica"/>
                <a:sym typeface="Helvetica"/>
              </a:rPr>
              <a:t>Unified’s</a:t>
            </a:r>
            <a:r>
              <a:rPr kumimoji="0" lang="en-US" sz="2000" b="0" i="0" u="none" strike="noStrike" kern="0" cap="none" spc="0" normalizeH="0" baseline="0" noProof="0" dirty="0">
                <a:ln>
                  <a:noFill/>
                </a:ln>
                <a:solidFill>
                  <a:srgbClr val="FFFFFF"/>
                </a:solidFill>
                <a:effectLst/>
                <a:uLnTx/>
                <a:uFillTx/>
                <a:latin typeface="Helvetica"/>
                <a:cs typeface="Helvetica"/>
                <a:sym typeface="Helvetica"/>
              </a:rPr>
              <a:t> notice was unreasonably late.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Helvetica"/>
                <a:cs typeface="Helvetica"/>
                <a:sym typeface="Helvetica"/>
              </a:rPr>
              <a:t> </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cs typeface="Helvetica"/>
                <a:sym typeface="Helvetica"/>
              </a:rPr>
              <a:t>Specifically, it argued, against the plain wording, that if read the way Unified suggested that it would have “unfettered discretion” and would read out the notice provision from the treaty.</a:t>
            </a:r>
            <a:endPar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endParaRPr>
          </a:p>
        </p:txBody>
      </p:sp>
      <p:pic>
        <p:nvPicPr>
          <p:cNvPr id="4" name="Picture 3">
            <a:extLst>
              <a:ext uri="{FF2B5EF4-FFF2-40B4-BE49-F238E27FC236}">
                <a16:creationId xmlns:a16="http://schemas.microsoft.com/office/drawing/2014/main" id="{D73A2CA1-388C-C0BA-C450-30F05C9768EA}"/>
              </a:ext>
            </a:extLst>
          </p:cNvPr>
          <p:cNvPicPr>
            <a:picLocks noChangeAspect="1"/>
          </p:cNvPicPr>
          <p:nvPr/>
        </p:nvPicPr>
        <p:blipFill>
          <a:blip r:embed="rId3"/>
          <a:stretch>
            <a:fillRect/>
          </a:stretch>
        </p:blipFill>
        <p:spPr>
          <a:xfrm>
            <a:off x="5881644" y="1661282"/>
            <a:ext cx="5702047" cy="3952532"/>
          </a:xfrm>
          <a:prstGeom prst="rect">
            <a:avLst/>
          </a:prstGeom>
        </p:spPr>
      </p:pic>
      <p:cxnSp>
        <p:nvCxnSpPr>
          <p:cNvPr id="8" name="Straight Connector 7">
            <a:extLst>
              <a:ext uri="{FF2B5EF4-FFF2-40B4-BE49-F238E27FC236}">
                <a16:creationId xmlns:a16="http://schemas.microsoft.com/office/drawing/2014/main" id="{D0BA6E5A-3516-8CF3-AF03-95CA0428D18B}"/>
              </a:ext>
            </a:extLst>
          </p:cNvPr>
          <p:cNvCxnSpPr/>
          <p:nvPr/>
        </p:nvCxnSpPr>
        <p:spPr>
          <a:xfrm>
            <a:off x="10972800" y="2951747"/>
            <a:ext cx="610891" cy="0"/>
          </a:xfrm>
          <a:prstGeom prst="line">
            <a:avLst/>
          </a:prstGeom>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1C75E97-7A7E-E86D-510F-B416DE187424}"/>
              </a:ext>
            </a:extLst>
          </p:cNvPr>
          <p:cNvCxnSpPr/>
          <p:nvPr/>
        </p:nvCxnSpPr>
        <p:spPr>
          <a:xfrm>
            <a:off x="6096000" y="3545305"/>
            <a:ext cx="2646947"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031644"/>
      </p:ext>
    </p:extLst>
  </p:cSld>
  <p:clrMapOvr>
    <a:masterClrMapping/>
  </p:clrMapOvr>
  <p:transition spd="med"/>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Placeholder 4" descr="Picture Placeholder 4"/>
          <p:cNvPicPr>
            <a:picLocks noGrp="1" noChangeAspect="1"/>
          </p:cNvPicPr>
          <p:nvPr>
            <p:ph type="pic" idx="22"/>
          </p:nvPr>
        </p:nvPicPr>
        <p:blipFill>
          <a:blip r:embed="rId2"/>
          <a:srcRect/>
          <a:stretch>
            <a:fillRect/>
          </a:stretch>
        </p:blipFill>
        <p:spPr>
          <a:xfrm>
            <a:off x="5859751" y="1806674"/>
            <a:ext cx="5702048" cy="3968483"/>
          </a:xfrm>
          <a:prstGeom prst="rect">
            <a:avLst/>
          </a:prstGeom>
        </p:spPr>
      </p:pic>
      <p:sp>
        <p:nvSpPr>
          <p:cNvPr id="5" name="TextBox 4">
            <a:extLst>
              <a:ext uri="{FF2B5EF4-FFF2-40B4-BE49-F238E27FC236}">
                <a16:creationId xmlns:a16="http://schemas.microsoft.com/office/drawing/2014/main" id="{96D0CBC8-9600-7BD3-E7C9-CFF56A590DB7}"/>
              </a:ext>
            </a:extLst>
          </p:cNvPr>
          <p:cNvSpPr txBox="1"/>
          <p:nvPr/>
        </p:nvSpPr>
        <p:spPr>
          <a:xfrm>
            <a:off x="912598" y="770185"/>
            <a:ext cx="7637844"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Court’s Ruling</a:t>
            </a:r>
          </a:p>
        </p:txBody>
      </p:sp>
      <p:sp>
        <p:nvSpPr>
          <p:cNvPr id="6" name="TextBox 5">
            <a:extLst>
              <a:ext uri="{FF2B5EF4-FFF2-40B4-BE49-F238E27FC236}">
                <a16:creationId xmlns:a16="http://schemas.microsoft.com/office/drawing/2014/main" id="{8690D17E-335E-C26A-37A0-B189F3113875}"/>
              </a:ext>
            </a:extLst>
          </p:cNvPr>
          <p:cNvSpPr txBox="1"/>
          <p:nvPr/>
        </p:nvSpPr>
        <p:spPr>
          <a:xfrm>
            <a:off x="676349" y="1504542"/>
            <a:ext cx="5183402" cy="4093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A </a:t>
            </a:r>
            <a:r>
              <a:rPr kumimoji="0" lang="en-US" sz="2000" b="0" i="0" u="none" strike="noStrike" kern="0" cap="none" spc="0" normalizeH="0" baseline="0" noProof="0" dirty="0">
                <a:ln>
                  <a:noFill/>
                </a:ln>
                <a:solidFill>
                  <a:srgbClr val="FFFFFF"/>
                </a:solidFill>
                <a:effectLst/>
                <a:uLnTx/>
                <a:uFillTx/>
                <a:latin typeface="Helvetica"/>
                <a:cs typeface="Helvetica"/>
                <a:sym typeface="Helvetica"/>
              </a:rPr>
              <a:t>subjective standard was applied, meaning that notice was required when Unified subjectively believed the Butler claim would result in a reinsurance claim</a:t>
            </a:r>
            <a:endPar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Helvetic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cs typeface="Helvetica"/>
                <a:sym typeface="Helvetica"/>
              </a:rPr>
              <a:t>The evidence showed Unified did not believe a reinsurance claim would result until after the class certification appeal, so notice within 30 days was proper.</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Helvetic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Even if it were late, the Court also ruled that USF failed to show actual prejudice caused by </a:t>
            </a:r>
            <a:r>
              <a:rPr kumimoji="0" lang="en-US" sz="2000" b="0" i="0" u="none" strike="noStrike" kern="0" cap="none" spc="0" normalizeH="0" baseline="0" noProof="0" dirty="0" err="1">
                <a:ln>
                  <a:noFill/>
                </a:ln>
                <a:solidFill>
                  <a:srgbClr val="FFFFFF"/>
                </a:solidFill>
                <a:effectLst/>
                <a:uLnTx/>
                <a:uFillTx/>
                <a:latin typeface="Helvetica"/>
                <a:ea typeface="+mj-ea"/>
                <a:cs typeface="Helvetica"/>
                <a:sym typeface="Helvetica"/>
              </a:rPr>
              <a:t>Unified’s</a:t>
            </a: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 late notice.</a:t>
            </a:r>
          </a:p>
        </p:txBody>
      </p:sp>
      <p:pic>
        <p:nvPicPr>
          <p:cNvPr id="3" name="Picture 2">
            <a:extLst>
              <a:ext uri="{FF2B5EF4-FFF2-40B4-BE49-F238E27FC236}">
                <a16:creationId xmlns:a16="http://schemas.microsoft.com/office/drawing/2014/main" id="{81486BF5-2CBA-FAEA-7614-35512D020781}"/>
              </a:ext>
            </a:extLst>
          </p:cNvPr>
          <p:cNvPicPr>
            <a:picLocks noChangeAspect="1"/>
          </p:cNvPicPr>
          <p:nvPr/>
        </p:nvPicPr>
        <p:blipFill>
          <a:blip r:embed="rId3"/>
          <a:stretch>
            <a:fillRect/>
          </a:stretch>
        </p:blipFill>
        <p:spPr>
          <a:xfrm>
            <a:off x="5859751" y="1806673"/>
            <a:ext cx="5658267" cy="1995305"/>
          </a:xfrm>
          <a:prstGeom prst="rect">
            <a:avLst/>
          </a:prstGeom>
        </p:spPr>
      </p:pic>
      <p:pic>
        <p:nvPicPr>
          <p:cNvPr id="12" name="Picture 11">
            <a:extLst>
              <a:ext uri="{FF2B5EF4-FFF2-40B4-BE49-F238E27FC236}">
                <a16:creationId xmlns:a16="http://schemas.microsoft.com/office/drawing/2014/main" id="{0B31BE9D-66B2-D1E9-86D7-0F8679BB1590}"/>
              </a:ext>
            </a:extLst>
          </p:cNvPr>
          <p:cNvPicPr>
            <a:picLocks noChangeAspect="1"/>
          </p:cNvPicPr>
          <p:nvPr/>
        </p:nvPicPr>
        <p:blipFill>
          <a:blip r:embed="rId4"/>
          <a:stretch>
            <a:fillRect/>
          </a:stretch>
        </p:blipFill>
        <p:spPr>
          <a:xfrm>
            <a:off x="5859751" y="3801979"/>
            <a:ext cx="5655900" cy="1973178"/>
          </a:xfrm>
          <a:prstGeom prst="rect">
            <a:avLst/>
          </a:prstGeom>
        </p:spPr>
      </p:pic>
    </p:spTree>
    <p:extLst>
      <p:ext uri="{BB962C8B-B14F-4D97-AF65-F5344CB8AC3E}">
        <p14:creationId xmlns:p14="http://schemas.microsoft.com/office/powerpoint/2010/main" val="1050275662"/>
      </p:ext>
    </p:extLst>
  </p:cSld>
  <p:clrMapOvr>
    <a:masterClrMapping/>
  </p:clrMapOvr>
  <p:transition spd="med"/>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Placeholder 4" descr="Picture Placeholder 4"/>
          <p:cNvPicPr>
            <a:picLocks noGrp="1" noChangeAspect="1"/>
          </p:cNvPicPr>
          <p:nvPr>
            <p:ph type="pic" idx="22"/>
          </p:nvPr>
        </p:nvPicPr>
        <p:blipFill>
          <a:blip r:embed="rId3"/>
          <a:srcRect/>
          <a:stretch>
            <a:fillRect/>
          </a:stretch>
        </p:blipFill>
        <p:spPr>
          <a:xfrm>
            <a:off x="6378396" y="2671211"/>
            <a:ext cx="5702047" cy="2224244"/>
          </a:xfrm>
          <a:prstGeom prst="rect">
            <a:avLst/>
          </a:prstGeom>
        </p:spPr>
      </p:pic>
      <p:sp>
        <p:nvSpPr>
          <p:cNvPr id="5" name="TextBox 4">
            <a:extLst>
              <a:ext uri="{FF2B5EF4-FFF2-40B4-BE49-F238E27FC236}">
                <a16:creationId xmlns:a16="http://schemas.microsoft.com/office/drawing/2014/main" id="{96D0CBC8-9600-7BD3-E7C9-CFF56A590DB7}"/>
              </a:ext>
            </a:extLst>
          </p:cNvPr>
          <p:cNvSpPr txBox="1"/>
          <p:nvPr/>
        </p:nvSpPr>
        <p:spPr>
          <a:xfrm>
            <a:off x="912598" y="770185"/>
            <a:ext cx="7637844"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Century Gothic" panose="020B0502020202020204" pitchFamily="34" charset="0"/>
                <a:cs typeface="Helvetica"/>
                <a:sym typeface="Helvetica"/>
              </a:rPr>
              <a:t>Why Does It Matter?</a:t>
            </a:r>
          </a:p>
        </p:txBody>
      </p:sp>
      <p:sp>
        <p:nvSpPr>
          <p:cNvPr id="6" name="TextBox 5">
            <a:extLst>
              <a:ext uri="{FF2B5EF4-FFF2-40B4-BE49-F238E27FC236}">
                <a16:creationId xmlns:a16="http://schemas.microsoft.com/office/drawing/2014/main" id="{8690D17E-335E-C26A-37A0-B189F3113875}"/>
              </a:ext>
            </a:extLst>
          </p:cNvPr>
          <p:cNvSpPr txBox="1"/>
          <p:nvPr/>
        </p:nvSpPr>
        <p:spPr>
          <a:xfrm>
            <a:off x="676349" y="1504542"/>
            <a:ext cx="5702048" cy="47089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This is seemingly the first case </a:t>
            </a:r>
            <a:r>
              <a:rPr kumimoji="0" lang="en-US" sz="2000" b="0" i="0" u="none" strike="noStrike" kern="0" cap="none" spc="0" normalizeH="0" baseline="0" noProof="0">
                <a:ln>
                  <a:noFill/>
                </a:ln>
                <a:solidFill>
                  <a:srgbClr val="FFFFFF"/>
                </a:solidFill>
                <a:effectLst/>
                <a:uLnTx/>
                <a:uFillTx/>
                <a:latin typeface="Helvetica"/>
                <a:ea typeface="+mj-ea"/>
                <a:cs typeface="Helvetica"/>
                <a:sym typeface="Helvetica"/>
              </a:rPr>
              <a:t>in Texas (</a:t>
            </a: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albeit a federal one) addressing the standard for late notice to a reinsurer, so going forward a reinsurer in Texas will likely need to show: </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Helvetica"/>
              <a:cs typeface="Helvetica"/>
              <a:sym typeface="Helvetica"/>
            </a:endParaRPr>
          </a:p>
          <a:p>
            <a:pPr marL="457200" marR="0" lvl="5" indent="-457200" algn="l" defTabSz="457200" rtl="0" eaLnBrk="1" fontAlgn="auto" latinLnBrk="0" hangingPunct="0">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That notice was late based on the plain wording of the notice provision; and </a:t>
            </a:r>
          </a:p>
          <a:p>
            <a:pPr marL="457200" marR="0" lvl="5" indent="-457200" algn="l" defTabSz="457200" rtl="0" eaLnBrk="1" fontAlgn="auto" latinLnBrk="0" hangingPunct="0">
              <a:lnSpc>
                <a:spcPct val="100000"/>
              </a:lnSpc>
              <a:spcBef>
                <a:spcPts val="0"/>
              </a:spcBef>
              <a:spcAft>
                <a:spcPts val="0"/>
              </a:spcAft>
              <a:buClrTx/>
              <a:buSzTx/>
              <a:buFont typeface="+mj-lt"/>
              <a:buAutoNum type="arabicPeriod"/>
              <a:tabLst/>
              <a:defRPr/>
            </a:pPr>
            <a:endPar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endParaRPr>
          </a:p>
          <a:p>
            <a:pPr marL="457200" marR="0" lvl="5" indent="-457200" algn="l" defTabSz="457200" rtl="0" eaLnBrk="1" fontAlgn="auto" latinLnBrk="0" hangingPunct="0">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rgbClr val="FFFFFF"/>
                </a:solidFill>
                <a:effectLst/>
                <a:uLnTx/>
                <a:uFillTx/>
                <a:latin typeface="Helvetica"/>
                <a:cs typeface="Helvetica"/>
                <a:sym typeface="Helvetica"/>
              </a:rPr>
              <a:t>T</a:t>
            </a: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hat it suffered actual prejudice as a result of late notice to avoid reinsurance payments.  </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Helvetica"/>
                <a:ea typeface="+mj-ea"/>
                <a:cs typeface="Helvetica"/>
                <a:sym typeface="Helvetica"/>
              </a:rPr>
              <a:t>For notice provisions giving considerable discretion to a reinsured, a reinsurer should note that Texas courts will likely apply a subjective, not objective standard</a:t>
            </a:r>
          </a:p>
        </p:txBody>
      </p:sp>
      <p:pic>
        <p:nvPicPr>
          <p:cNvPr id="4" name="Picture 3">
            <a:extLst>
              <a:ext uri="{FF2B5EF4-FFF2-40B4-BE49-F238E27FC236}">
                <a16:creationId xmlns:a16="http://schemas.microsoft.com/office/drawing/2014/main" id="{C3D4FBB1-E8E5-ED5F-72BB-F971308B6A0B}"/>
              </a:ext>
            </a:extLst>
          </p:cNvPr>
          <p:cNvPicPr>
            <a:picLocks noChangeAspect="1"/>
          </p:cNvPicPr>
          <p:nvPr/>
        </p:nvPicPr>
        <p:blipFill>
          <a:blip r:embed="rId4"/>
          <a:stretch>
            <a:fillRect/>
          </a:stretch>
        </p:blipFill>
        <p:spPr>
          <a:xfrm>
            <a:off x="6378397" y="2330115"/>
            <a:ext cx="5702048" cy="2565339"/>
          </a:xfrm>
          <a:prstGeom prst="rect">
            <a:avLst/>
          </a:prstGeom>
        </p:spPr>
      </p:pic>
    </p:spTree>
    <p:extLst>
      <p:ext uri="{BB962C8B-B14F-4D97-AF65-F5344CB8AC3E}">
        <p14:creationId xmlns:p14="http://schemas.microsoft.com/office/powerpoint/2010/main" val="383805316"/>
      </p:ext>
    </p:extLst>
  </p:cSld>
  <p:clrMapOvr>
    <a:masterClrMapping/>
  </p:clrMapOvr>
  <p:transition spd="med"/>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2E7724-3766-9521-7C65-11CDBE49ED00}"/>
              </a:ext>
            </a:extLst>
          </p:cNvPr>
          <p:cNvSpPr txBox="1"/>
          <p:nvPr/>
        </p:nvSpPr>
        <p:spPr>
          <a:xfrm>
            <a:off x="1282700" y="1143000"/>
            <a:ext cx="9740900"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a:sym typeface="Century Gothic"/>
              </a:rPr>
              <a:t>Gartner, Inc. v. HCC Specialty Underwriters, Inc., et al.</a:t>
            </a:r>
            <a:r>
              <a:rPr kumimoji="0" lang="en-US" sz="5400" b="1" i="1"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Helvetica"/>
                <a:cs typeface="Helvetica"/>
                <a:sym typeface="Helvetica"/>
              </a:rPr>
              <a:t> </a:t>
            </a:r>
          </a:p>
        </p:txBody>
      </p:sp>
      <p:sp>
        <p:nvSpPr>
          <p:cNvPr id="6" name="TextBox 5">
            <a:extLst>
              <a:ext uri="{FF2B5EF4-FFF2-40B4-BE49-F238E27FC236}">
                <a16:creationId xmlns:a16="http://schemas.microsoft.com/office/drawing/2014/main" id="{389857F8-6FEA-B130-C705-B734ECC1B012}"/>
              </a:ext>
            </a:extLst>
          </p:cNvPr>
          <p:cNvSpPr txBox="1"/>
          <p:nvPr/>
        </p:nvSpPr>
        <p:spPr>
          <a:xfrm>
            <a:off x="1638300" y="2967335"/>
            <a:ext cx="89154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6600"/>
                </a:solidFill>
                <a:effectLst/>
                <a:uLnTx/>
                <a:uFillTx/>
                <a:latin typeface="Helvetica"/>
                <a:cs typeface="Helvetica"/>
                <a:sym typeface="Helvetica"/>
              </a:rPr>
              <a:t>“Common Interests, You Say?  Isn’t Common A Rapper?”</a:t>
            </a:r>
          </a:p>
        </p:txBody>
      </p:sp>
      <p:sp>
        <p:nvSpPr>
          <p:cNvPr id="7" name="TextBox 6">
            <a:extLst>
              <a:ext uri="{FF2B5EF4-FFF2-40B4-BE49-F238E27FC236}">
                <a16:creationId xmlns:a16="http://schemas.microsoft.com/office/drawing/2014/main" id="{545F8E5A-D571-1263-E0A3-EF87943BC861}"/>
              </a:ext>
            </a:extLst>
          </p:cNvPr>
          <p:cNvSpPr txBox="1"/>
          <p:nvPr/>
        </p:nvSpPr>
        <p:spPr>
          <a:xfrm>
            <a:off x="1193800" y="3921344"/>
            <a:ext cx="5956300"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br>
              <a:rPr kumimoji="0" lang="en-US" sz="2000" b="1" i="0" u="none" strike="noStrike" kern="0" cap="none" spc="0" normalizeH="0" baseline="0" noProof="0" dirty="0">
                <a:ln>
                  <a:noFill/>
                </a:ln>
                <a:solidFill>
                  <a:srgbClr val="FFFFFF"/>
                </a:solidFill>
                <a:effectLst/>
                <a:uLnTx/>
                <a:uFillTx/>
                <a:latin typeface="Helvetica"/>
                <a:cs typeface="Helvetica"/>
                <a:sym typeface="Helvetica"/>
              </a:rPr>
            </a:br>
            <a:r>
              <a:rPr kumimoji="0" lang="en-US" sz="2000" b="1" i="0" u="none" strike="noStrike" kern="0" cap="none" spc="0" normalizeH="0" baseline="0" noProof="0" dirty="0">
                <a:ln>
                  <a:noFill/>
                </a:ln>
                <a:solidFill>
                  <a:srgbClr val="C00000"/>
                </a:solidFill>
                <a:effectLst/>
                <a:uLnTx/>
                <a:uFillTx/>
                <a:latin typeface="Helvetica"/>
                <a:cs typeface="Helvetica"/>
                <a:sym typeface="Helvetica"/>
              </a:rPr>
              <a:t>Gabby Siskind</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C00000"/>
                </a:solidFill>
                <a:effectLst/>
                <a:uLnTx/>
                <a:uFillTx/>
                <a:latin typeface="Helvetica"/>
                <a:cs typeface="Helvetica"/>
                <a:sym typeface="Helvetica"/>
              </a:rPr>
              <a:t>Zelle</a:t>
            </a:r>
            <a:r>
              <a:rPr kumimoji="0" lang="en-US" sz="2000" b="1" i="0" u="none" strike="noStrike" kern="0" cap="none" spc="0" normalizeH="0" baseline="0" noProof="0" dirty="0">
                <a:ln>
                  <a:noFill/>
                </a:ln>
                <a:solidFill>
                  <a:srgbClr val="C00000"/>
                </a:solidFill>
                <a:effectLst/>
                <a:uLnTx/>
                <a:uFillTx/>
                <a:latin typeface="Helvetica"/>
                <a:cs typeface="Helvetica"/>
                <a:sym typeface="Helvetica"/>
              </a:rPr>
              <a:t> LLP</a:t>
            </a:r>
            <a:br>
              <a:rPr kumimoji="0" lang="en-US" sz="2000" b="1" i="0" u="none" strike="noStrike" kern="0" cap="none" spc="0" normalizeH="0" baseline="0" noProof="0" dirty="0">
                <a:ln>
                  <a:noFill/>
                </a:ln>
                <a:solidFill>
                  <a:srgbClr val="C00000"/>
                </a:solidFill>
                <a:effectLst/>
                <a:uLnTx/>
                <a:uFillTx/>
                <a:latin typeface="Helvetica"/>
                <a:cs typeface="Helvetica"/>
                <a:sym typeface="Helvetica"/>
              </a:rPr>
            </a:br>
            <a:br>
              <a:rPr kumimoji="0" lang="en-US" sz="1800" b="0" i="0" u="none" strike="noStrike" kern="0" cap="none" spc="0" normalizeH="0" baseline="0" noProof="0" dirty="0">
                <a:ln>
                  <a:noFill/>
                </a:ln>
                <a:solidFill>
                  <a:srgbClr val="000000"/>
                </a:solidFill>
                <a:effectLst/>
                <a:uLnTx/>
                <a:uFillTx/>
                <a:latin typeface="Helvetica"/>
                <a:cs typeface="Helvetica"/>
                <a:sym typeface="Helvetica"/>
              </a:rPr>
            </a:br>
            <a:endParaRPr kumimoji="0" lang="en-US" sz="1800" b="0" i="0" u="none" strike="noStrike" kern="0" cap="none" spc="0" normalizeH="0" baseline="0" noProof="0" dirty="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3267971723"/>
      </p:ext>
    </p:extLst>
  </p:cSld>
  <p:clrMapOvr>
    <a:masterClrMapping/>
  </p:clrMapOvr>
  <p:transition spd="med"/>
</p:sld>
</file>

<file path=ppt/slides/slide35.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982049" y="709863"/>
            <a:ext cx="4174336" cy="2007047"/>
          </a:xfrm>
          <a:prstGeom prst="rect">
            <a:avLst/>
          </a:prstGeom>
        </p:spPr>
        <p:txBody>
          <a:bodyPr/>
          <a:lstStyle/>
          <a:p>
            <a:r>
              <a:rPr lang="en-US" b="1" dirty="0"/>
              <a:t>Facts</a:t>
            </a:r>
            <a:endParaRPr b="1" dirty="0"/>
          </a:p>
        </p:txBody>
      </p:sp>
      <p:pic>
        <p:nvPicPr>
          <p:cNvPr id="107" name="Picture Placeholder 4" descr="Picture Placeholder 4"/>
          <p:cNvPicPr>
            <a:picLocks noGrp="1" noChangeAspect="1"/>
          </p:cNvPicPr>
          <p:nvPr>
            <p:ph type="pic" idx="22"/>
          </p:nvPr>
        </p:nvPicPr>
        <p:blipFill>
          <a:blip r:embed="rId3"/>
          <a:srcRect/>
          <a:stretch>
            <a:fillRect/>
          </a:stretch>
        </p:blipFill>
        <p:spPr>
          <a:prstGeom prst="rect">
            <a:avLst/>
          </a:prstGeom>
        </p:spPr>
      </p:pic>
      <p:sp>
        <p:nvSpPr>
          <p:cNvPr id="2" name="TextBox 1">
            <a:extLst>
              <a:ext uri="{FF2B5EF4-FFF2-40B4-BE49-F238E27FC236}">
                <a16:creationId xmlns:a16="http://schemas.microsoft.com/office/drawing/2014/main" id="{1FA40D85-B120-8B44-5237-6BB4A609A2B1}"/>
              </a:ext>
            </a:extLst>
          </p:cNvPr>
          <p:cNvSpPr txBox="1"/>
          <p:nvPr/>
        </p:nvSpPr>
        <p:spPr>
          <a:xfrm>
            <a:off x="5916175" y="1894111"/>
            <a:ext cx="5612099"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Gartner sued its Insurers in SDNY for losses incurred due to COVID-19 related event cancellations.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Gartner also sued its broker, Aon, for losses not covered by the policies with Insurers.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During discovery, documents were submitted to the Court for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in-camera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review.</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Gartner and Aon argued that Insurers waived any work product protection by disclosing the documents to their reinsurers (among others).</a:t>
            </a:r>
          </a:p>
        </p:txBody>
      </p:sp>
      <p:pic>
        <p:nvPicPr>
          <p:cNvPr id="8" name="Picture 7" descr="Person running up stairs illustration">
            <a:extLst>
              <a:ext uri="{FF2B5EF4-FFF2-40B4-BE49-F238E27FC236}">
                <a16:creationId xmlns:a16="http://schemas.microsoft.com/office/drawing/2014/main" id="{EA1D00B1-ECCC-29DA-9342-A1D3CBCBE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791" y="2693252"/>
            <a:ext cx="3952851" cy="2712014"/>
          </a:xfrm>
          <a:prstGeom prst="rect">
            <a:avLst/>
          </a:prstGeom>
        </p:spPr>
      </p:pic>
    </p:spTree>
  </p:cSld>
  <p:clrMapOvr>
    <a:masterClrMapping/>
  </p:clrMapOvr>
  <p:transition spd="med"/>
</p:sld>
</file>

<file path=ppt/slides/slide36.xml><?xml version="1.0" encoding="utf-8"?>
<p:sld xmlns:a16="http://schemas.microsoft.com/office/drawing/2014/main" xmlns:asvg="http://schemas.microsoft.com/office/drawing/2016/SVG/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CDBBA3-1FD4-2C59-65E2-0C483E92F9CC}"/>
              </a:ext>
            </a:extLst>
          </p:cNvPr>
          <p:cNvSpPr/>
          <p:nvPr/>
        </p:nvSpPr>
        <p:spPr>
          <a:xfrm>
            <a:off x="2074127" y="718457"/>
            <a:ext cx="9400323" cy="5421086"/>
          </a:xfrm>
          <a:prstGeom prst="rect">
            <a:avLst/>
          </a:prstGeom>
          <a:solidFill>
            <a:srgbClr val="C83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9" name="Picture Placeholder 4" descr="Picture Placeholder 4"/>
          <p:cNvPicPr>
            <a:picLocks noGrp="1"/>
          </p:cNvPicPr>
          <p:nvPr>
            <p:ph type="pic" sz="half" idx="21"/>
          </p:nvPr>
        </p:nvPicPr>
        <p:blipFill>
          <a:blip r:embed="rId2"/>
          <a:srcRect t="15340" b="15340"/>
          <a:stretch/>
        </p:blipFill>
        <p:spPr>
          <a:xfrm>
            <a:off x="717093" y="1452734"/>
            <a:ext cx="5702048" cy="3952532"/>
          </a:xfrm>
        </p:spPr>
      </p:pic>
      <p:sp>
        <p:nvSpPr>
          <p:cNvPr id="5" name="Click to edit title">
            <a:extLst>
              <a:ext uri="{FF2B5EF4-FFF2-40B4-BE49-F238E27FC236}">
                <a16:creationId xmlns:a16="http://schemas.microsoft.com/office/drawing/2014/main" id="{2D31BBA3-DA06-C585-8563-3D7BA42335EB}"/>
              </a:ext>
            </a:extLst>
          </p:cNvPr>
          <p:cNvSpPr txBox="1">
            <a:spLocks/>
          </p:cNvSpPr>
          <p:nvPr/>
        </p:nvSpPr>
        <p:spPr>
          <a:xfrm>
            <a:off x="6745184" y="1768640"/>
            <a:ext cx="4155427" cy="20070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Holding</a:t>
            </a:r>
          </a:p>
        </p:txBody>
      </p:sp>
      <p:pic>
        <p:nvPicPr>
          <p:cNvPr id="8" name="Graphic 7" descr="Judge female with solid fill">
            <a:extLst>
              <a:ext uri="{FF2B5EF4-FFF2-40B4-BE49-F238E27FC236}">
                <a16:creationId xmlns:a16="http://schemas.microsoft.com/office/drawing/2014/main" id="{1179F204-9B20-FFAD-9077-A7ECF8BA07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4205" y="2606124"/>
            <a:ext cx="1169563" cy="1169563"/>
          </a:xfrm>
          <a:prstGeom prst="rect">
            <a:avLst/>
          </a:prstGeom>
        </p:spPr>
      </p:pic>
      <p:sp>
        <p:nvSpPr>
          <p:cNvPr id="9" name="TextBox 8">
            <a:extLst>
              <a:ext uri="{FF2B5EF4-FFF2-40B4-BE49-F238E27FC236}">
                <a16:creationId xmlns:a16="http://schemas.microsoft.com/office/drawing/2014/main" id="{9EA2FE77-F8A2-85C5-A9C9-9ED1AC9C6148}"/>
              </a:ext>
            </a:extLst>
          </p:cNvPr>
          <p:cNvSpPr txBox="1"/>
          <p:nvPr/>
        </p:nvSpPr>
        <p:spPr>
          <a:xfrm>
            <a:off x="807830" y="1905506"/>
            <a:ext cx="5495730" cy="320087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Work product doctrine applied to all documents:</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Post-dated litigation; </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Reflected mental impressions, opinions, and conclusions; and</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Prepared in anticipation of or because of litigation.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Insurers did not waive work product protection by sharing documents or communicating with reinsurers.</a:t>
            </a:r>
          </a:p>
        </p:txBody>
      </p:sp>
    </p:spTree>
  </p:cSld>
  <p:clrMapOvr>
    <a:masterClrMapping/>
  </p:clrMapOvr>
  <p:transition spd="med"/>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5B32A-A5B4-B93E-2B02-35115DFFACCD}"/>
            </a:ext>
          </a:extLst>
        </p:cNvPr>
        <p:cNvGrpSpPr/>
        <p:nvPr/>
      </p:nvGrpSpPr>
      <p:grpSpPr>
        <a:xfrm>
          <a:off x="0" y="0"/>
          <a:ext cx="0" cy="0"/>
          <a:chOff x="0" y="0"/>
          <a:chExt cx="0" cy="0"/>
        </a:xfrm>
      </p:grpSpPr>
      <p:sp>
        <p:nvSpPr>
          <p:cNvPr id="104" name="Click to edit title">
            <a:extLst>
              <a:ext uri="{FF2B5EF4-FFF2-40B4-BE49-F238E27FC236}">
                <a16:creationId xmlns:a16="http://schemas.microsoft.com/office/drawing/2014/main" id="{1358E633-85A2-4113-75D8-C4B601568894}"/>
              </a:ext>
            </a:extLst>
          </p:cNvPr>
          <p:cNvSpPr txBox="1">
            <a:spLocks noGrp="1"/>
          </p:cNvSpPr>
          <p:nvPr>
            <p:ph type="title"/>
          </p:nvPr>
        </p:nvSpPr>
        <p:spPr>
          <a:xfrm>
            <a:off x="1006112" y="709863"/>
            <a:ext cx="4179499" cy="2007047"/>
          </a:xfrm>
          <a:prstGeom prst="rect">
            <a:avLst/>
          </a:prstGeom>
        </p:spPr>
        <p:txBody>
          <a:bodyPr>
            <a:normAutofit/>
          </a:bodyPr>
          <a:lstStyle/>
          <a:p>
            <a:r>
              <a:rPr lang="en-US" sz="4300" b="1" dirty="0"/>
              <a:t>Considerations</a:t>
            </a:r>
            <a:endParaRPr sz="4300" b="1" dirty="0"/>
          </a:p>
        </p:txBody>
      </p:sp>
      <p:pic>
        <p:nvPicPr>
          <p:cNvPr id="107" name="Picture Placeholder 4" descr="Picture Placeholder 4">
            <a:extLst>
              <a:ext uri="{FF2B5EF4-FFF2-40B4-BE49-F238E27FC236}">
                <a16:creationId xmlns:a16="http://schemas.microsoft.com/office/drawing/2014/main" id="{C547C739-7A03-EA1A-4462-B4367E444CD5}"/>
              </a:ext>
            </a:extLst>
          </p:cNvPr>
          <p:cNvPicPr>
            <a:picLocks noGrp="1" noChangeAspect="1"/>
          </p:cNvPicPr>
          <p:nvPr>
            <p:ph type="pic" idx="22"/>
          </p:nvPr>
        </p:nvPicPr>
        <p:blipFill>
          <a:blip r:embed="rId2"/>
          <a:srcRect/>
          <a:stretch>
            <a:fillRect/>
          </a:stretch>
        </p:blipFill>
        <p:spPr>
          <a:prstGeom prst="rect">
            <a:avLst/>
          </a:prstGeom>
        </p:spPr>
      </p:pic>
      <p:sp>
        <p:nvSpPr>
          <p:cNvPr id="2" name="TextBox 1">
            <a:extLst>
              <a:ext uri="{FF2B5EF4-FFF2-40B4-BE49-F238E27FC236}">
                <a16:creationId xmlns:a16="http://schemas.microsoft.com/office/drawing/2014/main" id="{138DDE08-3CFF-9643-933E-6F2B655E448F}"/>
              </a:ext>
            </a:extLst>
          </p:cNvPr>
          <p:cNvSpPr txBox="1"/>
          <p:nvPr/>
        </p:nvSpPr>
        <p:spPr>
          <a:xfrm>
            <a:off x="5971592" y="1797855"/>
            <a:ext cx="5495730" cy="36009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ommunications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with ‘third-party’ reinsurers can waive any work product protection, ‘unless there was a common interest shared by the reinsurer and [the insurer].”</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To show a common interest, there must be a </a:t>
            </a: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common legal interest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rather than a mere commercial one.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Then, party claiming work-product protection must show communications were made “</a:t>
            </a: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in the course of formulating a common legal strategy.”</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1200"/>
              </a:spcAft>
              <a:buClrTx/>
              <a:buSzTx/>
              <a:buFont typeface="+mj-lt"/>
              <a:buAutoNum type="arabicParen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Picture 2" descr="Cartoon checklist and pencil">
            <a:extLst>
              <a:ext uri="{FF2B5EF4-FFF2-40B4-BE49-F238E27FC236}">
                <a16:creationId xmlns:a16="http://schemas.microsoft.com/office/drawing/2014/main" id="{7A43DA61-4B0F-8722-254A-95FF362B2A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790" y="2705284"/>
            <a:ext cx="3952851" cy="2700341"/>
          </a:xfrm>
          <a:prstGeom prst="rect">
            <a:avLst/>
          </a:prstGeom>
        </p:spPr>
      </p:pic>
    </p:spTree>
    <p:extLst>
      <p:ext uri="{BB962C8B-B14F-4D97-AF65-F5344CB8AC3E}">
        <p14:creationId xmlns:p14="http://schemas.microsoft.com/office/powerpoint/2010/main" val="1862323680"/>
      </p:ext>
    </p:extLst>
  </p:cSld>
  <p:clrMapOvr>
    <a:masterClrMapping/>
  </p:clrMapOvr>
  <p:transition spd="med"/>
</p:sld>
</file>

<file path=ppt/slides/slide38.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F64C6-80C2-5583-519B-DB1A6BFCA70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6ABA045-5D10-B44A-5AAD-ABBD05F32FBE}"/>
              </a:ext>
            </a:extLst>
          </p:cNvPr>
          <p:cNvSpPr/>
          <p:nvPr/>
        </p:nvSpPr>
        <p:spPr>
          <a:xfrm>
            <a:off x="2116628" y="718457"/>
            <a:ext cx="9400323" cy="5421086"/>
          </a:xfrm>
          <a:prstGeom prst="rect">
            <a:avLst/>
          </a:prstGeom>
          <a:solidFill>
            <a:srgbClr val="C83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9" name="Picture Placeholder 4" descr="Picture Placeholder 4">
            <a:extLst>
              <a:ext uri="{FF2B5EF4-FFF2-40B4-BE49-F238E27FC236}">
                <a16:creationId xmlns:a16="http://schemas.microsoft.com/office/drawing/2014/main" id="{A421D2F0-2772-959F-5420-46CAEE2CC231}"/>
              </a:ext>
            </a:extLst>
          </p:cNvPr>
          <p:cNvPicPr>
            <a:picLocks noGrp="1"/>
          </p:cNvPicPr>
          <p:nvPr>
            <p:ph type="pic" sz="half" idx="21"/>
          </p:nvPr>
        </p:nvPicPr>
        <p:blipFill>
          <a:blip r:embed="rId2"/>
          <a:srcRect t="15340" b="15340"/>
          <a:stretch/>
        </p:blipFill>
        <p:spPr>
          <a:xfrm>
            <a:off x="717093" y="1452734"/>
            <a:ext cx="5702048" cy="3952532"/>
          </a:xfrm>
        </p:spPr>
      </p:pic>
      <p:sp>
        <p:nvSpPr>
          <p:cNvPr id="5" name="Click to edit title">
            <a:extLst>
              <a:ext uri="{FF2B5EF4-FFF2-40B4-BE49-F238E27FC236}">
                <a16:creationId xmlns:a16="http://schemas.microsoft.com/office/drawing/2014/main" id="{21B9A993-DF37-338D-D096-BCF9CF57C07D}"/>
              </a:ext>
            </a:extLst>
          </p:cNvPr>
          <p:cNvSpPr txBox="1">
            <a:spLocks/>
          </p:cNvSpPr>
          <p:nvPr/>
        </p:nvSpPr>
        <p:spPr>
          <a:xfrm>
            <a:off x="6816790" y="1275344"/>
            <a:ext cx="4155427" cy="20070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Takeaways</a:t>
            </a:r>
          </a:p>
        </p:txBody>
      </p:sp>
      <p:sp>
        <p:nvSpPr>
          <p:cNvPr id="9" name="TextBox 8">
            <a:extLst>
              <a:ext uri="{FF2B5EF4-FFF2-40B4-BE49-F238E27FC236}">
                <a16:creationId xmlns:a16="http://schemas.microsoft.com/office/drawing/2014/main" id="{FF307E77-ECE5-51B8-178C-34C5C0698526}"/>
              </a:ext>
            </a:extLst>
          </p:cNvPr>
          <p:cNvSpPr txBox="1"/>
          <p:nvPr/>
        </p:nvSpPr>
        <p:spPr>
          <a:xfrm>
            <a:off x="842211" y="2110424"/>
            <a:ext cx="5472345" cy="29238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For Insurers:</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Be cautious when communicating with reinsurers both during the claim and litigation.</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While a good result here, oftentimes not the outcome.</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May be difficult to establish the parties have a “common legal interest.”</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Graphic 6" descr="Warning with solid fill">
            <a:extLst>
              <a:ext uri="{FF2B5EF4-FFF2-40B4-BE49-F238E27FC236}">
                <a16:creationId xmlns:a16="http://schemas.microsoft.com/office/drawing/2014/main" id="{5931CEA3-55AE-5372-2C4B-D4D4040133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7303" y="3197151"/>
            <a:ext cx="914400" cy="914400"/>
          </a:xfrm>
          <a:prstGeom prst="rect">
            <a:avLst/>
          </a:prstGeom>
        </p:spPr>
      </p:pic>
    </p:spTree>
    <p:extLst>
      <p:ext uri="{BB962C8B-B14F-4D97-AF65-F5344CB8AC3E}">
        <p14:creationId xmlns:p14="http://schemas.microsoft.com/office/powerpoint/2010/main" val="1737287892"/>
      </p:ext>
    </p:extLst>
  </p:cSld>
  <p:clrMapOvr>
    <a:masterClrMapping/>
  </p:clrMapOvr>
  <p:transition spd="med"/>
</p:sld>
</file>

<file path=ppt/slides/slide39.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3B082-152D-DB79-028A-C3BE70C00D73}"/>
            </a:ext>
          </a:extLst>
        </p:cNvPr>
        <p:cNvGrpSpPr/>
        <p:nvPr/>
      </p:nvGrpSpPr>
      <p:grpSpPr>
        <a:xfrm>
          <a:off x="0" y="0"/>
          <a:ext cx="0" cy="0"/>
          <a:chOff x="0" y="0"/>
          <a:chExt cx="0" cy="0"/>
        </a:xfrm>
      </p:grpSpPr>
      <p:sp>
        <p:nvSpPr>
          <p:cNvPr id="104" name="Click to edit title">
            <a:extLst>
              <a:ext uri="{FF2B5EF4-FFF2-40B4-BE49-F238E27FC236}">
                <a16:creationId xmlns:a16="http://schemas.microsoft.com/office/drawing/2014/main" id="{B40E410E-DA2F-FE7C-AD03-26120E676378}"/>
              </a:ext>
            </a:extLst>
          </p:cNvPr>
          <p:cNvSpPr txBox="1">
            <a:spLocks noGrp="1"/>
          </p:cNvSpPr>
          <p:nvPr>
            <p:ph type="title"/>
          </p:nvPr>
        </p:nvSpPr>
        <p:spPr>
          <a:xfrm>
            <a:off x="1289919" y="1312350"/>
            <a:ext cx="4179499" cy="2007047"/>
          </a:xfrm>
          <a:prstGeom prst="rect">
            <a:avLst/>
          </a:prstGeom>
        </p:spPr>
        <p:txBody>
          <a:bodyPr>
            <a:normAutofit/>
          </a:bodyPr>
          <a:lstStyle/>
          <a:p>
            <a:r>
              <a:rPr lang="en-US" b="1" dirty="0">
                <a:solidFill>
                  <a:schemeClr val="bg1"/>
                </a:solidFill>
                <a:latin typeface="Century Gothic" panose="020B0502020202020204" pitchFamily="34" charset="0"/>
              </a:rPr>
              <a:t>Takeaways</a:t>
            </a:r>
            <a:endParaRPr b="1" dirty="0"/>
          </a:p>
        </p:txBody>
      </p:sp>
      <p:pic>
        <p:nvPicPr>
          <p:cNvPr id="107" name="Picture Placeholder 4" descr="Picture Placeholder 4">
            <a:extLst>
              <a:ext uri="{FF2B5EF4-FFF2-40B4-BE49-F238E27FC236}">
                <a16:creationId xmlns:a16="http://schemas.microsoft.com/office/drawing/2014/main" id="{769ECDF3-68C5-E235-CB0E-620C33536E73}"/>
              </a:ext>
            </a:extLst>
          </p:cNvPr>
          <p:cNvPicPr>
            <a:picLocks noGrp="1" noChangeAspect="1"/>
          </p:cNvPicPr>
          <p:nvPr>
            <p:ph type="pic" idx="22"/>
          </p:nvPr>
        </p:nvPicPr>
        <p:blipFill>
          <a:blip r:embed="rId3"/>
          <a:srcRect/>
          <a:stretch>
            <a:fillRect/>
          </a:stretch>
        </p:blipFill>
        <p:spPr>
          <a:prstGeom prst="rect">
            <a:avLst/>
          </a:prstGeom>
        </p:spPr>
      </p:pic>
      <p:sp>
        <p:nvSpPr>
          <p:cNvPr id="2" name="TextBox 1">
            <a:extLst>
              <a:ext uri="{FF2B5EF4-FFF2-40B4-BE49-F238E27FC236}">
                <a16:creationId xmlns:a16="http://schemas.microsoft.com/office/drawing/2014/main" id="{AD7BD2EA-D458-E676-FE5A-8179C8220331}"/>
              </a:ext>
            </a:extLst>
          </p:cNvPr>
          <p:cNvSpPr txBox="1"/>
          <p:nvPr/>
        </p:nvSpPr>
        <p:spPr>
          <a:xfrm>
            <a:off x="5984802" y="1828562"/>
            <a:ext cx="5495730" cy="320087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For Reinsurers:</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Be cautious when communicating with insurers both during the claim and litigation.</a:t>
            </a:r>
          </a:p>
          <a:p>
            <a:pPr marL="1200150" marR="0" lvl="2"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This is particularly true when requesting documents pertaining to legal strategy.</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While a good result here, oftentimes not the outcome.</a:t>
            </a:r>
          </a:p>
          <a:p>
            <a:pPr marL="1200150" marR="0" lvl="2"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If court finds privilege has been waived, could implicate reinsurer in litigation.</a:t>
            </a:r>
          </a:p>
        </p:txBody>
      </p:sp>
      <p:pic>
        <p:nvPicPr>
          <p:cNvPr id="6" name="Graphic 5" descr="Traffic cone with solid fill">
            <a:extLst>
              <a:ext uri="{FF2B5EF4-FFF2-40B4-BE49-F238E27FC236}">
                <a16:creationId xmlns:a16="http://schemas.microsoft.com/office/drawing/2014/main" id="{554E21FF-38A6-ABB5-9DB6-3A19B61B32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0888" y="3161756"/>
            <a:ext cx="1017559" cy="1017559"/>
          </a:xfrm>
          <a:prstGeom prst="rect">
            <a:avLst/>
          </a:prstGeom>
        </p:spPr>
      </p:pic>
    </p:spTree>
    <p:extLst>
      <p:ext uri="{BB962C8B-B14F-4D97-AF65-F5344CB8AC3E}">
        <p14:creationId xmlns:p14="http://schemas.microsoft.com/office/powerpoint/2010/main" val="3805518714"/>
      </p:ext>
    </p:extLst>
  </p:cSld>
  <p:clrMapOvr>
    <a:masterClrMapping/>
  </p:clrMapOvr>
  <p:transition spd="med"/>
</p:sld>
</file>

<file path=ppt/slides/slide4.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815793" y="1233154"/>
            <a:ext cx="4412911" cy="2781409"/>
          </a:xfrm>
          <a:prstGeom prst="rect">
            <a:avLst/>
          </a:prstGeom>
        </p:spPr>
        <p:txBody>
          <a:bodyPr/>
          <a:lstStyle/>
          <a:p>
            <a:r>
              <a:rPr lang="en-US" dirty="0"/>
              <a:t>What You Need to Know</a:t>
            </a:r>
            <a:endParaRPr dirty="0"/>
          </a:p>
        </p:txBody>
      </p:sp>
      <p:pic>
        <p:nvPicPr>
          <p:cNvPr id="107" name="Picture Placeholder 4" descr="Picture Placeholder 4"/>
          <p:cNvPicPr>
            <a:picLocks noGrp="1" noChangeAspect="1"/>
          </p:cNvPicPr>
          <p:nvPr>
            <p:ph type="pic" idx="22"/>
          </p:nvPr>
        </p:nvPicPr>
        <p:blipFill>
          <a:blip r:embed="rId3"/>
          <a:srcRect/>
          <a:stretch>
            <a:fillRect/>
          </a:stretch>
        </p:blipFill>
        <p:spPr>
          <a:xfrm>
            <a:off x="4894524" y="1089497"/>
            <a:ext cx="7213183" cy="5000017"/>
          </a:xfrm>
          <a:prstGeom prst="rect">
            <a:avLst/>
          </a:prstGeom>
        </p:spPr>
      </p:pic>
      <p:sp>
        <p:nvSpPr>
          <p:cNvPr id="4" name="Rectangle 2">
            <a:extLst>
              <a:ext uri="{FF2B5EF4-FFF2-40B4-BE49-F238E27FC236}">
                <a16:creationId xmlns:a16="http://schemas.microsoft.com/office/drawing/2014/main" id="{E8B050A3-5B03-0F2D-8BE3-2F6B08EA8AD1}"/>
              </a:ext>
            </a:extLst>
          </p:cNvPr>
          <p:cNvSpPr>
            <a:spLocks noChangeArrowheads="1"/>
          </p:cNvSpPr>
          <p:nvPr/>
        </p:nvSpPr>
        <p:spPr bwMode="auto">
          <a:xfrm>
            <a:off x="567085" y="351949"/>
            <a:ext cx="4145687"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1" u="none" strike="noStrike" kern="0" cap="none" spc="0" normalizeH="0" baseline="0" noProof="0" dirty="0">
                <a:ln>
                  <a:noFill/>
                </a:ln>
                <a:solidFill>
                  <a:srgbClr val="3D3D3D"/>
                </a:solidFill>
                <a:effectLst/>
                <a:uLnTx/>
                <a:uFillTx/>
                <a:latin typeface="Times New Roman" panose="02020603050405020304" pitchFamily="18" charset="0"/>
                <a:cs typeface="Times New Roman" panose="02020603050405020304" pitchFamily="18" charset="0"/>
                <a:sym typeface="Helvetica"/>
              </a:rPr>
              <a:t>Nat’l Cas. Co. v. Cont’l Ins. Co.</a:t>
            </a:r>
            <a:r>
              <a:rPr kumimoji="0" lang="en-US" altLang="en-US" sz="1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Helvetica"/>
              </a:rPr>
              <a:t>, 121 F.4th 1151 (7th Cir. 2024)</a:t>
            </a:r>
          </a:p>
        </p:txBody>
      </p:sp>
      <p:sp>
        <p:nvSpPr>
          <p:cNvPr id="6" name="TextBox 5">
            <a:extLst>
              <a:ext uri="{FF2B5EF4-FFF2-40B4-BE49-F238E27FC236}">
                <a16:creationId xmlns:a16="http://schemas.microsoft.com/office/drawing/2014/main" id="{860E9931-62E3-534B-A70B-E6FDE7F3BD4F}"/>
              </a:ext>
            </a:extLst>
          </p:cNvPr>
          <p:cNvSpPr txBox="1"/>
          <p:nvPr/>
        </p:nvSpPr>
        <p:spPr>
          <a:xfrm>
            <a:off x="5068111" y="1233154"/>
            <a:ext cx="6702357" cy="4893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1. Continental (insured), National Casualty, and Nationwide (reinsurers) were parties to three reinsurance agreements that were in effect between 1969 and 1975. </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2. The agreements contain identical provisions requiring arbitration for “any dispute [that] shall arise between [the parties] with reference to the interpretation of [the agreement] or their rights with respect to any transaction involved.” </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3. The agreements further provided that arbitration awards are “</a:t>
            </a:r>
            <a:r>
              <a:rPr kumimoji="0" lang="en-US" sz="2400" b="1"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final and binding on both parties</a:t>
            </a:r>
            <a:r>
              <a:rPr kumimoji="0" lang="en-US" sz="24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a:t>
            </a:r>
            <a:endParaRPr kumimoji="0" lang="en-US" sz="24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spTree>
  </p:cSld>
  <p:clrMapOvr>
    <a:masterClrMapping/>
  </p:clrMapOvr>
  <p:transition spd="med"/>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23EB2B49-EE3B-6F3A-5F61-4016395C54FB}"/>
              </a:ext>
            </a:extLst>
          </p:cNvPr>
          <p:cNvSpPr>
            <a:spLocks noGrp="1"/>
          </p:cNvSpPr>
          <p:nvPr>
            <p:ph type="title"/>
          </p:nvPr>
        </p:nvSpPr>
        <p:spPr>
          <a:xfrm>
            <a:off x="515939" y="616938"/>
            <a:ext cx="11160126" cy="1688112"/>
          </a:xfrm>
        </p:spPr>
        <p:txBody>
          <a:bodyPr>
            <a:normAutofit fontScale="90000"/>
          </a:bodyPr>
          <a:lstStyle/>
          <a:p>
            <a:r>
              <a:rPr lang="en-US" sz="5300" i="1" dirty="0">
                <a:solidFill>
                  <a:srgbClr val="006600"/>
                </a:solidFill>
                <a:effectLst>
                  <a:outerShdw blurRad="38100" dist="38100" dir="2700000" algn="tl">
                    <a:srgbClr val="000000">
                      <a:alpha val="43137"/>
                    </a:srgbClr>
                  </a:outerShdw>
                </a:effectLst>
              </a:rPr>
              <a:t>Rapid Fire Case Presentations</a:t>
            </a:r>
            <a:r>
              <a:rPr lang="en-US" sz="5300" dirty="0">
                <a:solidFill>
                  <a:srgbClr val="006600"/>
                </a:solidFill>
                <a:effectLst>
                  <a:outerShdw blurRad="38100" dist="38100" dir="2700000" algn="tl">
                    <a:srgbClr val="000000">
                      <a:alpha val="43137"/>
                    </a:srgbClr>
                  </a:outerShdw>
                </a:effectLst>
              </a:rPr>
              <a:t>: </a:t>
            </a:r>
            <a:br>
              <a:rPr lang="en-US" sz="5300" dirty="0">
                <a:solidFill>
                  <a:srgbClr val="006600"/>
                </a:solidFill>
                <a:effectLst>
                  <a:outerShdw blurRad="38100" dist="38100" dir="2700000" algn="tl">
                    <a:srgbClr val="000000">
                      <a:alpha val="43137"/>
                    </a:srgbClr>
                  </a:outerShdw>
                </a:effectLst>
              </a:rPr>
            </a:br>
            <a:r>
              <a:rPr lang="en-US" sz="5300" dirty="0">
                <a:solidFill>
                  <a:srgbClr val="006600"/>
                </a:solidFill>
                <a:effectLst>
                  <a:outerShdw blurRad="38100" dist="38100" dir="2700000" algn="tl">
                    <a:srgbClr val="000000">
                      <a:alpha val="43137"/>
                    </a:srgbClr>
                  </a:outerShdw>
                </a:effectLst>
              </a:rPr>
              <a:t>Significant Recent Cases</a:t>
            </a:r>
            <a:endParaRPr lang="en-US" dirty="0"/>
          </a:p>
        </p:txBody>
      </p:sp>
      <p:sp>
        <p:nvSpPr>
          <p:cNvPr id="4" name="Text Placeholder 2">
            <a:extLst>
              <a:ext uri="{FF2B5EF4-FFF2-40B4-BE49-F238E27FC236}">
                <a16:creationId xmlns:a16="http://schemas.microsoft.com/office/drawing/2014/main" id="{2946BAF9-FA08-E231-D9B5-A9F0255A6F1A}"/>
              </a:ext>
            </a:extLst>
          </p:cNvPr>
          <p:cNvSpPr>
            <a:spLocks noGrp="1"/>
          </p:cNvSpPr>
          <p:nvPr>
            <p:ph type="title"/>
          </p:nvPr>
        </p:nvSpPr>
        <p:spPr>
          <a:xfrm>
            <a:off x="1435100" y="2425700"/>
            <a:ext cx="9871331" cy="3097770"/>
          </a:xfrm>
        </p:spPr>
        <p:txBody>
          <a:bodyPr>
            <a:noAutofit/>
          </a:bodyPr>
          <a:lstStyle/>
          <a:p>
            <a:pPr algn="ctr"/>
            <a:r>
              <a:rPr lang="en-US" sz="4400" dirty="0">
                <a:solidFill>
                  <a:srgbClr val="C00000"/>
                </a:solidFill>
              </a:rPr>
              <a:t>Questions For Any Of Our Panelists?</a:t>
            </a:r>
            <a:br>
              <a:rPr lang="en-US" sz="3200" dirty="0">
                <a:solidFill>
                  <a:schemeClr val="tx1"/>
                </a:solidFill>
              </a:rPr>
            </a:br>
            <a:br>
              <a:rPr lang="en-US" sz="3200" dirty="0">
                <a:solidFill>
                  <a:schemeClr val="tx1"/>
                </a:solidFill>
              </a:rPr>
            </a:br>
            <a:br>
              <a:rPr lang="en-US" sz="3200" dirty="0"/>
            </a:br>
            <a:endParaRPr lang="en-US" sz="3200" dirty="0"/>
          </a:p>
        </p:txBody>
      </p:sp>
    </p:spTree>
    <p:extLst>
      <p:ext uri="{BB962C8B-B14F-4D97-AF65-F5344CB8AC3E}">
        <p14:creationId xmlns:p14="http://schemas.microsoft.com/office/powerpoint/2010/main" val="350842612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982046" y="939737"/>
            <a:ext cx="10054909" cy="1159958"/>
          </a:xfrm>
          <a:prstGeom prst="rect">
            <a:avLst/>
          </a:prstGeom>
        </p:spPr>
        <p:txBody>
          <a:bodyPr>
            <a:normAutofit/>
          </a:bodyPr>
          <a:lstStyle/>
          <a:p>
            <a:r>
              <a:rPr lang="en-US" sz="4800" i="1" dirty="0">
                <a:solidFill>
                  <a:srgbClr val="00CCFF"/>
                </a:solidFill>
              </a:rPr>
              <a:t>Rapid Fire Case Presentations </a:t>
            </a:r>
            <a:endParaRPr sz="4800" i="1" dirty="0">
              <a:solidFill>
                <a:srgbClr val="00CCFF"/>
              </a:solidFill>
            </a:endParaRPr>
          </a:p>
        </p:txBody>
      </p:sp>
      <p:sp>
        <p:nvSpPr>
          <p:cNvPr id="105" name="Click to edit subtitle"/>
          <p:cNvSpPr txBox="1">
            <a:spLocks noGrp="1"/>
          </p:cNvSpPr>
          <p:nvPr>
            <p:ph type="body" sz="quarter" idx="1"/>
          </p:nvPr>
        </p:nvSpPr>
        <p:spPr>
          <a:xfrm>
            <a:off x="982047" y="2249720"/>
            <a:ext cx="5113953" cy="559858"/>
          </a:xfrm>
          <a:prstGeom prst="rect">
            <a:avLst/>
          </a:prstGeom>
        </p:spPr>
        <p:txBody>
          <a:bodyPr/>
          <a:lstStyle/>
          <a:p>
            <a:r>
              <a:rPr lang="en-US" b="1" dirty="0">
                <a:effectLst>
                  <a:outerShdw blurRad="38100" dist="38100" dir="2700000" algn="tl">
                    <a:srgbClr val="000000">
                      <a:alpha val="43137"/>
                    </a:srgbClr>
                  </a:outerShdw>
                </a:effectLst>
              </a:rPr>
              <a:t>Arbitrator Vote:</a:t>
            </a:r>
            <a:endParaRPr b="1" dirty="0">
              <a:effectLst>
                <a:outerShdw blurRad="38100" dist="38100" dir="2700000" algn="tl">
                  <a:srgbClr val="000000">
                    <a:alpha val="43137"/>
                  </a:srgbClr>
                </a:outerShdw>
              </a:effectLst>
            </a:endParaRPr>
          </a:p>
        </p:txBody>
      </p:sp>
      <p:sp>
        <p:nvSpPr>
          <p:cNvPr id="106" name="Text Placeholder 12"/>
          <p:cNvSpPr>
            <a:spLocks noGrp="1"/>
          </p:cNvSpPr>
          <p:nvPr>
            <p:ph type="body" idx="21"/>
          </p:nvPr>
        </p:nvSpPr>
        <p:spPr>
          <a:xfrm>
            <a:off x="982046" y="2959602"/>
            <a:ext cx="9409986" cy="3144635"/>
          </a:xfrm>
          <a:prstGeom prst="rect">
            <a:avLst/>
          </a:prstGeom>
        </p:spPr>
        <p:txBody>
          <a:bodyPr>
            <a:normAutofit/>
          </a:bodyPr>
          <a:lstStyle/>
          <a:p>
            <a:r>
              <a:rPr lang="en-US" sz="1800" b="1" dirty="0">
                <a:solidFill>
                  <a:schemeClr val="bg1">
                    <a:lumMod val="95000"/>
                  </a:schemeClr>
                </a:solidFill>
              </a:rPr>
              <a:t>(1) National Casualty Co. v. Continental Insurance Co.</a:t>
            </a:r>
          </a:p>
          <a:p>
            <a:endParaRPr lang="en-US" sz="1800" b="1" dirty="0">
              <a:solidFill>
                <a:schemeClr val="bg1">
                  <a:lumMod val="95000"/>
                </a:schemeClr>
              </a:solidFill>
            </a:endParaRPr>
          </a:p>
          <a:p>
            <a:r>
              <a:rPr lang="en-US" sz="1800" b="1" dirty="0">
                <a:solidFill>
                  <a:schemeClr val="bg1">
                    <a:lumMod val="95000"/>
                  </a:schemeClr>
                </a:solidFill>
              </a:rPr>
              <a:t>(2) Alabama Municipal Insurance Corp. v. Munich Re Reinsurance America, Inc.</a:t>
            </a:r>
          </a:p>
          <a:p>
            <a:endParaRPr lang="en-US" sz="1800" b="1" dirty="0">
              <a:solidFill>
                <a:schemeClr val="bg1">
                  <a:lumMod val="95000"/>
                </a:schemeClr>
              </a:solidFill>
            </a:endParaRPr>
          </a:p>
          <a:p>
            <a:r>
              <a:rPr lang="en-US" sz="1800" b="1" dirty="0">
                <a:solidFill>
                  <a:schemeClr val="bg1">
                    <a:lumMod val="95000"/>
                  </a:schemeClr>
                </a:solidFill>
              </a:rPr>
              <a:t>(3) Truck Insurance Exchange v. Certain Underwriters at Lloyd’s</a:t>
            </a:r>
          </a:p>
          <a:p>
            <a:endParaRPr lang="en-US" sz="1800" b="1" dirty="0">
              <a:solidFill>
                <a:schemeClr val="bg1">
                  <a:lumMod val="95000"/>
                </a:schemeClr>
              </a:solidFill>
            </a:endParaRPr>
          </a:p>
          <a:p>
            <a:r>
              <a:rPr lang="en-US" sz="1800" b="1" dirty="0">
                <a:solidFill>
                  <a:schemeClr val="bg1">
                    <a:lumMod val="95000"/>
                  </a:schemeClr>
                </a:solidFill>
              </a:rPr>
              <a:t>(4) United States Fire Insurance Company v. Unified Life Insurance Company</a:t>
            </a:r>
          </a:p>
          <a:p>
            <a:endParaRPr lang="en-US" sz="1800" b="1" dirty="0">
              <a:solidFill>
                <a:schemeClr val="bg1">
                  <a:lumMod val="95000"/>
                </a:schemeClr>
              </a:solidFill>
            </a:endParaRPr>
          </a:p>
          <a:p>
            <a:r>
              <a:rPr lang="en-US" sz="1800" b="1" dirty="0">
                <a:solidFill>
                  <a:schemeClr val="bg1">
                    <a:lumMod val="95000"/>
                  </a:schemeClr>
                </a:solidFill>
              </a:rPr>
              <a:t>(5) Gartner, Inc. v. HCC Specialty Underwriters, Inc., et al. </a:t>
            </a:r>
          </a:p>
          <a:p>
            <a:endParaRPr sz="1600" dirty="0"/>
          </a:p>
        </p:txBody>
      </p:sp>
    </p:spTree>
  </p:cSld>
  <p:clrMapOvr>
    <a:masterClrMapping/>
  </p:clrMapOvr>
  <p:transition spd="med"/>
</p:sld>
</file>

<file path=ppt/slides/slide4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982046" y="939737"/>
            <a:ext cx="10054909" cy="1159958"/>
          </a:xfrm>
          <a:prstGeom prst="rect">
            <a:avLst/>
          </a:prstGeom>
        </p:spPr>
        <p:txBody>
          <a:bodyPr>
            <a:normAutofit/>
          </a:bodyPr>
          <a:lstStyle/>
          <a:p>
            <a:r>
              <a:rPr lang="en-US" sz="4800" i="1" dirty="0">
                <a:solidFill>
                  <a:srgbClr val="00CCFF"/>
                </a:solidFill>
              </a:rPr>
              <a:t>Rapid Fire Case Presentations </a:t>
            </a:r>
            <a:endParaRPr sz="4800" i="1" dirty="0">
              <a:solidFill>
                <a:srgbClr val="00CCFF"/>
              </a:solidFill>
            </a:endParaRPr>
          </a:p>
        </p:txBody>
      </p:sp>
      <p:sp>
        <p:nvSpPr>
          <p:cNvPr id="105" name="Click to edit subtitle"/>
          <p:cNvSpPr txBox="1">
            <a:spLocks noGrp="1"/>
          </p:cNvSpPr>
          <p:nvPr>
            <p:ph type="body" sz="quarter" idx="1"/>
          </p:nvPr>
        </p:nvSpPr>
        <p:spPr>
          <a:xfrm>
            <a:off x="982047" y="2249720"/>
            <a:ext cx="5113953" cy="559858"/>
          </a:xfrm>
          <a:prstGeom prst="rect">
            <a:avLst/>
          </a:prstGeom>
        </p:spPr>
        <p:txBody>
          <a:bodyPr/>
          <a:lstStyle/>
          <a:p>
            <a:r>
              <a:rPr lang="en-US" b="1" dirty="0">
                <a:effectLst>
                  <a:outerShdw blurRad="38100" dist="38100" dir="2700000" algn="tl">
                    <a:srgbClr val="000000">
                      <a:alpha val="43137"/>
                    </a:srgbClr>
                  </a:outerShdw>
                </a:effectLst>
              </a:rPr>
              <a:t>Outside Counsel Vote:</a:t>
            </a:r>
            <a:endParaRPr b="1" dirty="0">
              <a:effectLst>
                <a:outerShdw blurRad="38100" dist="38100" dir="2700000" algn="tl">
                  <a:srgbClr val="000000">
                    <a:alpha val="43137"/>
                  </a:srgbClr>
                </a:outerShdw>
              </a:effectLst>
            </a:endParaRPr>
          </a:p>
        </p:txBody>
      </p:sp>
      <p:sp>
        <p:nvSpPr>
          <p:cNvPr id="106" name="Text Placeholder 12"/>
          <p:cNvSpPr>
            <a:spLocks noGrp="1"/>
          </p:cNvSpPr>
          <p:nvPr>
            <p:ph type="body" idx="21"/>
          </p:nvPr>
        </p:nvSpPr>
        <p:spPr>
          <a:xfrm>
            <a:off x="982046" y="2959603"/>
            <a:ext cx="9274061" cy="2811002"/>
          </a:xfrm>
          <a:prstGeom prst="rect">
            <a:avLst/>
          </a:prstGeom>
        </p:spPr>
        <p:txBody>
          <a:bodyPr>
            <a:normAutofit/>
          </a:bodyPr>
          <a:lstStyle/>
          <a:p>
            <a:r>
              <a:rPr lang="en-US" sz="1800" b="1" dirty="0">
                <a:solidFill>
                  <a:schemeClr val="bg1">
                    <a:lumMod val="95000"/>
                  </a:schemeClr>
                </a:solidFill>
              </a:rPr>
              <a:t>(1) National Casualty Co. v. Continental Insurance Co.</a:t>
            </a:r>
          </a:p>
          <a:p>
            <a:endParaRPr lang="en-US" sz="1800" b="1" dirty="0">
              <a:solidFill>
                <a:schemeClr val="bg1">
                  <a:lumMod val="95000"/>
                </a:schemeClr>
              </a:solidFill>
            </a:endParaRPr>
          </a:p>
          <a:p>
            <a:r>
              <a:rPr lang="en-US" sz="1800" b="1" dirty="0">
                <a:solidFill>
                  <a:schemeClr val="bg1">
                    <a:lumMod val="95000"/>
                  </a:schemeClr>
                </a:solidFill>
              </a:rPr>
              <a:t>(2) Alabama Municipal Insurance Corp. v. Munich Re Reinsurance America, Inc.</a:t>
            </a:r>
          </a:p>
          <a:p>
            <a:endParaRPr lang="en-US" sz="1800" b="1" dirty="0">
              <a:solidFill>
                <a:schemeClr val="bg1">
                  <a:lumMod val="95000"/>
                </a:schemeClr>
              </a:solidFill>
            </a:endParaRPr>
          </a:p>
          <a:p>
            <a:r>
              <a:rPr lang="en-US" sz="1800" b="1" dirty="0">
                <a:solidFill>
                  <a:schemeClr val="bg1">
                    <a:lumMod val="95000"/>
                  </a:schemeClr>
                </a:solidFill>
              </a:rPr>
              <a:t>(3) Truck Insurance Exchange v. Certain Underwriters at Lloyd’s</a:t>
            </a:r>
          </a:p>
          <a:p>
            <a:endParaRPr lang="en-US" sz="1800" b="1" dirty="0">
              <a:solidFill>
                <a:schemeClr val="bg1">
                  <a:lumMod val="95000"/>
                </a:schemeClr>
              </a:solidFill>
            </a:endParaRPr>
          </a:p>
          <a:p>
            <a:r>
              <a:rPr lang="en-US" sz="1800" b="1" dirty="0">
                <a:solidFill>
                  <a:schemeClr val="bg1">
                    <a:lumMod val="95000"/>
                  </a:schemeClr>
                </a:solidFill>
              </a:rPr>
              <a:t>(4) United States Fire Insurance Company v. Unified Life Insurance Company</a:t>
            </a:r>
          </a:p>
          <a:p>
            <a:endParaRPr lang="en-US" sz="1800" b="1" dirty="0">
              <a:solidFill>
                <a:schemeClr val="bg1">
                  <a:lumMod val="95000"/>
                </a:schemeClr>
              </a:solidFill>
            </a:endParaRPr>
          </a:p>
          <a:p>
            <a:r>
              <a:rPr lang="en-US" sz="1800" b="1" dirty="0">
                <a:solidFill>
                  <a:schemeClr val="bg1">
                    <a:lumMod val="95000"/>
                  </a:schemeClr>
                </a:solidFill>
              </a:rPr>
              <a:t>(5) Gartner, Inc. v. HCC Specialty Underwriters, Inc., et al. </a:t>
            </a:r>
          </a:p>
          <a:p>
            <a:endParaRPr sz="1600" dirty="0"/>
          </a:p>
        </p:txBody>
      </p:sp>
    </p:spTree>
    <p:extLst>
      <p:ext uri="{BB962C8B-B14F-4D97-AF65-F5344CB8AC3E}">
        <p14:creationId xmlns:p14="http://schemas.microsoft.com/office/powerpoint/2010/main" val="3627161783"/>
      </p:ext>
    </p:extLst>
  </p:cSld>
  <p:clrMapOvr>
    <a:masterClrMapping/>
  </p:clrMapOvr>
  <p:transition spd="med"/>
</p:sld>
</file>

<file path=ppt/slides/slide4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982046" y="939737"/>
            <a:ext cx="10054909" cy="1159958"/>
          </a:xfrm>
          <a:prstGeom prst="rect">
            <a:avLst/>
          </a:prstGeom>
        </p:spPr>
        <p:txBody>
          <a:bodyPr>
            <a:normAutofit/>
          </a:bodyPr>
          <a:lstStyle/>
          <a:p>
            <a:r>
              <a:rPr lang="en-US" sz="4800" i="1" dirty="0">
                <a:solidFill>
                  <a:srgbClr val="00CCFF"/>
                </a:solidFill>
              </a:rPr>
              <a:t>Rapid Fire Case Presentations </a:t>
            </a:r>
            <a:endParaRPr sz="4800" i="1" dirty="0">
              <a:solidFill>
                <a:srgbClr val="00CCFF"/>
              </a:solidFill>
            </a:endParaRPr>
          </a:p>
        </p:txBody>
      </p:sp>
      <p:sp>
        <p:nvSpPr>
          <p:cNvPr id="105" name="Click to edit subtitle"/>
          <p:cNvSpPr txBox="1">
            <a:spLocks noGrp="1"/>
          </p:cNvSpPr>
          <p:nvPr>
            <p:ph type="body" sz="quarter" idx="1"/>
          </p:nvPr>
        </p:nvSpPr>
        <p:spPr>
          <a:xfrm>
            <a:off x="982047" y="2249720"/>
            <a:ext cx="5113953" cy="559858"/>
          </a:xfrm>
          <a:prstGeom prst="rect">
            <a:avLst/>
          </a:prstGeom>
        </p:spPr>
        <p:txBody>
          <a:bodyPr>
            <a:normAutofit fontScale="92500"/>
          </a:bodyPr>
          <a:lstStyle/>
          <a:p>
            <a:r>
              <a:rPr lang="en-US" b="1" dirty="0">
                <a:effectLst>
                  <a:outerShdw blurRad="38100" dist="38100" dir="2700000" algn="tl">
                    <a:srgbClr val="000000">
                      <a:alpha val="43137"/>
                    </a:srgbClr>
                  </a:outerShdw>
                </a:effectLst>
              </a:rPr>
              <a:t>Company Representative Vote:</a:t>
            </a:r>
            <a:endParaRPr b="1" dirty="0">
              <a:effectLst>
                <a:outerShdw blurRad="38100" dist="38100" dir="2700000" algn="tl">
                  <a:srgbClr val="000000">
                    <a:alpha val="43137"/>
                  </a:srgbClr>
                </a:outerShdw>
              </a:effectLst>
            </a:endParaRPr>
          </a:p>
        </p:txBody>
      </p:sp>
      <p:sp>
        <p:nvSpPr>
          <p:cNvPr id="106" name="Text Placeholder 12"/>
          <p:cNvSpPr>
            <a:spLocks noGrp="1"/>
          </p:cNvSpPr>
          <p:nvPr>
            <p:ph type="body" idx="21"/>
          </p:nvPr>
        </p:nvSpPr>
        <p:spPr>
          <a:xfrm>
            <a:off x="982046" y="2959603"/>
            <a:ext cx="9274061" cy="2811002"/>
          </a:xfrm>
          <a:prstGeom prst="rect">
            <a:avLst/>
          </a:prstGeom>
        </p:spPr>
        <p:txBody>
          <a:bodyPr>
            <a:normAutofit/>
          </a:bodyPr>
          <a:lstStyle/>
          <a:p>
            <a:r>
              <a:rPr lang="en-US" sz="1800" b="1" dirty="0">
                <a:solidFill>
                  <a:schemeClr val="bg1">
                    <a:lumMod val="95000"/>
                  </a:schemeClr>
                </a:solidFill>
              </a:rPr>
              <a:t>(1) National Casualty Co. v. Continental Insurance Co.</a:t>
            </a:r>
          </a:p>
          <a:p>
            <a:endParaRPr lang="en-US" sz="1800" b="1" dirty="0">
              <a:solidFill>
                <a:schemeClr val="bg1">
                  <a:lumMod val="95000"/>
                </a:schemeClr>
              </a:solidFill>
            </a:endParaRPr>
          </a:p>
          <a:p>
            <a:r>
              <a:rPr lang="en-US" sz="1800" b="1" dirty="0">
                <a:solidFill>
                  <a:schemeClr val="bg1">
                    <a:lumMod val="95000"/>
                  </a:schemeClr>
                </a:solidFill>
              </a:rPr>
              <a:t>(2) Alabama Municipal Insurance Corp. v. Munich Re Reinsurance America, Inc.</a:t>
            </a:r>
          </a:p>
          <a:p>
            <a:endParaRPr lang="en-US" sz="1800" b="1" dirty="0">
              <a:solidFill>
                <a:schemeClr val="bg1">
                  <a:lumMod val="95000"/>
                </a:schemeClr>
              </a:solidFill>
            </a:endParaRPr>
          </a:p>
          <a:p>
            <a:r>
              <a:rPr lang="en-US" sz="1800" b="1" dirty="0">
                <a:solidFill>
                  <a:schemeClr val="bg1">
                    <a:lumMod val="95000"/>
                  </a:schemeClr>
                </a:solidFill>
              </a:rPr>
              <a:t>(3) Truck Insurance Exchange v. Certain Underwriters at Lloyd’s</a:t>
            </a:r>
          </a:p>
          <a:p>
            <a:endParaRPr lang="en-US" sz="1800" b="1" dirty="0">
              <a:solidFill>
                <a:schemeClr val="bg1">
                  <a:lumMod val="95000"/>
                </a:schemeClr>
              </a:solidFill>
            </a:endParaRPr>
          </a:p>
          <a:p>
            <a:r>
              <a:rPr lang="en-US" sz="1800" b="1" dirty="0">
                <a:solidFill>
                  <a:schemeClr val="bg1">
                    <a:lumMod val="95000"/>
                  </a:schemeClr>
                </a:solidFill>
              </a:rPr>
              <a:t>(4) United States Fire Insurance Company v. Unified Life Insurance Company</a:t>
            </a:r>
          </a:p>
          <a:p>
            <a:endParaRPr lang="en-US" sz="1800" b="1" dirty="0">
              <a:solidFill>
                <a:schemeClr val="bg1">
                  <a:lumMod val="95000"/>
                </a:schemeClr>
              </a:solidFill>
            </a:endParaRPr>
          </a:p>
          <a:p>
            <a:r>
              <a:rPr lang="en-US" sz="1800" b="1" dirty="0">
                <a:solidFill>
                  <a:schemeClr val="bg1">
                    <a:lumMod val="95000"/>
                  </a:schemeClr>
                </a:solidFill>
              </a:rPr>
              <a:t>(5) Gartner, Inc. v. HCC Specialty Underwriters, Inc., et al. </a:t>
            </a:r>
          </a:p>
          <a:p>
            <a:endParaRPr sz="1600" dirty="0"/>
          </a:p>
        </p:txBody>
      </p:sp>
    </p:spTree>
    <p:extLst>
      <p:ext uri="{BB962C8B-B14F-4D97-AF65-F5344CB8AC3E}">
        <p14:creationId xmlns:p14="http://schemas.microsoft.com/office/powerpoint/2010/main" val="1404084310"/>
      </p:ext>
    </p:extLst>
  </p:cSld>
  <p:clrMapOvr>
    <a:masterClrMapping/>
  </p:clrMapOvr>
  <p:transition spd="med"/>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2E7724-3766-9521-7C65-11CDBE49ED00}"/>
              </a:ext>
            </a:extLst>
          </p:cNvPr>
          <p:cNvSpPr txBox="1"/>
          <p:nvPr/>
        </p:nvSpPr>
        <p:spPr>
          <a:xfrm>
            <a:off x="1282700" y="1143000"/>
            <a:ext cx="91694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p:txBody>
      </p:sp>
      <p:sp>
        <p:nvSpPr>
          <p:cNvPr id="6" name="TextBox 5">
            <a:extLst>
              <a:ext uri="{FF2B5EF4-FFF2-40B4-BE49-F238E27FC236}">
                <a16:creationId xmlns:a16="http://schemas.microsoft.com/office/drawing/2014/main" id="{389857F8-6FEA-B130-C705-B734ECC1B012}"/>
              </a:ext>
            </a:extLst>
          </p:cNvPr>
          <p:cNvSpPr txBox="1"/>
          <p:nvPr/>
        </p:nvSpPr>
        <p:spPr>
          <a:xfrm>
            <a:off x="1829142" y="2258660"/>
            <a:ext cx="908187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solidFill>
                  <a:srgbClr val="C00000"/>
                </a:solidFill>
              </a:rPr>
              <a:t>THANK YOU!</a:t>
            </a:r>
          </a:p>
        </p:txBody>
      </p:sp>
      <p:sp>
        <p:nvSpPr>
          <p:cNvPr id="7" name="TextBox 6">
            <a:extLst>
              <a:ext uri="{FF2B5EF4-FFF2-40B4-BE49-F238E27FC236}">
                <a16:creationId xmlns:a16="http://schemas.microsoft.com/office/drawing/2014/main" id="{545F8E5A-D571-1263-E0A3-EF87943BC861}"/>
              </a:ext>
            </a:extLst>
          </p:cNvPr>
          <p:cNvSpPr txBox="1"/>
          <p:nvPr/>
        </p:nvSpPr>
        <p:spPr>
          <a:xfrm>
            <a:off x="1020558" y="2461389"/>
            <a:ext cx="7145541" cy="2831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US" sz="2000" b="1" dirty="0">
              <a:solidFill>
                <a:schemeClr val="tx1"/>
              </a:solidFill>
            </a:endParaRPr>
          </a:p>
          <a:p>
            <a:endParaRPr lang="en-US" sz="2000" b="1" dirty="0">
              <a:solidFill>
                <a:schemeClr val="tx1"/>
              </a:solidFill>
            </a:endParaRPr>
          </a:p>
          <a:p>
            <a:br>
              <a:rPr lang="en-US" sz="2000" b="1" dirty="0">
                <a:solidFill>
                  <a:schemeClr val="bg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dirty="0"/>
            </a:br>
            <a:endParaRPr lang="en-US" dirty="0"/>
          </a:p>
        </p:txBody>
      </p:sp>
    </p:spTree>
    <p:extLst>
      <p:ext uri="{BB962C8B-B14F-4D97-AF65-F5344CB8AC3E}">
        <p14:creationId xmlns:p14="http://schemas.microsoft.com/office/powerpoint/2010/main" val="3568704182"/>
      </p:ext>
    </p:extLst>
  </p:cSld>
  <p:clrMapOvr>
    <a:masterClrMapping/>
  </p:clrMapOvr>
  <p:transition spd="med"/>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815793" y="1233154"/>
            <a:ext cx="4412911" cy="2781409"/>
          </a:xfrm>
          <a:prstGeom prst="rect">
            <a:avLst/>
          </a:prstGeom>
        </p:spPr>
        <p:txBody>
          <a:bodyPr>
            <a:normAutofit fontScale="90000"/>
          </a:bodyPr>
          <a:lstStyle/>
          <a:p>
            <a:r>
              <a:rPr lang="en-US" dirty="0"/>
              <a:t>How We Got Here: </a:t>
            </a:r>
            <a:br>
              <a:rPr lang="en-US" dirty="0"/>
            </a:br>
            <a:r>
              <a:rPr lang="en-US" dirty="0"/>
              <a:t>2017 Dispute</a:t>
            </a:r>
            <a:endParaRPr dirty="0"/>
          </a:p>
        </p:txBody>
      </p:sp>
      <p:pic>
        <p:nvPicPr>
          <p:cNvPr id="107" name="Picture Placeholder 4" descr="Picture Placeholder 4"/>
          <p:cNvPicPr>
            <a:picLocks noGrp="1" noChangeAspect="1"/>
          </p:cNvPicPr>
          <p:nvPr>
            <p:ph type="pic" idx="22"/>
          </p:nvPr>
        </p:nvPicPr>
        <p:blipFill>
          <a:blip r:embed="rId3"/>
          <a:srcRect/>
          <a:stretch>
            <a:fillRect/>
          </a:stretch>
        </p:blipFill>
        <p:spPr>
          <a:prstGeom prst="rect">
            <a:avLst/>
          </a:prstGeom>
        </p:spPr>
      </p:pic>
      <p:sp>
        <p:nvSpPr>
          <p:cNvPr id="4" name="Rectangle 2">
            <a:extLst>
              <a:ext uri="{FF2B5EF4-FFF2-40B4-BE49-F238E27FC236}">
                <a16:creationId xmlns:a16="http://schemas.microsoft.com/office/drawing/2014/main" id="{E8B050A3-5B03-0F2D-8BE3-2F6B08EA8AD1}"/>
              </a:ext>
            </a:extLst>
          </p:cNvPr>
          <p:cNvSpPr>
            <a:spLocks noChangeArrowheads="1"/>
          </p:cNvSpPr>
          <p:nvPr/>
        </p:nvSpPr>
        <p:spPr bwMode="auto">
          <a:xfrm>
            <a:off x="567085" y="351949"/>
            <a:ext cx="4145687"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1" u="none" strike="noStrike" kern="0" cap="none" spc="0" normalizeH="0" baseline="0" noProof="0" dirty="0">
                <a:ln>
                  <a:noFill/>
                </a:ln>
                <a:solidFill>
                  <a:srgbClr val="3D3D3D"/>
                </a:solidFill>
                <a:effectLst/>
                <a:uLnTx/>
                <a:uFillTx/>
                <a:latin typeface="Times New Roman" panose="02020603050405020304" pitchFamily="18" charset="0"/>
                <a:cs typeface="Times New Roman" panose="02020603050405020304" pitchFamily="18" charset="0"/>
                <a:sym typeface="Helvetica"/>
              </a:rPr>
              <a:t>Nat’l Cas. Co. v. Cont’l Ins. Co.</a:t>
            </a:r>
            <a:r>
              <a:rPr kumimoji="0" lang="en-US" altLang="en-US" sz="1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Helvetica"/>
              </a:rPr>
              <a:t>, 121 F.4th 1151 (7th Cir. 2024)</a:t>
            </a:r>
          </a:p>
        </p:txBody>
      </p:sp>
      <p:sp>
        <p:nvSpPr>
          <p:cNvPr id="6" name="TextBox 5">
            <a:extLst>
              <a:ext uri="{FF2B5EF4-FFF2-40B4-BE49-F238E27FC236}">
                <a16:creationId xmlns:a16="http://schemas.microsoft.com/office/drawing/2014/main" id="{860E9931-62E3-534B-A70B-E6FDE7F3BD4F}"/>
              </a:ext>
            </a:extLst>
          </p:cNvPr>
          <p:cNvSpPr txBox="1"/>
          <p:nvPr/>
        </p:nvSpPr>
        <p:spPr>
          <a:xfrm>
            <a:off x="6096000" y="1604356"/>
            <a:ext cx="5217622" cy="3693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A dispute arose over whether Continental’s billing methodology complied with a “Loss Occurrence” provision in the reinsurance agreements.</a:t>
            </a:r>
          </a:p>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  </a:t>
            </a: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Continental initiated separate arbitration proceedings against the insurers. </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Both arbitration panels adopted the insurer’s interpretation of the reinsurance agreements and issued final awards. </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Two federal district courts entered orders confirming those awards.</a:t>
            </a:r>
          </a:p>
        </p:txBody>
      </p:sp>
      <p:pic>
        <p:nvPicPr>
          <p:cNvPr id="3" name="Picture 2" descr="People raising thumbs up">
            <a:extLst>
              <a:ext uri="{FF2B5EF4-FFF2-40B4-BE49-F238E27FC236}">
                <a16:creationId xmlns:a16="http://schemas.microsoft.com/office/drawing/2014/main" id="{B2F390FA-5EAE-8B37-6A9F-A35F40C3D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3638350" y="4127383"/>
            <a:ext cx="1916824" cy="1277883"/>
          </a:xfrm>
          <a:prstGeom prst="rect">
            <a:avLst/>
          </a:prstGeom>
        </p:spPr>
      </p:pic>
    </p:spTree>
    <p:extLst>
      <p:ext uri="{BB962C8B-B14F-4D97-AF65-F5344CB8AC3E}">
        <p14:creationId xmlns:p14="http://schemas.microsoft.com/office/powerpoint/2010/main" val="1507286667"/>
      </p:ext>
    </p:extLst>
  </p:cSld>
  <p:clrMapOvr>
    <a:masterClrMapping/>
  </p:clrMapOvr>
  <p:transition spd="med"/>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815793" y="1233154"/>
            <a:ext cx="4412911" cy="2781409"/>
          </a:xfrm>
          <a:prstGeom prst="rect">
            <a:avLst/>
          </a:prstGeom>
        </p:spPr>
        <p:txBody>
          <a:bodyPr>
            <a:normAutofit fontScale="90000"/>
          </a:bodyPr>
          <a:lstStyle/>
          <a:p>
            <a:r>
              <a:rPr lang="en-US" dirty="0"/>
              <a:t>How We Got Here: </a:t>
            </a:r>
            <a:br>
              <a:rPr lang="en-US" dirty="0"/>
            </a:br>
            <a:r>
              <a:rPr lang="en-US" dirty="0"/>
              <a:t>2023 Dispute</a:t>
            </a:r>
            <a:endParaRPr dirty="0"/>
          </a:p>
        </p:txBody>
      </p:sp>
      <p:pic>
        <p:nvPicPr>
          <p:cNvPr id="107" name="Picture Placeholder 4" descr="Picture Placeholder 4"/>
          <p:cNvPicPr>
            <a:picLocks noGrp="1" noChangeAspect="1"/>
          </p:cNvPicPr>
          <p:nvPr>
            <p:ph type="pic" idx="22"/>
          </p:nvPr>
        </p:nvPicPr>
        <p:blipFill>
          <a:blip r:embed="rId2"/>
          <a:srcRect/>
          <a:stretch>
            <a:fillRect/>
          </a:stretch>
        </p:blipFill>
        <p:spPr>
          <a:prstGeom prst="rect">
            <a:avLst/>
          </a:prstGeom>
        </p:spPr>
      </p:pic>
      <p:sp>
        <p:nvSpPr>
          <p:cNvPr id="4" name="Rectangle 2">
            <a:extLst>
              <a:ext uri="{FF2B5EF4-FFF2-40B4-BE49-F238E27FC236}">
                <a16:creationId xmlns:a16="http://schemas.microsoft.com/office/drawing/2014/main" id="{E8B050A3-5B03-0F2D-8BE3-2F6B08EA8AD1}"/>
              </a:ext>
            </a:extLst>
          </p:cNvPr>
          <p:cNvSpPr>
            <a:spLocks noChangeArrowheads="1"/>
          </p:cNvSpPr>
          <p:nvPr/>
        </p:nvSpPr>
        <p:spPr bwMode="auto">
          <a:xfrm>
            <a:off x="567085" y="351949"/>
            <a:ext cx="4145687"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1" u="none" strike="noStrike" kern="0" cap="none" spc="0" normalizeH="0" baseline="0" noProof="0" dirty="0">
                <a:ln>
                  <a:noFill/>
                </a:ln>
                <a:solidFill>
                  <a:srgbClr val="3D3D3D"/>
                </a:solidFill>
                <a:effectLst/>
                <a:uLnTx/>
                <a:uFillTx/>
                <a:latin typeface="Times New Roman" panose="02020603050405020304" pitchFamily="18" charset="0"/>
                <a:cs typeface="Times New Roman" panose="02020603050405020304" pitchFamily="18" charset="0"/>
                <a:sym typeface="Helvetica"/>
              </a:rPr>
              <a:t>Nat’l Cas. Co. v. Cont’l Ins. Co.</a:t>
            </a:r>
            <a:r>
              <a:rPr kumimoji="0" lang="en-US" altLang="en-US" sz="1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Helvetica"/>
              </a:rPr>
              <a:t>, 121 F.4th 1151 (7th Cir. 2024)</a:t>
            </a:r>
          </a:p>
        </p:txBody>
      </p:sp>
      <p:sp>
        <p:nvSpPr>
          <p:cNvPr id="6" name="TextBox 5">
            <a:extLst>
              <a:ext uri="{FF2B5EF4-FFF2-40B4-BE49-F238E27FC236}">
                <a16:creationId xmlns:a16="http://schemas.microsoft.com/office/drawing/2014/main" id="{860E9931-62E3-534B-A70B-E6FDE7F3BD4F}"/>
              </a:ext>
            </a:extLst>
          </p:cNvPr>
          <p:cNvSpPr txBox="1"/>
          <p:nvPr/>
        </p:nvSpPr>
        <p:spPr>
          <a:xfrm>
            <a:off x="6096000" y="1604356"/>
            <a:ext cx="5217622" cy="397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Another billing dispute arose where the parties disagreed over whether Continental’s billing methodology was consistent with the “Loss Occurrence” provision. </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The reinsurers maintained that the prior arbitration awards resolved the dispute. </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Continental disagreed and demanded that the new dispute go to arbitration.</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Rather than submit to arbitration, the reinsurers filed suit in federal court. </a:t>
            </a: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spTree>
    <p:extLst>
      <p:ext uri="{BB962C8B-B14F-4D97-AF65-F5344CB8AC3E}">
        <p14:creationId xmlns:p14="http://schemas.microsoft.com/office/powerpoint/2010/main" val="3807723063"/>
      </p:ext>
    </p:extLst>
  </p:cSld>
  <p:clrMapOvr>
    <a:masterClrMapping/>
  </p:clrMapOvr>
  <p:transition spd="med"/>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729673" y="1233154"/>
            <a:ext cx="5096258" cy="3431210"/>
          </a:xfrm>
          <a:prstGeom prst="rect">
            <a:avLst/>
          </a:prstGeom>
        </p:spPr>
        <p:txBody>
          <a:bodyPr>
            <a:normAutofit fontScale="90000"/>
          </a:bodyPr>
          <a:lstStyle/>
          <a:p>
            <a:r>
              <a:rPr lang="en-US" dirty="0"/>
              <a:t>How We Got Here: </a:t>
            </a:r>
            <a:br>
              <a:rPr lang="en-US" dirty="0"/>
            </a:br>
            <a:r>
              <a:rPr lang="en-US" dirty="0"/>
              <a:t>Parties’ Positions</a:t>
            </a:r>
            <a:endParaRPr dirty="0"/>
          </a:p>
        </p:txBody>
      </p:sp>
      <p:pic>
        <p:nvPicPr>
          <p:cNvPr id="107" name="Picture Placeholder 4" descr="Picture Placeholder 4"/>
          <p:cNvPicPr>
            <a:picLocks noGrp="1" noChangeAspect="1"/>
          </p:cNvPicPr>
          <p:nvPr>
            <p:ph type="pic" idx="22"/>
          </p:nvPr>
        </p:nvPicPr>
        <p:blipFill>
          <a:blip r:embed="rId2"/>
          <a:srcRect/>
          <a:stretch>
            <a:fillRect/>
          </a:stretch>
        </p:blipFill>
        <p:spPr>
          <a:prstGeom prst="rect">
            <a:avLst/>
          </a:prstGeom>
        </p:spPr>
      </p:pic>
      <p:sp>
        <p:nvSpPr>
          <p:cNvPr id="4" name="Rectangle 2">
            <a:extLst>
              <a:ext uri="{FF2B5EF4-FFF2-40B4-BE49-F238E27FC236}">
                <a16:creationId xmlns:a16="http://schemas.microsoft.com/office/drawing/2014/main" id="{E8B050A3-5B03-0F2D-8BE3-2F6B08EA8AD1}"/>
              </a:ext>
            </a:extLst>
          </p:cNvPr>
          <p:cNvSpPr>
            <a:spLocks noChangeArrowheads="1"/>
          </p:cNvSpPr>
          <p:nvPr/>
        </p:nvSpPr>
        <p:spPr bwMode="auto">
          <a:xfrm>
            <a:off x="567085" y="351949"/>
            <a:ext cx="4145687"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1" u="none" strike="noStrike" kern="0" cap="none" spc="0" normalizeH="0" baseline="0" noProof="0" dirty="0">
                <a:ln>
                  <a:noFill/>
                </a:ln>
                <a:solidFill>
                  <a:srgbClr val="3D3D3D"/>
                </a:solidFill>
                <a:effectLst/>
                <a:uLnTx/>
                <a:uFillTx/>
                <a:latin typeface="Times New Roman" panose="02020603050405020304" pitchFamily="18" charset="0"/>
                <a:cs typeface="Times New Roman" panose="02020603050405020304" pitchFamily="18" charset="0"/>
                <a:sym typeface="Helvetica"/>
              </a:rPr>
              <a:t>Nat’l Cas. Co. v. Cont’l Ins. Co.</a:t>
            </a:r>
            <a:r>
              <a:rPr kumimoji="0" lang="en-US" altLang="en-US" sz="1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Helvetica"/>
              </a:rPr>
              <a:t>, 121 F.4th 1151 (7th Cir. 2024)</a:t>
            </a:r>
          </a:p>
        </p:txBody>
      </p:sp>
      <p:sp>
        <p:nvSpPr>
          <p:cNvPr id="6" name="TextBox 5">
            <a:extLst>
              <a:ext uri="{FF2B5EF4-FFF2-40B4-BE49-F238E27FC236}">
                <a16:creationId xmlns:a16="http://schemas.microsoft.com/office/drawing/2014/main" id="{860E9931-62E3-534B-A70B-E6FDE7F3BD4F}"/>
              </a:ext>
            </a:extLst>
          </p:cNvPr>
          <p:cNvSpPr txBox="1"/>
          <p:nvPr/>
        </p:nvSpPr>
        <p:spPr>
          <a:xfrm>
            <a:off x="6096000" y="1604356"/>
            <a:ext cx="5217622"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The reinsurers asserted that the prior arbitration awards precluded a new arbitration proceeding, and also sought declaratory and injunctive relief.</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Invoking the reinsurance agreements’ arbitration clauses, Continental moved to compel arbitration and dismiss the action, contending that the issue of claim preclusion must go to arbitration.</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The district court agreed, granted Continental’s motion to compel, and the Insurers appealed.</a:t>
            </a: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spTree>
    <p:extLst>
      <p:ext uri="{BB962C8B-B14F-4D97-AF65-F5344CB8AC3E}">
        <p14:creationId xmlns:p14="http://schemas.microsoft.com/office/powerpoint/2010/main" val="3767664706"/>
      </p:ext>
    </p:extLst>
  </p:cSld>
  <p:clrMapOvr>
    <a:masterClrMapping/>
  </p:clrMapOvr>
  <p:transition spd="med"/>
</p:sld>
</file>

<file path=ppt/slides/slide8.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123740" y="270715"/>
            <a:ext cx="12068260" cy="1151685"/>
          </a:xfrm>
          <a:prstGeom prst="rect">
            <a:avLst/>
          </a:prstGeom>
        </p:spPr>
        <p:txBody>
          <a:bodyPr>
            <a:normAutofit fontScale="90000"/>
          </a:bodyPr>
          <a:lstStyle/>
          <a:p>
            <a:pPr algn="ctr"/>
            <a:r>
              <a:rPr lang="en-US" dirty="0"/>
              <a:t>Arbitrators Decide Preclusive Effect </a:t>
            </a:r>
            <a:br>
              <a:rPr lang="en-US" dirty="0"/>
            </a:br>
            <a:r>
              <a:rPr lang="en-US" dirty="0"/>
              <a:t>of Arbitration Awards, But Why?</a:t>
            </a:r>
            <a:endParaRPr dirty="0"/>
          </a:p>
        </p:txBody>
      </p:sp>
      <p:sp>
        <p:nvSpPr>
          <p:cNvPr id="2" name="Rectangle 2">
            <a:extLst>
              <a:ext uri="{FF2B5EF4-FFF2-40B4-BE49-F238E27FC236}">
                <a16:creationId xmlns:a16="http://schemas.microsoft.com/office/drawing/2014/main" id="{B5F35467-AB8F-7E88-584C-CBF9FD502C0C}"/>
              </a:ext>
            </a:extLst>
          </p:cNvPr>
          <p:cNvSpPr>
            <a:spLocks noChangeArrowheads="1"/>
          </p:cNvSpPr>
          <p:nvPr/>
        </p:nvSpPr>
        <p:spPr bwMode="auto">
          <a:xfrm>
            <a:off x="123740" y="-138500"/>
            <a:ext cx="4145687" cy="276999"/>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1" u="none" strike="noStrike" kern="0" cap="none" spc="0" normalizeH="0" baseline="0" noProof="0" dirty="0">
                <a:ln>
                  <a:noFill/>
                </a:ln>
                <a:solidFill>
                  <a:srgbClr val="3D3D3D"/>
                </a:solidFill>
                <a:effectLst/>
                <a:uLnTx/>
                <a:uFillTx/>
                <a:latin typeface="Times New Roman" panose="02020603050405020304" pitchFamily="18" charset="0"/>
                <a:cs typeface="Times New Roman" panose="02020603050405020304" pitchFamily="18" charset="0"/>
                <a:sym typeface="Helvetica"/>
              </a:rPr>
              <a:t>Nat’l Cas. Co. v. Cont’l Ins. Co.</a:t>
            </a:r>
            <a:r>
              <a:rPr kumimoji="0" lang="en-US" altLang="en-US" sz="1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Helvetica"/>
              </a:rPr>
              <a:t>, 121 F.4th 1151 (7th Cir. 2024)</a:t>
            </a:r>
          </a:p>
        </p:txBody>
      </p:sp>
      <p:sp>
        <p:nvSpPr>
          <p:cNvPr id="6" name="TextBox 5">
            <a:extLst>
              <a:ext uri="{FF2B5EF4-FFF2-40B4-BE49-F238E27FC236}">
                <a16:creationId xmlns:a16="http://schemas.microsoft.com/office/drawing/2014/main" id="{5B005902-C027-110B-A5DC-17A26574174D}"/>
              </a:ext>
            </a:extLst>
          </p:cNvPr>
          <p:cNvSpPr txBox="1"/>
          <p:nvPr/>
        </p:nvSpPr>
        <p:spPr>
          <a:xfrm>
            <a:off x="123740" y="1782619"/>
            <a:ext cx="5268067" cy="47705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srgbClr val="FFFFFF"/>
                </a:solidFill>
                <a:effectLst/>
                <a:uLnTx/>
                <a:uFillTx/>
                <a:latin typeface="Helvetica"/>
                <a:ea typeface="+mj-ea"/>
                <a:cs typeface="Helvetica"/>
                <a:sym typeface="Helvetica"/>
              </a:rPr>
              <a:t>Seventh Circuit precedent says so</a:t>
            </a:r>
          </a:p>
        </p:txBody>
      </p:sp>
      <p:sp>
        <p:nvSpPr>
          <p:cNvPr id="7" name="TextBox 6">
            <a:extLst>
              <a:ext uri="{FF2B5EF4-FFF2-40B4-BE49-F238E27FC236}">
                <a16:creationId xmlns:a16="http://schemas.microsoft.com/office/drawing/2014/main" id="{7707B590-DDFD-A98C-E7FC-6769006821BA}"/>
              </a:ext>
            </a:extLst>
          </p:cNvPr>
          <p:cNvSpPr txBox="1"/>
          <p:nvPr/>
        </p:nvSpPr>
        <p:spPr>
          <a:xfrm>
            <a:off x="3757687" y="2825043"/>
            <a:ext cx="4676626" cy="47705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srgbClr val="FFFFFF"/>
                </a:solidFill>
                <a:effectLst/>
                <a:uLnTx/>
                <a:uFillTx/>
                <a:latin typeface="Helvetica"/>
                <a:ea typeface="+mj-ea"/>
                <a:cs typeface="Helvetica"/>
                <a:sym typeface="Helvetica"/>
              </a:rPr>
              <a:t>Supreme Court says so</a:t>
            </a:r>
          </a:p>
        </p:txBody>
      </p:sp>
      <p:sp>
        <p:nvSpPr>
          <p:cNvPr id="8" name="TextBox 7">
            <a:extLst>
              <a:ext uri="{FF2B5EF4-FFF2-40B4-BE49-F238E27FC236}">
                <a16:creationId xmlns:a16="http://schemas.microsoft.com/office/drawing/2014/main" id="{C79CD888-2B1B-BCA5-E8D0-DCF12F10B6B0}"/>
              </a:ext>
            </a:extLst>
          </p:cNvPr>
          <p:cNvSpPr txBox="1"/>
          <p:nvPr/>
        </p:nvSpPr>
        <p:spPr>
          <a:xfrm>
            <a:off x="7694368" y="4108944"/>
            <a:ext cx="3907012" cy="86177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srgbClr val="FFFFFF"/>
                </a:solidFill>
                <a:effectLst/>
                <a:uLnTx/>
                <a:uFillTx/>
                <a:latin typeface="Helvetica"/>
                <a:ea typeface="+mj-ea"/>
                <a:cs typeface="Helvetica"/>
                <a:sym typeface="Helvetica"/>
              </a:rPr>
              <a:t>The FAA does not require a different result</a:t>
            </a:r>
          </a:p>
        </p:txBody>
      </p:sp>
      <p:pic>
        <p:nvPicPr>
          <p:cNvPr id="10" name="Picture 9" descr="Huge old green tree with visible spread roots">
            <a:extLst>
              <a:ext uri="{FF2B5EF4-FFF2-40B4-BE49-F238E27FC236}">
                <a16:creationId xmlns:a16="http://schemas.microsoft.com/office/drawing/2014/main" id="{45CFF239-3822-1D9D-3017-423F1BC8C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5827" y="3555908"/>
            <a:ext cx="2379249" cy="1765738"/>
          </a:xfrm>
          <a:prstGeom prst="rect">
            <a:avLst/>
          </a:prstGeom>
        </p:spPr>
      </p:pic>
      <p:pic>
        <p:nvPicPr>
          <p:cNvPr id="12" name="Picture 11" descr="Hand placing stars">
            <a:extLst>
              <a:ext uri="{FF2B5EF4-FFF2-40B4-BE49-F238E27FC236}">
                <a16:creationId xmlns:a16="http://schemas.microsoft.com/office/drawing/2014/main" id="{DE3C3F6A-F163-0A30-E586-558A9B133B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62" y="2553754"/>
            <a:ext cx="2645974" cy="1765738"/>
          </a:xfrm>
          <a:prstGeom prst="rect">
            <a:avLst/>
          </a:prstGeom>
        </p:spPr>
      </p:pic>
      <p:pic>
        <p:nvPicPr>
          <p:cNvPr id="14" name="Picture 13" descr="Stones balancing on a wood">
            <a:extLst>
              <a:ext uri="{FF2B5EF4-FFF2-40B4-BE49-F238E27FC236}">
                <a16:creationId xmlns:a16="http://schemas.microsoft.com/office/drawing/2014/main" id="{512D0647-38B3-8507-085D-23F8EB08BA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8750" y="2021144"/>
            <a:ext cx="2647788" cy="1592317"/>
          </a:xfrm>
          <a:prstGeom prst="rect">
            <a:avLst/>
          </a:prstGeom>
        </p:spPr>
      </p:pic>
    </p:spTree>
  </p:cSld>
  <p:clrMapOvr>
    <a:masterClrMapping/>
  </p:clrMapOvr>
  <p:transition spd="med"/>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lick to edit title"/>
          <p:cNvSpPr txBox="1">
            <a:spLocks noGrp="1"/>
          </p:cNvSpPr>
          <p:nvPr>
            <p:ph type="title"/>
          </p:nvPr>
        </p:nvSpPr>
        <p:spPr>
          <a:xfrm>
            <a:off x="729673" y="1233154"/>
            <a:ext cx="5096258" cy="3431210"/>
          </a:xfrm>
          <a:prstGeom prst="rect">
            <a:avLst/>
          </a:prstGeom>
        </p:spPr>
        <p:txBody>
          <a:bodyPr>
            <a:normAutofit/>
          </a:bodyPr>
          <a:lstStyle/>
          <a:p>
            <a:r>
              <a:rPr lang="en-US" dirty="0"/>
              <a:t>Why Does it Matter?</a:t>
            </a:r>
            <a:endParaRPr dirty="0"/>
          </a:p>
        </p:txBody>
      </p:sp>
      <p:pic>
        <p:nvPicPr>
          <p:cNvPr id="107" name="Picture Placeholder 4" descr="Picture Placeholder 4"/>
          <p:cNvPicPr>
            <a:picLocks noGrp="1" noChangeAspect="1"/>
          </p:cNvPicPr>
          <p:nvPr>
            <p:ph type="pic" idx="22"/>
          </p:nvPr>
        </p:nvPicPr>
        <p:blipFill>
          <a:blip r:embed="rId3"/>
          <a:srcRect/>
          <a:stretch>
            <a:fillRect/>
          </a:stretch>
        </p:blipFill>
        <p:spPr>
          <a:prstGeom prst="rect">
            <a:avLst/>
          </a:prstGeom>
        </p:spPr>
      </p:pic>
      <p:sp>
        <p:nvSpPr>
          <p:cNvPr id="4" name="Rectangle 2">
            <a:extLst>
              <a:ext uri="{FF2B5EF4-FFF2-40B4-BE49-F238E27FC236}">
                <a16:creationId xmlns:a16="http://schemas.microsoft.com/office/drawing/2014/main" id="{E8B050A3-5B03-0F2D-8BE3-2F6B08EA8AD1}"/>
              </a:ext>
            </a:extLst>
          </p:cNvPr>
          <p:cNvSpPr>
            <a:spLocks noChangeArrowheads="1"/>
          </p:cNvSpPr>
          <p:nvPr/>
        </p:nvSpPr>
        <p:spPr bwMode="auto">
          <a:xfrm>
            <a:off x="567085" y="351949"/>
            <a:ext cx="4145687"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1" u="none" strike="noStrike" kern="0" cap="none" spc="0" normalizeH="0" baseline="0" noProof="0" dirty="0">
                <a:ln>
                  <a:noFill/>
                </a:ln>
                <a:solidFill>
                  <a:srgbClr val="3D3D3D"/>
                </a:solidFill>
                <a:effectLst/>
                <a:uLnTx/>
                <a:uFillTx/>
                <a:latin typeface="Times New Roman" panose="02020603050405020304" pitchFamily="18" charset="0"/>
                <a:cs typeface="Times New Roman" panose="02020603050405020304" pitchFamily="18" charset="0"/>
                <a:sym typeface="Helvetica"/>
              </a:rPr>
              <a:t>Nat’l Cas. Co. v. Cont’l Ins. Co.</a:t>
            </a:r>
            <a:r>
              <a:rPr kumimoji="0" lang="en-US" altLang="en-US" sz="1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Helvetica"/>
              </a:rPr>
              <a:t>, 121 F.4th 1151 (7th Cir. 2024)</a:t>
            </a:r>
          </a:p>
        </p:txBody>
      </p:sp>
      <p:sp>
        <p:nvSpPr>
          <p:cNvPr id="6" name="TextBox 5">
            <a:extLst>
              <a:ext uri="{FF2B5EF4-FFF2-40B4-BE49-F238E27FC236}">
                <a16:creationId xmlns:a16="http://schemas.microsoft.com/office/drawing/2014/main" id="{860E9931-62E3-534B-A70B-E6FDE7F3BD4F}"/>
              </a:ext>
            </a:extLst>
          </p:cNvPr>
          <p:cNvSpPr txBox="1"/>
          <p:nvPr/>
        </p:nvSpPr>
        <p:spPr>
          <a:xfrm>
            <a:off x="6096000" y="1604356"/>
            <a:ext cx="5217622" cy="5078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“Serial re-arbitration”</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“Because I said so!” – Arbitrators</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Contrary to intent of the parties or, at a minimum, not contemplated by the parties</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Could be viewed as conflicting with Section 13 of the FAA</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Question of whether arbitrators can ensure the same consistency and finality as federal courts</a:t>
            </a: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rPr>
              <a:t> </a:t>
            </a: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1F1F1F"/>
              </a:solidFill>
              <a:effectLst/>
              <a:uLnTx/>
              <a:uFillTx/>
              <a:latin typeface="Source Sans Pro" panose="020B0503030403020204" pitchFamily="34" charset="0"/>
              <a:cs typeface="Helvetica"/>
              <a:sym typeface="Helvetica"/>
            </a:endParaRPr>
          </a:p>
          <a:p>
            <a:pPr marL="285750" marR="0" lvl="0" indent="-285750" algn="l" defTabSz="457200" rtl="0" eaLnBrk="1" fontAlgn="base"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spTree>
    <p:extLst>
      <p:ext uri="{BB962C8B-B14F-4D97-AF65-F5344CB8AC3E}">
        <p14:creationId xmlns:p14="http://schemas.microsoft.com/office/powerpoint/2010/main" val="377173865"/>
      </p:ext>
    </p:extLst>
  </p:cSld>
  <p:clrMapOvr>
    <a:masterClrMapping/>
  </p:clrMapOvr>
  <p:transition spd="med"/>
</p:sld>
</file>

<file path=ppt/theme/theme1.xml><?xml version="1.0" encoding="utf-8"?>
<a:theme xmlns:a="http://schemas.openxmlformats.org/drawingml/2006/main"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Light skin">
      <a:majorFont>
        <a:latin typeface="Helvetica"/>
        <a:ea typeface="Helvetica"/>
        <a:cs typeface="Helvetica"/>
      </a:majorFont>
      <a:minorFont>
        <a:latin typeface="Calibri"/>
        <a:ea typeface="Calibri"/>
        <a:cs typeface="Calibri"/>
      </a:minorFont>
    </a:fontScheme>
    <a:fmtScheme name="Light ski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Light skin">
      <a:majorFont>
        <a:latin typeface="Helvetica"/>
        <a:ea typeface="Helvetica"/>
        <a:cs typeface="Helvetica"/>
      </a:majorFont>
      <a:minorFont>
        <a:latin typeface="Calibri"/>
        <a:ea typeface="Calibri"/>
        <a:cs typeface="Calibri"/>
      </a:minorFont>
    </a:fontScheme>
    <a:fmtScheme name="Light ski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Light skin">
      <a:majorFont>
        <a:latin typeface="Helvetica"/>
        <a:ea typeface="Helvetica"/>
        <a:cs typeface="Helvetica"/>
      </a:majorFont>
      <a:minorFont>
        <a:latin typeface="Calibri"/>
        <a:ea typeface="Calibri"/>
        <a:cs typeface="Calibri"/>
      </a:minorFont>
    </a:fontScheme>
    <a:fmtScheme name="Light ski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dcterms:modified xsi:type="dcterms:W3CDTF">1900-01-01T05:00:00.0000000Z</dcterms:modified>
</coreProperties>
</file>