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60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62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1F6"/>
          </a:solidFill>
        </a:fill>
      </a:tcStyle>
    </a:wholeTbl>
    <a:band2H>
      <a:tcTxStyle/>
      <a:tcStyle>
        <a:tcBdr/>
        <a:fill>
          <a:solidFill>
            <a:srgbClr val="E7E9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1E1"/>
          </a:solidFill>
        </a:fill>
      </a:tcStyle>
    </a:wholeTbl>
    <a:band2H>
      <a:tcTxStyle/>
      <a:tcStyle>
        <a:tcBdr/>
        <a:fill>
          <a:solidFill>
            <a:srgbClr val="F1F1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F6F7"/>
          </a:solidFill>
        </a:fill>
      </a:tcStyle>
    </a:wholeTbl>
    <a:band2H>
      <a:tcTxStyle/>
      <a:tcStyle>
        <a:tcBdr/>
        <a:fill>
          <a:solidFill>
            <a:srgbClr val="FBFBF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>
              <a:lumOff val="31647"/>
            </a:schemeClr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-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52C7AD3-4641-71AD-CCE1-B36601651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570" y="-651380"/>
            <a:ext cx="12241140" cy="81607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30434" y="6263967"/>
            <a:ext cx="12252867" cy="1270001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1" name="Footer Placeholder 4"/>
          <p:cNvSpPr txBox="1"/>
          <p:nvPr/>
        </p:nvSpPr>
        <p:spPr>
          <a:xfrm>
            <a:off x="561655" y="6378834"/>
            <a:ext cx="10546081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ARIAS•U.S. 2025 Spring Conference | April 30 - May 2, 2025 | Coral Gables, FL | www.arias-us.org</a:t>
            </a:r>
          </a:p>
        </p:txBody>
      </p:sp>
      <p:sp>
        <p:nvSpPr>
          <p:cNvPr id="22" name="Rectangle"/>
          <p:cNvSpPr/>
          <p:nvPr/>
        </p:nvSpPr>
        <p:spPr>
          <a:xfrm>
            <a:off x="822960" y="832919"/>
            <a:ext cx="10546080" cy="4619839"/>
          </a:xfrm>
          <a:prstGeom prst="rect">
            <a:avLst/>
          </a:prstGeom>
          <a:solidFill>
            <a:srgbClr val="FFFFFF">
              <a:alpha val="78357"/>
            </a:srgbClr>
          </a:solidFill>
          <a:ln w="50800">
            <a:solidFill>
              <a:srgbClr val="C83640">
                <a:alpha val="78357"/>
              </a:srgbClr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alms_BW.jpeg" descr="palms_BW.jpeg"/>
          <p:cNvPicPr>
            <a:picLocks noChangeAspect="1"/>
          </p:cNvPicPr>
          <p:nvPr/>
        </p:nvPicPr>
        <p:blipFill>
          <a:blip r:embed="rId2">
            <a:alphaModFix amt="39437"/>
          </a:blip>
          <a:stretch>
            <a:fillRect/>
          </a:stretch>
        </p:blipFill>
        <p:spPr>
          <a:xfrm>
            <a:off x="-18341" y="-648237"/>
            <a:ext cx="12228682" cy="8154474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Click to edit"/>
          <p:cNvSpPr txBox="1">
            <a:spLocks noGrp="1"/>
          </p:cNvSpPr>
          <p:nvPr>
            <p:ph type="title" hasCustomPrompt="1"/>
          </p:nvPr>
        </p:nvSpPr>
        <p:spPr>
          <a:xfrm>
            <a:off x="1499164" y="3553299"/>
            <a:ext cx="7007789" cy="1822125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t>Click to edit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574075" y="5282844"/>
            <a:ext cx="3600452" cy="7983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Date
Speaker Name, Speaker Company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idx="22"/>
          </p:nvPr>
        </p:nvSpPr>
        <p:spPr>
          <a:xfrm>
            <a:off x="382361" y="556271"/>
            <a:ext cx="11427278" cy="36605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Footer Placeholder 4"/>
          <p:cNvSpPr txBox="1"/>
          <p:nvPr/>
        </p:nvSpPr>
        <p:spPr>
          <a:xfrm>
            <a:off x="561655" y="6378834"/>
            <a:ext cx="10546081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ARIAS•U.S. 2025 Spring Conference | April 30 - May 2, 2025 | Coral Gables, FL | www.arias-us.org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-2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"/>
          <p:cNvSpPr/>
          <p:nvPr/>
        </p:nvSpPr>
        <p:spPr>
          <a:xfrm>
            <a:off x="651626" y="707203"/>
            <a:ext cx="10963011" cy="5443594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0" name="Footer Placeholder 4"/>
          <p:cNvSpPr txBox="1"/>
          <p:nvPr/>
        </p:nvSpPr>
        <p:spPr>
          <a:xfrm>
            <a:off x="561655" y="6378834"/>
            <a:ext cx="10546081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60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ARIAS•U.S. 2025 Spring Conference | April 30 - May 2, 2025 | Coral Gables, FL | www.arias-us.org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4306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2"/>
          <p:cNvSpPr/>
          <p:nvPr/>
        </p:nvSpPr>
        <p:spPr>
          <a:xfrm>
            <a:off x="-47415" y="-311573"/>
            <a:ext cx="12300377" cy="7227145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Jost"/>
                <a:ea typeface="Jost"/>
                <a:cs typeface="Jost"/>
                <a:sym typeface="Jost"/>
              </a:defRPr>
            </a:pPr>
            <a:endParaRPr/>
          </a:p>
        </p:txBody>
      </p:sp>
      <p:sp>
        <p:nvSpPr>
          <p:cNvPr id="83" name="Click to edit statement"/>
          <p:cNvSpPr txBox="1">
            <a:spLocks noGrp="1"/>
          </p:cNvSpPr>
          <p:nvPr>
            <p:ph type="title" hasCustomPrompt="1"/>
          </p:nvPr>
        </p:nvSpPr>
        <p:spPr>
          <a:xfrm>
            <a:off x="515939" y="1489916"/>
            <a:ext cx="11160126" cy="387816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Click to edit statement</a:t>
            </a:r>
          </a:p>
        </p:txBody>
      </p:sp>
      <p:pic>
        <p:nvPicPr>
          <p:cNvPr id="84" name="ARIAS-logo_WHITE.pdf" descr="ARIAS-logo_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314" y="5746395"/>
            <a:ext cx="1908919" cy="79970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_ARIAS_PP_MASTER.png" descr="2025_ARIAS_PP_MAST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511" y="-252333"/>
            <a:ext cx="12267022" cy="73626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Jost"/>
                <a:ea typeface="Jost"/>
                <a:cs typeface="Jost"/>
                <a:sym typeface="Jos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5" r:id="rId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1"/>
          </a:solidFill>
          <a:uFillTx/>
          <a:latin typeface="Source Sans Pro"/>
          <a:ea typeface="Source Sans Pro"/>
          <a:cs typeface="Source Sans Pro"/>
          <a:sym typeface="Source Sans Pro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1pPr>
      <a:lvl2pPr marL="742950" marR="0" indent="-28575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2pPr>
      <a:lvl3pPr marL="1143000" marR="0" indent="-2286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3pPr>
      <a:lvl4pPr marL="1600200" marR="0" indent="-2286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4pPr>
      <a:lvl5pPr marL="2114550" marR="0" indent="-28575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5pPr>
      <a:lvl6pPr marL="24460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6pPr>
      <a:lvl7pPr marL="29032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7pPr>
      <a:lvl8pPr marL="33604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8pPr>
      <a:lvl9pPr marL="38176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Jos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C14F-8760-9A63-B5F7-14FB8D640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A866DB6C-89D2-7203-7A75-3F85B1EE80B5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459DB201-0FE2-1A37-209A-227AC4D726E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5200"/>
              </a:lnSpc>
            </a:pPr>
            <a:r>
              <a:rPr lang="en-US" sz="4800" dirty="0"/>
              <a:t>Common Obstacles to</a:t>
            </a:r>
            <a:br>
              <a:rPr lang="en-US" sz="4800" dirty="0"/>
            </a:br>
            <a:r>
              <a:rPr lang="en-US" sz="4800" dirty="0"/>
              <a:t>Settlement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B7ACD-F3F7-2BA8-6A6C-B6F355E4256A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Focus on POSITION and being right.</a:t>
            </a:r>
          </a:p>
        </p:txBody>
      </p:sp>
    </p:spTree>
    <p:extLst>
      <p:ext uri="{BB962C8B-B14F-4D97-AF65-F5344CB8AC3E}">
        <p14:creationId xmlns:p14="http://schemas.microsoft.com/office/powerpoint/2010/main" val="5382707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F5E42-4EEA-FFE2-E68F-2413B73B0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0037144-8F1C-6E3F-DF6E-1DE2B44971F5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DB242DF3-D63F-2FE0-AB2C-2AAE7972A56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5200"/>
              </a:lnSpc>
            </a:pPr>
            <a:r>
              <a:rPr lang="en-US" sz="4800" dirty="0"/>
              <a:t>Common Obstacles to</a:t>
            </a:r>
            <a:br>
              <a:rPr lang="en-US" sz="4800" dirty="0"/>
            </a:br>
            <a:r>
              <a:rPr lang="en-US" sz="4800" dirty="0"/>
              <a:t>Settlement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77A165-69AB-D39F-DCF1-14E881650D64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Anger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Frustration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Aggression</a:t>
            </a:r>
          </a:p>
        </p:txBody>
      </p:sp>
    </p:spTree>
    <p:extLst>
      <p:ext uri="{BB962C8B-B14F-4D97-AF65-F5344CB8AC3E}">
        <p14:creationId xmlns:p14="http://schemas.microsoft.com/office/powerpoint/2010/main" val="17007054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002B4-84F5-6315-E430-B54D0EC9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ECC038B-1854-5A7D-256B-DFC86056FD08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FD13AE6A-C19D-1C2A-E07A-4C1D9AFF8F7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5200"/>
              </a:lnSpc>
            </a:pPr>
            <a:r>
              <a:rPr lang="en-US" sz="4800" dirty="0"/>
              <a:t>Common Obstacles to</a:t>
            </a:r>
            <a:br>
              <a:rPr lang="en-US" sz="4800" dirty="0"/>
            </a:br>
            <a:r>
              <a:rPr lang="en-US" sz="4800" dirty="0"/>
              <a:t>Settlement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56CFDD-2DEF-D440-2501-2D592178EC25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Negotiation “Spoilers”</a:t>
            </a:r>
          </a:p>
        </p:txBody>
      </p:sp>
    </p:spTree>
    <p:extLst>
      <p:ext uri="{BB962C8B-B14F-4D97-AF65-F5344CB8AC3E}">
        <p14:creationId xmlns:p14="http://schemas.microsoft.com/office/powerpoint/2010/main" val="15581071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C00C8-8664-B635-CF35-0D0A84FE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B8B5A89-D4CE-4F37-23CF-808022937980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C0089443-60E7-EC5A-FADE-83C56A05A1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5200"/>
              </a:lnSpc>
            </a:pPr>
            <a:r>
              <a:rPr lang="en-US" sz="4800" dirty="0"/>
              <a:t>Common Obstacles to</a:t>
            </a:r>
            <a:br>
              <a:rPr lang="en-US" sz="4800" dirty="0"/>
            </a:br>
            <a:r>
              <a:rPr lang="en-US" sz="4800" dirty="0"/>
              <a:t>Settlement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EB6BFE-20F5-F4E6-8573-0A219F47A7DB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Party will not listen or engage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Party will not meaningfully negotiate</a:t>
            </a:r>
          </a:p>
        </p:txBody>
      </p:sp>
    </p:spTree>
    <p:extLst>
      <p:ext uri="{BB962C8B-B14F-4D97-AF65-F5344CB8AC3E}">
        <p14:creationId xmlns:p14="http://schemas.microsoft.com/office/powerpoint/2010/main" val="19538621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668E-EE1E-772A-5BE1-973334EF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68A59CBB-1F59-C7D5-8C26-CA5395056860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299931DB-1A43-6DC4-066E-2AEB09CA2A5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Holding the Calm</a:t>
            </a:r>
            <a:br>
              <a:rPr lang="en-US" sz="4800" dirty="0"/>
            </a:br>
            <a:r>
              <a:rPr lang="en-US" sz="2400" dirty="0"/>
              <a:t>By Hesha Abrams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E7D407-4BEA-EC08-FEC5-0B4FB1064FD5}"/>
              </a:ext>
            </a:extLst>
          </p:cNvPr>
          <p:cNvSpPr txBox="1">
            <a:spLocks/>
          </p:cNvSpPr>
          <p:nvPr/>
        </p:nvSpPr>
        <p:spPr>
          <a:xfrm>
            <a:off x="2450970" y="1244338"/>
            <a:ext cx="8000106" cy="52130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Adapting your Message to the Listener	</a:t>
            </a:r>
            <a:r>
              <a:rPr lang="en-US" sz="3200" dirty="0">
                <a:latin typeface="Century Gothic" panose="020B0502020202020204" pitchFamily="34" charset="0"/>
              </a:rPr>
              <a:t>			</a:t>
            </a:r>
          </a:p>
          <a:p>
            <a:pPr hangingPunct="1"/>
            <a:r>
              <a:rPr lang="en-US" sz="2400" dirty="0">
                <a:latin typeface="Century Gothic" panose="020B0502020202020204" pitchFamily="34" charset="0"/>
              </a:rPr>
              <a:t>Gratitude vs Validation; Sympathy vs Empathy</a:t>
            </a:r>
          </a:p>
          <a:p>
            <a:pPr hangingPunct="1"/>
            <a:endParaRPr lang="en-US" sz="24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2400" dirty="0">
                <a:latin typeface="Century Gothic" panose="020B0502020202020204" pitchFamily="34" charset="0"/>
              </a:rPr>
              <a:t>Listening to What Is Not Said</a:t>
            </a:r>
          </a:p>
          <a:p>
            <a:pPr hangingPunct="1"/>
            <a:endParaRPr lang="en-US" sz="24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2400" dirty="0">
                <a:latin typeface="Century Gothic" panose="020B0502020202020204" pitchFamily="34" charset="0"/>
              </a:rPr>
              <a:t>The Magic of Silence</a:t>
            </a:r>
          </a:p>
        </p:txBody>
      </p:sp>
    </p:spTree>
    <p:extLst>
      <p:ext uri="{BB962C8B-B14F-4D97-AF65-F5344CB8AC3E}">
        <p14:creationId xmlns:p14="http://schemas.microsoft.com/office/powerpoint/2010/main" val="42203483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5140E-8020-A19F-A37B-0C3542E5D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895AF03D-7BAF-90D3-03EB-F1F5EB4B7756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D24138FC-F9D7-AE8B-C867-8E1F77DA4C1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Holding the Calm</a:t>
            </a:r>
            <a:br>
              <a:rPr lang="en-US" sz="4800" dirty="0"/>
            </a:br>
            <a:r>
              <a:rPr lang="en-US" sz="2400" dirty="0"/>
              <a:t>By Hesha Abrams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7C9F24-2D9B-AD2C-C610-380A57BEFD32}"/>
              </a:ext>
            </a:extLst>
          </p:cNvPr>
          <p:cNvSpPr txBox="1">
            <a:spLocks/>
          </p:cNvSpPr>
          <p:nvPr/>
        </p:nvSpPr>
        <p:spPr>
          <a:xfrm>
            <a:off x="2450970" y="1272619"/>
            <a:ext cx="8000106" cy="5184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Using Heightened Emotions and Problems to Find Solutions   </a:t>
            </a:r>
          </a:p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	</a:t>
            </a: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Holding the Calm While Being Attacked</a:t>
            </a:r>
          </a:p>
          <a:p>
            <a:pPr marL="0" indent="0" hangingPunct="1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Identifying Everyone’s Self-Interest to Solve Problems</a:t>
            </a:r>
            <a:endParaRPr lang="en-US" sz="3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800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F385-A61F-DE1B-FDAC-A4C59C208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47AF5501-02C5-490B-AC52-B9145EA20741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96B28E9E-6AC2-DB11-44C7-F8EF254FBD7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Holding the Calm</a:t>
            </a:r>
            <a:br>
              <a:rPr lang="en-US" sz="4800" dirty="0"/>
            </a:br>
            <a:r>
              <a:rPr lang="en-US" sz="2400" dirty="0"/>
              <a:t>By Hesha Abrams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B6FA56-E900-3584-CEDC-90949422D55C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Focusing on Creative Solutions					</a:t>
            </a: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Using Humor and Distraction to Change the Tone</a:t>
            </a:r>
          </a:p>
          <a:p>
            <a:pPr marL="0" indent="0" hangingPunct="1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Using Politeness, Civility, and Professionalism to Your Advantage</a:t>
            </a:r>
            <a:endParaRPr lang="en-US" sz="3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352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5548-D6FD-44E0-92CB-B560A2D5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A747E544-8996-83A8-8106-57F473898A6B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929C7911-10BD-1076-DCCD-1AC3D5DA27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Holding the Calm</a:t>
            </a:r>
            <a:br>
              <a:rPr lang="en-US" sz="4800" dirty="0"/>
            </a:br>
            <a:r>
              <a:rPr lang="en-US" sz="2400" dirty="0"/>
              <a:t>By Hesha Abrams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BE1C37-CE7A-82CA-19AB-1480CC3FE96C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Be Curious, Not Reactive						</a:t>
            </a:r>
          </a:p>
          <a:p>
            <a:pPr marL="0" indent="0" hangingPunct="1">
              <a:buNone/>
            </a:pPr>
            <a:endParaRPr lang="en-US" sz="3200" i="1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The Power of Asking for Advice</a:t>
            </a:r>
          </a:p>
          <a:p>
            <a:pPr marL="0" indent="0" hangingPunct="1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Avoiding a Loss = A Win</a:t>
            </a:r>
          </a:p>
          <a:p>
            <a:pPr marL="0" indent="0" hangingPunct="1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2400" dirty="0">
                <a:latin typeface="Century Gothic" panose="020B0502020202020204" pitchFamily="34" charset="0"/>
              </a:rPr>
              <a:t>The Sandwich Technique</a:t>
            </a:r>
          </a:p>
        </p:txBody>
      </p:sp>
    </p:spTree>
    <p:extLst>
      <p:ext uri="{BB962C8B-B14F-4D97-AF65-F5344CB8AC3E}">
        <p14:creationId xmlns:p14="http://schemas.microsoft.com/office/powerpoint/2010/main" val="260865906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24A81-36BF-4E36-700E-B68F4C37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652E6C9-320B-A5D5-9048-32AF93A59792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FC9AC81D-4B7E-7279-1EE8-DA3806AA035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The Art of Persuasion</a:t>
            </a:r>
            <a:br>
              <a:rPr lang="en-US" sz="4800" dirty="0"/>
            </a:br>
            <a:r>
              <a:rPr lang="en-US" sz="2400" dirty="0"/>
              <a:t>By Bob Burg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94E387-6D77-E6DE-A733-4CF32A2B84FC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Making People Feel Important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Everything is Negotiable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Dealing with Difficult People</a:t>
            </a:r>
          </a:p>
        </p:txBody>
      </p:sp>
    </p:spTree>
    <p:extLst>
      <p:ext uri="{BB962C8B-B14F-4D97-AF65-F5344CB8AC3E}">
        <p14:creationId xmlns:p14="http://schemas.microsoft.com/office/powerpoint/2010/main" val="31557457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8AE3A-79DC-A81B-7D56-FA5B199CE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77D24C-13C3-4335-3DCC-BA230AE992F2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2EAF72AC-35F4-6B46-7121-C79FC17DE8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Getting to Yes</a:t>
            </a:r>
            <a:br>
              <a:rPr lang="en-US" sz="4800" dirty="0"/>
            </a:br>
            <a:r>
              <a:rPr lang="en-US" sz="2400" dirty="0"/>
              <a:t>By Robert Fisher and William Fury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428290-5530-DD9C-6FBB-B23C983A1FC5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Separate the PEOPLE From the PROBLEM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Focus on INTERESTS not POSITIONS</a:t>
            </a:r>
          </a:p>
          <a:p>
            <a:pPr hangingPunct="1"/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WORK TOGETHER to Find Creative and Fair Options</a:t>
            </a:r>
          </a:p>
        </p:txBody>
      </p:sp>
    </p:spTree>
    <p:extLst>
      <p:ext uri="{BB962C8B-B14F-4D97-AF65-F5344CB8AC3E}">
        <p14:creationId xmlns:p14="http://schemas.microsoft.com/office/powerpoint/2010/main" val="2092250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 txBox="1">
            <a:spLocks noGrp="1"/>
          </p:cNvSpPr>
          <p:nvPr>
            <p:ph type="title" idx="4294967295"/>
          </p:nvPr>
        </p:nvSpPr>
        <p:spPr>
          <a:xfrm>
            <a:off x="537960" y="1200129"/>
            <a:ext cx="11116080" cy="2496254"/>
          </a:xfrm>
          <a:prstGeom prst="rect">
            <a:avLst/>
          </a:prstGeom>
        </p:spPr>
        <p:txBody>
          <a:bodyPr anchor="b"/>
          <a:lstStyle/>
          <a:p>
            <a:pPr algn="ctr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The Science of Settlement</a:t>
            </a:r>
            <a:br>
              <a:rPr lang="en-US" dirty="0"/>
            </a:br>
            <a:r>
              <a:rPr lang="en-US" sz="3200" dirty="0"/>
              <a:t>Psychology and Mediation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F94BF-B9D0-E0C1-4971-F9B7D0ADD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42E1B7E-D6B8-826F-18C4-7F6FBCA1C0ED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15A372B8-B52F-E21E-D40F-DF4E6C2FA2A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Getting to Yes</a:t>
            </a:r>
            <a:br>
              <a:rPr lang="en-US" sz="4800" dirty="0"/>
            </a:br>
            <a:r>
              <a:rPr lang="en-US" sz="2400" dirty="0"/>
              <a:t>By Robert Fisher and William Fury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3BFB7A-4A19-FBCB-E732-86DFEB29EECC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Principled Negotiation: </a:t>
            </a:r>
          </a:p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Ask for the Principled Justification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Know Your BATNA and WATNA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Know When to End Negotiation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Verbal Judo</a:t>
            </a:r>
          </a:p>
        </p:txBody>
      </p:sp>
    </p:spTree>
    <p:extLst>
      <p:ext uri="{BB962C8B-B14F-4D97-AF65-F5344CB8AC3E}">
        <p14:creationId xmlns:p14="http://schemas.microsoft.com/office/powerpoint/2010/main" val="18771837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9190-529E-0C82-4F8B-E9D9A368E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1D872A0-BEB1-37CB-F6AD-F17ADCBC6ED1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9C9130F2-CB27-331B-2FA5-00099A8DA49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Never Split the Difference</a:t>
            </a:r>
            <a:br>
              <a:rPr lang="en-US" sz="4800" dirty="0"/>
            </a:br>
            <a:r>
              <a:rPr lang="en-US" sz="2400" dirty="0"/>
              <a:t>By Chris Voss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B6BC87-B7B6-3F2A-C508-4C4007C17A6F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Counterpoint to </a:t>
            </a:r>
            <a:r>
              <a:rPr lang="en-US" sz="3200" i="1" dirty="0">
                <a:latin typeface="Century Gothic" panose="020B0502020202020204" pitchFamily="34" charset="0"/>
              </a:rPr>
              <a:t>Getting to Yes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Use TRUE ACTIVE LISTENING to disarm your counterpart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Slow. It. Down.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FM DJ Voice (Or, Oprah Winfrey)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Mirroring</a:t>
            </a:r>
          </a:p>
        </p:txBody>
      </p:sp>
    </p:spTree>
    <p:extLst>
      <p:ext uri="{BB962C8B-B14F-4D97-AF65-F5344CB8AC3E}">
        <p14:creationId xmlns:p14="http://schemas.microsoft.com/office/powerpoint/2010/main" val="39456657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9660-8840-5524-0DFC-710451429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4AF706B-556C-BCCC-D7B9-81235941EC04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B2259492-F349-574A-A6FD-2D82B54AA72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Never Split the Difference</a:t>
            </a:r>
            <a:br>
              <a:rPr lang="en-US" sz="4800" dirty="0"/>
            </a:br>
            <a:r>
              <a:rPr lang="en-US" sz="2400" dirty="0"/>
              <a:t>By Chris Voss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4C4697-AAAA-7A6B-6066-8F4E8848E073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Label the Pain or Your Counterpart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Tactical Empathy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Neutralize the Negative by Reinforcing the Positive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Label the Fears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Accusation Audit</a:t>
            </a:r>
          </a:p>
        </p:txBody>
      </p:sp>
    </p:spTree>
    <p:extLst>
      <p:ext uri="{BB962C8B-B14F-4D97-AF65-F5344CB8AC3E}">
        <p14:creationId xmlns:p14="http://schemas.microsoft.com/office/powerpoint/2010/main" val="32577842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70B26-C161-0D1A-64BB-3DEC2C369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B1180526-24EF-9EE2-91D6-52650658379D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807DA49C-926A-397D-E29B-65C8AFB0AE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2382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>
              <a:lnSpc>
                <a:spcPts val="3200"/>
              </a:lnSpc>
            </a:pPr>
            <a:r>
              <a:rPr lang="en-US" sz="4800" dirty="0"/>
              <a:t>Never Split the Difference</a:t>
            </a:r>
            <a:br>
              <a:rPr lang="en-US" sz="4800" dirty="0"/>
            </a:br>
            <a:r>
              <a:rPr lang="en-US" sz="2400" dirty="0"/>
              <a:t>By Chris Voss</a:t>
            </a:r>
            <a:endParaRPr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B89521-3F1D-997A-4C8A-47B80AEA3C48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Pause. Silence as Negotiation Tool.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Do Not Rush. Time as Negotiation Tool.</a:t>
            </a:r>
          </a:p>
        </p:txBody>
      </p:sp>
    </p:spTree>
    <p:extLst>
      <p:ext uri="{BB962C8B-B14F-4D97-AF65-F5344CB8AC3E}">
        <p14:creationId xmlns:p14="http://schemas.microsoft.com/office/powerpoint/2010/main" val="8868914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CD54-A624-0582-1EB8-2128D2F2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0C4133F-A4A8-823A-0D8D-ED2EB4D3FA6B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13C2A0-4161-1DD7-B49A-2729AFD2E560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Chris Voss refers to this as “Tactical Empathy.”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4B9D435B-56AB-D782-856C-DC4F056286E8}"/>
              </a:ext>
            </a:extLst>
          </p:cNvPr>
          <p:cNvSpPr txBox="1">
            <a:spLocks/>
          </p:cNvSpPr>
          <p:nvPr/>
        </p:nvSpPr>
        <p:spPr>
          <a:xfrm>
            <a:off x="1866507" y="307727"/>
            <a:ext cx="10030120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/>
            <a:r>
              <a:rPr lang="en-US" sz="4800" dirty="0"/>
              <a:t>Listening As a Martial Art</a:t>
            </a:r>
          </a:p>
        </p:txBody>
      </p:sp>
    </p:spTree>
    <p:extLst>
      <p:ext uri="{BB962C8B-B14F-4D97-AF65-F5344CB8AC3E}">
        <p14:creationId xmlns:p14="http://schemas.microsoft.com/office/powerpoint/2010/main" val="21236635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5163-7647-70B0-4B74-F8E6FDB1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CAB315D3-D1ED-BA8D-9F5C-A50A57134930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750F23-2325-77CC-9926-588E9F0C979E}"/>
              </a:ext>
            </a:extLst>
          </p:cNvPr>
          <p:cNvSpPr txBox="1">
            <a:spLocks/>
          </p:cNvSpPr>
          <p:nvPr/>
        </p:nvSpPr>
        <p:spPr>
          <a:xfrm>
            <a:off x="2450970" y="1234911"/>
            <a:ext cx="8000106" cy="52224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The “hijacked amygdala” and the prefrontal cortex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Affect Labeling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Acknowledging Difficulty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3D613FF6-A4E8-7C06-564B-B35DD928F21F}"/>
              </a:ext>
            </a:extLst>
          </p:cNvPr>
          <p:cNvSpPr txBox="1">
            <a:spLocks/>
          </p:cNvSpPr>
          <p:nvPr/>
        </p:nvSpPr>
        <p:spPr>
          <a:xfrm>
            <a:off x="1866507" y="307727"/>
            <a:ext cx="10030120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/>
            <a:r>
              <a:rPr lang="en-US" sz="4800" dirty="0"/>
              <a:t>Managing Emotions</a:t>
            </a:r>
          </a:p>
        </p:txBody>
      </p:sp>
    </p:spTree>
    <p:extLst>
      <p:ext uri="{BB962C8B-B14F-4D97-AF65-F5344CB8AC3E}">
        <p14:creationId xmlns:p14="http://schemas.microsoft.com/office/powerpoint/2010/main" val="3140830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3547-EC92-B862-EC51-B0923298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EF20D267-4CB5-7860-33E8-694ABBDB20F9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E94F8-29ED-C7CA-E45C-3D3A20FC852F}"/>
              </a:ext>
            </a:extLst>
          </p:cNvPr>
          <p:cNvSpPr txBox="1">
            <a:spLocks/>
          </p:cNvSpPr>
          <p:nvPr/>
        </p:nvSpPr>
        <p:spPr>
          <a:xfrm>
            <a:off x="2450970" y="1386024"/>
            <a:ext cx="8000106" cy="50713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Aft>
                <a:spcPts val="10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Why asking leading or advocacy questions backfires</a:t>
            </a:r>
          </a:p>
          <a:p>
            <a:pPr hangingPunct="1">
              <a:spcAft>
                <a:spcPts val="1000"/>
              </a:spcAft>
            </a:pPr>
            <a:endParaRPr lang="en-US" sz="3200" dirty="0">
              <a:latin typeface="Century Gothic" panose="020B0502020202020204" pitchFamily="34" charset="0"/>
            </a:endParaRPr>
          </a:p>
          <a:p>
            <a:pPr hangingPunct="1">
              <a:spcAft>
                <a:spcPts val="10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Examples of Probing Assumptions</a:t>
            </a:r>
          </a:p>
          <a:p>
            <a:pPr hangingPunct="1">
              <a:spcAft>
                <a:spcPts val="1000"/>
              </a:spcAft>
            </a:pPr>
            <a:endParaRPr lang="en-US" sz="3200" dirty="0">
              <a:latin typeface="Century Gothic" panose="020B0502020202020204" pitchFamily="34" charset="0"/>
            </a:endParaRPr>
          </a:p>
          <a:p>
            <a:pPr hangingPunct="1">
              <a:spcAft>
                <a:spcPts val="10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Examples of Calibrated Questions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B8238224-2983-5688-F942-D64B0C39716F}"/>
              </a:ext>
            </a:extLst>
          </p:cNvPr>
          <p:cNvSpPr txBox="1">
            <a:spLocks/>
          </p:cNvSpPr>
          <p:nvPr/>
        </p:nvSpPr>
        <p:spPr>
          <a:xfrm>
            <a:off x="1866507" y="34491"/>
            <a:ext cx="10030120" cy="1681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Probing Assumptions and Calibrated Questions</a:t>
            </a:r>
          </a:p>
        </p:txBody>
      </p:sp>
    </p:spTree>
    <p:extLst>
      <p:ext uri="{BB962C8B-B14F-4D97-AF65-F5344CB8AC3E}">
        <p14:creationId xmlns:p14="http://schemas.microsoft.com/office/powerpoint/2010/main" val="36987812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A83B1-0C3D-FDFF-5CBF-F0752C30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C35FD5AF-3781-8385-A3E7-492CCBF4D6B5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42ACEC-F3DC-70B2-6277-8203735581A9}"/>
              </a:ext>
            </a:extLst>
          </p:cNvPr>
          <p:cNvSpPr txBox="1">
            <a:spLocks/>
          </p:cNvSpPr>
          <p:nvPr/>
        </p:nvSpPr>
        <p:spPr>
          <a:xfrm>
            <a:off x="2450970" y="2099733"/>
            <a:ext cx="8000106" cy="43800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Separate the Person from the Problem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Reactive Devaluation: Steps to Avoid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D1F7CC67-5202-F589-E9A9-23753EC41E54}"/>
              </a:ext>
            </a:extLst>
          </p:cNvPr>
          <p:cNvSpPr txBox="1">
            <a:spLocks/>
          </p:cNvSpPr>
          <p:nvPr/>
        </p:nvSpPr>
        <p:spPr>
          <a:xfrm>
            <a:off x="1866506" y="288873"/>
            <a:ext cx="10325493" cy="189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Moving From Positional Negotiation to Principled Negotiation</a:t>
            </a:r>
          </a:p>
        </p:txBody>
      </p:sp>
    </p:spTree>
    <p:extLst>
      <p:ext uri="{BB962C8B-B14F-4D97-AF65-F5344CB8AC3E}">
        <p14:creationId xmlns:p14="http://schemas.microsoft.com/office/powerpoint/2010/main" val="193809048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6BC8-2A8D-3791-1F40-7E656230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6945753F-92EB-7435-E0CE-0A36C545F75C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759004-8FC0-E298-2A9A-F14391409DB3}"/>
              </a:ext>
            </a:extLst>
          </p:cNvPr>
          <p:cNvSpPr txBox="1">
            <a:spLocks/>
          </p:cNvSpPr>
          <p:nvPr/>
        </p:nvSpPr>
        <p:spPr>
          <a:xfrm>
            <a:off x="2450970" y="2099733"/>
            <a:ext cx="8000106" cy="43800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Interest Analysis: develop understanding of true interests rather than positions. 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Positions are the “What.” </a:t>
            </a: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Interests are the “Why.”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3D782331-253E-EA4E-FC2E-C532FABF5713}"/>
              </a:ext>
            </a:extLst>
          </p:cNvPr>
          <p:cNvSpPr txBox="1">
            <a:spLocks/>
          </p:cNvSpPr>
          <p:nvPr/>
        </p:nvSpPr>
        <p:spPr>
          <a:xfrm>
            <a:off x="1866506" y="288873"/>
            <a:ext cx="10325493" cy="189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Moving From Positional Negotiation to Principled Negotiation</a:t>
            </a:r>
          </a:p>
        </p:txBody>
      </p:sp>
    </p:spTree>
    <p:extLst>
      <p:ext uri="{BB962C8B-B14F-4D97-AF65-F5344CB8AC3E}">
        <p14:creationId xmlns:p14="http://schemas.microsoft.com/office/powerpoint/2010/main" val="134186427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2E6B-D087-09E4-F7B8-EF636821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EE11626-E7EB-F8F1-33B9-CFA50780587D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54A5DD-8CC7-103D-4488-ACB81940A9F2}"/>
              </a:ext>
            </a:extLst>
          </p:cNvPr>
          <p:cNvSpPr txBox="1">
            <a:spLocks/>
          </p:cNvSpPr>
          <p:nvPr/>
        </p:nvSpPr>
        <p:spPr>
          <a:xfrm>
            <a:off x="2450970" y="2099733"/>
            <a:ext cx="8000106" cy="43800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Analyze BATNA and WATNA</a:t>
            </a: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hangingPunct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Use Objective Criteria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EA27D5D5-029C-7BA0-F8C7-663522D4C0EF}"/>
              </a:ext>
            </a:extLst>
          </p:cNvPr>
          <p:cNvSpPr txBox="1">
            <a:spLocks/>
          </p:cNvSpPr>
          <p:nvPr/>
        </p:nvSpPr>
        <p:spPr>
          <a:xfrm>
            <a:off x="1866506" y="288873"/>
            <a:ext cx="10325493" cy="189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Moving From Positional Negotiation to Principled Negotiation</a:t>
            </a:r>
          </a:p>
        </p:txBody>
      </p:sp>
    </p:spTree>
    <p:extLst>
      <p:ext uri="{BB962C8B-B14F-4D97-AF65-F5344CB8AC3E}">
        <p14:creationId xmlns:p14="http://schemas.microsoft.com/office/powerpoint/2010/main" val="15747568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ick to edit title"/>
          <p:cNvSpPr txBox="1">
            <a:spLocks/>
          </p:cNvSpPr>
          <p:nvPr/>
        </p:nvSpPr>
        <p:spPr>
          <a:xfrm>
            <a:off x="982049" y="933254"/>
            <a:ext cx="8520170" cy="1036948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Objectives</a:t>
            </a:r>
          </a:p>
        </p:txBody>
      </p:sp>
      <p:sp>
        <p:nvSpPr>
          <p:cNvPr id="9" name="Click to edit subtitle"/>
          <p:cNvSpPr txBox="1">
            <a:spLocks/>
          </p:cNvSpPr>
          <p:nvPr/>
        </p:nvSpPr>
        <p:spPr>
          <a:xfrm>
            <a:off x="1074655" y="2064470"/>
            <a:ext cx="10020693" cy="5476974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</a:rPr>
              <a:t>Analyze how psychology tactics improve mediation outcomes, discussing various theories from widely-referenced books about mediation and negotiation.</a:t>
            </a:r>
          </a:p>
          <a:p>
            <a:pPr hangingPunct="1"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  <a:tabLst>
                <a:tab pos="5543550" algn="l"/>
              </a:tabLst>
            </a:pPr>
            <a:r>
              <a:rPr lang="en-US" sz="1800" dirty="0">
                <a:latin typeface="Century Gothic" panose="020B0502020202020204" pitchFamily="34" charset="0"/>
              </a:rPr>
              <a:t>Contrast the roles and recommended behavior at mediation of the mediator, the attorneys, and the party representatives.</a:t>
            </a:r>
          </a:p>
          <a:p>
            <a:pPr hangingPunct="1"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</a:rPr>
              <a:t>Compare the litigation mindset with the mediation mindset, and how applying the wrong mindset can derail a favorable outcome.</a:t>
            </a:r>
          </a:p>
          <a:p>
            <a:pPr hangingPunct="1"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</a:rPr>
              <a:t>Evaluate common mediation roadblocks and offer practical psychology-based solutions.</a:t>
            </a:r>
          </a:p>
          <a:p>
            <a:pPr hangingPunct="1"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</a:rPr>
              <a:t>Apply theoretical negotiation and mediation strategy to real-life mediation scenarios.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897FC-FCBD-A9F2-83A1-5FABE624C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2CB63E6-3E27-474D-0FC1-D040F95F7A29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76C9F7-80FD-17B9-DE25-4AAFFA2632E4}"/>
              </a:ext>
            </a:extLst>
          </p:cNvPr>
          <p:cNvSpPr txBox="1">
            <a:spLocks/>
          </p:cNvSpPr>
          <p:nvPr/>
        </p:nvSpPr>
        <p:spPr>
          <a:xfrm>
            <a:off x="2450970" y="1150071"/>
            <a:ext cx="8000106" cy="53297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Influence =</a:t>
            </a:r>
          </a:p>
          <a:p>
            <a:pPr marL="0" indent="0" algn="ctr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Persuasion/Resistance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8FE6937A-C2D1-55F3-AF5F-F238E93ED16E}"/>
              </a:ext>
            </a:extLst>
          </p:cNvPr>
          <p:cNvSpPr txBox="1">
            <a:spLocks/>
          </p:cNvSpPr>
          <p:nvPr/>
        </p:nvSpPr>
        <p:spPr>
          <a:xfrm>
            <a:off x="1866506" y="307727"/>
            <a:ext cx="10325493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The “Influence Equation”</a:t>
            </a:r>
          </a:p>
        </p:txBody>
      </p:sp>
    </p:spTree>
    <p:extLst>
      <p:ext uri="{BB962C8B-B14F-4D97-AF65-F5344CB8AC3E}">
        <p14:creationId xmlns:p14="http://schemas.microsoft.com/office/powerpoint/2010/main" val="31800418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D0B07-0292-5D36-FA61-C747D89F1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CE0D7F4D-9290-882B-DB49-55C5432863D9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BFBCDF-B606-5558-D931-94A7F86BFB13}"/>
              </a:ext>
            </a:extLst>
          </p:cNvPr>
          <p:cNvSpPr txBox="1">
            <a:spLocks/>
          </p:cNvSpPr>
          <p:nvPr/>
        </p:nvSpPr>
        <p:spPr>
          <a:xfrm>
            <a:off x="2450970" y="1150071"/>
            <a:ext cx="8000106" cy="53297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Resistance tends to increase </a:t>
            </a:r>
          </a:p>
          <a:p>
            <a:pPr marL="0" indent="0" algn="ctr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as persuasion intensifies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78DE72A2-5217-D3B1-26E0-BDDDBC270F23}"/>
              </a:ext>
            </a:extLst>
          </p:cNvPr>
          <p:cNvSpPr txBox="1">
            <a:spLocks/>
          </p:cNvSpPr>
          <p:nvPr/>
        </p:nvSpPr>
        <p:spPr>
          <a:xfrm>
            <a:off x="1866506" y="307727"/>
            <a:ext cx="10325493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The “Influence Equation”</a:t>
            </a:r>
          </a:p>
        </p:txBody>
      </p:sp>
    </p:spTree>
    <p:extLst>
      <p:ext uri="{BB962C8B-B14F-4D97-AF65-F5344CB8AC3E}">
        <p14:creationId xmlns:p14="http://schemas.microsoft.com/office/powerpoint/2010/main" val="120262670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EEC8-5450-2544-0C2A-43C036784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FEB35B3-AE40-5EA1-CFEE-88E9C86ECA43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214AB6-D55D-39CD-6426-E937A80BB417}"/>
              </a:ext>
            </a:extLst>
          </p:cNvPr>
          <p:cNvSpPr txBox="1">
            <a:spLocks/>
          </p:cNvSpPr>
          <p:nvPr/>
        </p:nvSpPr>
        <p:spPr>
          <a:xfrm>
            <a:off x="2450970" y="1150071"/>
            <a:ext cx="8000106" cy="53297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Interests:  Met vs. Unmet 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Relationship: Trust vs. Distrust</a:t>
            </a:r>
          </a:p>
          <a:p>
            <a:pPr marL="0" indent="0" hangingPunct="1">
              <a:spcAft>
                <a:spcPts val="1000"/>
              </a:spcAft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Reasoning:  Logical to Other Side </a:t>
            </a:r>
          </a:p>
          <a:p>
            <a:pPr marL="0" indent="0" hangingPunct="1">
              <a:spcAft>
                <a:spcPts val="1000"/>
              </a:spcAft>
              <a:buNone/>
            </a:pPr>
            <a:r>
              <a:rPr lang="en-US" sz="3200" dirty="0">
                <a:latin typeface="Century Gothic" panose="020B0502020202020204" pitchFamily="34" charset="0"/>
              </a:rPr>
              <a:t>vs. Illogical to Other Side</a:t>
            </a:r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329BAC40-4861-5252-7637-69E95F9DC926}"/>
              </a:ext>
            </a:extLst>
          </p:cNvPr>
          <p:cNvSpPr txBox="1">
            <a:spLocks/>
          </p:cNvSpPr>
          <p:nvPr/>
        </p:nvSpPr>
        <p:spPr>
          <a:xfrm>
            <a:off x="1866506" y="307727"/>
            <a:ext cx="10325493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The “Influence Equation”</a:t>
            </a:r>
          </a:p>
        </p:txBody>
      </p:sp>
    </p:spTree>
    <p:extLst>
      <p:ext uri="{BB962C8B-B14F-4D97-AF65-F5344CB8AC3E}">
        <p14:creationId xmlns:p14="http://schemas.microsoft.com/office/powerpoint/2010/main" val="311028963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06A2-19F6-1A91-516E-D4FEA8FC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BFBF8720-A7C1-93FD-07A8-F91F7BDB6D69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" name="Click to edit">
            <a:extLst>
              <a:ext uri="{FF2B5EF4-FFF2-40B4-BE49-F238E27FC236}">
                <a16:creationId xmlns:a16="http://schemas.microsoft.com/office/drawing/2014/main" id="{C1F051E5-69C8-9E78-7193-815B08816AED}"/>
              </a:ext>
            </a:extLst>
          </p:cNvPr>
          <p:cNvSpPr txBox="1">
            <a:spLocks/>
          </p:cNvSpPr>
          <p:nvPr/>
        </p:nvSpPr>
        <p:spPr>
          <a:xfrm>
            <a:off x="1866506" y="307727"/>
            <a:ext cx="10325493" cy="10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defTabSz="914400" hangingPunct="1">
              <a:lnSpc>
                <a:spcPts val="5200"/>
              </a:lnSpc>
            </a:pPr>
            <a:r>
              <a:rPr lang="en-US" sz="4800" dirty="0"/>
              <a:t>Lessons Learned? Questions?</a:t>
            </a:r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1E5A2667-ADD4-FA76-7F51-22B731A29C9E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1999" cy="3429000"/>
          </a:xfrm>
          <a:prstGeom prst="rect">
            <a:avLst/>
          </a:prstGeom>
          <a:ln w="12700">
            <a:miter lim="400000"/>
          </a:ln>
          <a:effectLst>
            <a:outerShdw blurRad="152400" dist="101600" dir="5400000" algn="t" rotWithShape="0">
              <a:prstClr val="black">
                <a:alpha val="42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C8364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ctr" defTabSz="914400" hangingPunct="1">
              <a:lnSpc>
                <a:spcPts val="5200"/>
              </a:lnSpc>
            </a:pPr>
            <a:r>
              <a:rPr lang="en-US" sz="300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2702301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15937" y="160422"/>
            <a:ext cx="11160128" cy="52076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9600" b="1" dirty="0"/>
              <a:t>THANK YOU</a:t>
            </a:r>
            <a:endParaRPr sz="9600" b="1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098E1-AE7B-6256-7A1F-35A0D7CC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C851CFB-46D8-9FA8-E328-7D5A0622A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t="4620" r="44567"/>
          <a:stretch/>
        </p:blipFill>
        <p:spPr>
          <a:xfrm>
            <a:off x="1426991" y="1095314"/>
            <a:ext cx="1840144" cy="27597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2C8FDE-0893-209E-0DD9-E4E6DE1A9A56}"/>
              </a:ext>
            </a:extLst>
          </p:cNvPr>
          <p:cNvSpPr txBox="1">
            <a:spLocks/>
          </p:cNvSpPr>
          <p:nvPr/>
        </p:nvSpPr>
        <p:spPr>
          <a:xfrm>
            <a:off x="932507" y="4047573"/>
            <a:ext cx="2829112" cy="130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normAutofit fontScale="97500"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accent1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800" b="0" dirty="0">
                <a:solidFill>
                  <a:srgbClr val="AA182C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Katherine Koener, Esq.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Partner/Business Unit Leader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Kelley Kronenberg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Attorneys at Law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C3472-D016-1C42-0593-E148E3F1FA6C}"/>
              </a:ext>
            </a:extLst>
          </p:cNvPr>
          <p:cNvGrpSpPr/>
          <p:nvPr/>
        </p:nvGrpSpPr>
        <p:grpSpPr>
          <a:xfrm>
            <a:off x="2988910" y="1095314"/>
            <a:ext cx="3381372" cy="4134380"/>
            <a:chOff x="7943854" y="1219886"/>
            <a:chExt cx="3381372" cy="4134380"/>
          </a:xfrm>
        </p:grpSpPr>
        <p:pic>
          <p:nvPicPr>
            <p:cNvPr id="5" name="Picture 4" descr="A person wearing a pearl necklace and a jacket&#10;&#10;AI-generated content may be incorrect.">
              <a:extLst>
                <a:ext uri="{FF2B5EF4-FFF2-40B4-BE49-F238E27FC236}">
                  <a16:creationId xmlns:a16="http://schemas.microsoft.com/office/drawing/2014/main" id="{57949ABD-B403-C490-4A51-DB799971E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3774" r="6962" b="12109"/>
            <a:stretch/>
          </p:blipFill>
          <p:spPr>
            <a:xfrm>
              <a:off x="8714469" y="1219886"/>
              <a:ext cx="1840143" cy="275979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592B618-FF44-472C-F407-98EC283296D6}"/>
                </a:ext>
              </a:extLst>
            </p:cNvPr>
            <p:cNvSpPr txBox="1">
              <a:spLocks/>
            </p:cNvSpPr>
            <p:nvPr/>
          </p:nvSpPr>
          <p:spPr>
            <a:xfrm>
              <a:off x="7943854" y="4162999"/>
              <a:ext cx="3381372" cy="11912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>
              <a:normAutofit fontScale="90000" lnSpcReduction="10000"/>
            </a:bodyPr>
            <a:lstStyle>
              <a:lvl1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  <a:lvl2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2pPr>
              <a:lvl3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3pPr>
              <a:lvl4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4pPr>
              <a:lvl5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5pPr>
              <a:lvl6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0" marR="0" indent="0" algn="l" defTabSz="457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 i="0" u="none" strike="noStrike" cap="none" spc="0" baseline="0">
                  <a:solidFill>
                    <a:schemeClr val="accent1"/>
                  </a:solidFill>
                  <a:uFillTx/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algn="ctr" hangingPunct="1">
                <a:defRPr sz="5600" b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2000" b="0" dirty="0">
                  <a:solidFill>
                    <a:srgbClr val="AA182C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Anne Kevlin, Esq.</a:t>
              </a:r>
            </a:p>
            <a:p>
              <a:pPr algn="ctr" hangingPunct="1">
                <a:defRPr sz="5600" b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b="0" dirty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Mediator | Arbitrator</a:t>
              </a:r>
            </a:p>
            <a:p>
              <a:pPr algn="ctr" hangingPunct="1">
                <a:defRPr sz="5600" b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b="0" dirty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Kevlin Mediation PLLC</a:t>
              </a:r>
            </a:p>
            <a:p>
              <a:pPr algn="ctr" hangingPunct="1">
                <a:defRPr sz="5600" b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b="0" dirty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Founder and CEO</a:t>
              </a:r>
            </a:p>
            <a:p>
              <a:pPr algn="ctr" hangingPunct="1">
                <a:defRPr sz="5600" b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b="0" dirty="0">
                  <a:solidFill>
                    <a:srgbClr val="AA182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SheResolves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6C97F-CAF5-BFEF-9187-1C78D6C0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058" y="1097546"/>
            <a:ext cx="2426330" cy="275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6DF04-3D52-56CB-7A96-046CADFD2B66}"/>
              </a:ext>
            </a:extLst>
          </p:cNvPr>
          <p:cNvSpPr txBox="1"/>
          <p:nvPr/>
        </p:nvSpPr>
        <p:spPr>
          <a:xfrm>
            <a:off x="5739898" y="4137434"/>
            <a:ext cx="2951429" cy="1007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750" b="0" dirty="0">
                <a:solidFill>
                  <a:srgbClr val="C0000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Daniel Hargraves, Esq.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Executive Vice President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 Head of Litigation</a:t>
            </a:r>
          </a:p>
          <a:p>
            <a:pPr algn="ctr" hangingPunct="1">
              <a:defRPr sz="5600" b="0">
                <a:solidFill>
                  <a:srgbClr val="AA182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AmTrust Financial Services Inc.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0EF6DC-DBCA-FE9C-C6A0-54420C7F7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235" y="1095314"/>
            <a:ext cx="2364615" cy="2755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DCE575-8A54-59B7-CE69-1D4A9F7FB53C}"/>
              </a:ext>
            </a:extLst>
          </p:cNvPr>
          <p:cNvSpPr txBox="1"/>
          <p:nvPr/>
        </p:nvSpPr>
        <p:spPr>
          <a:xfrm>
            <a:off x="8618899" y="4137434"/>
            <a:ext cx="2640594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entury Gothic" panose="020B0502020202020204" pitchFamily="34" charset="0"/>
                <a:sym typeface="Helvetica"/>
              </a:rPr>
              <a:t>Nora Deveau, Esq.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Executive Vice President Deputy Chief Claims Officer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entury Gothic" panose="020B0502020202020204" pitchFamily="34" charset="0"/>
                <a:sym typeface="Helvetica"/>
              </a:rPr>
              <a:t>Arch Insurance Group, Inc.</a:t>
            </a:r>
          </a:p>
        </p:txBody>
      </p:sp>
    </p:spTree>
    <p:extLst>
      <p:ext uri="{BB962C8B-B14F-4D97-AF65-F5344CB8AC3E}">
        <p14:creationId xmlns:p14="http://schemas.microsoft.com/office/powerpoint/2010/main" val="10676066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4791464-D182-031F-5B9A-0779A6E04E7B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4DC927C9-9406-F5F1-D495-750DB70C20A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7" y="307727"/>
            <a:ext cx="6811914" cy="1078297"/>
          </a:xfrm>
          <a:prstGeom prst="rect">
            <a:avLst/>
          </a:prstGeom>
        </p:spPr>
        <p:txBody>
          <a:bodyPr lIns="50800" tIns="50800" rIns="50800" bIns="50800" anchor="ctr">
            <a:normAutofit fontScale="90000"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rPr lang="en-US" sz="4800" dirty="0"/>
              <a:t>The Arbitration Mindset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DEB139-626D-5889-8AF7-B53501C39434}"/>
              </a:ext>
            </a:extLst>
          </p:cNvPr>
          <p:cNvSpPr txBox="1">
            <a:spLocks/>
          </p:cNvSpPr>
          <p:nvPr/>
        </p:nvSpPr>
        <p:spPr>
          <a:xfrm>
            <a:off x="2450970" y="2290714"/>
            <a:ext cx="8000106" cy="3824278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Focus on POSITION </a:t>
            </a:r>
          </a:p>
          <a:p>
            <a:pPr marL="0" indent="0" hangingPunct="1">
              <a:buFont typeface="Arial"/>
              <a:buNone/>
            </a:pPr>
            <a:r>
              <a:rPr lang="en-US" sz="3200" dirty="0">
                <a:latin typeface="Century Gothic" panose="020B0502020202020204" pitchFamily="34" charset="0"/>
              </a:rPr>
              <a:t>	(versus focus on SOLUTIONS)</a:t>
            </a:r>
          </a:p>
          <a:p>
            <a:pPr marL="0" indent="0" hangingPunct="1">
              <a:buFont typeface="Arial"/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hangingPunct="1"/>
            <a:r>
              <a:rPr lang="en-US" sz="3200" dirty="0">
                <a:latin typeface="Century Gothic" panose="020B0502020202020204" pitchFamily="34" charset="0"/>
              </a:rPr>
              <a:t>Focus on WINNING</a:t>
            </a:r>
          </a:p>
          <a:p>
            <a:pPr marL="0" indent="0" hangingPunct="1">
              <a:buFont typeface="Arial"/>
              <a:buNone/>
            </a:pPr>
            <a:r>
              <a:rPr lang="en-US" sz="3200" dirty="0">
                <a:latin typeface="Century Gothic" panose="020B0502020202020204" pitchFamily="34" charset="0"/>
              </a:rPr>
              <a:t>	(versus focus on NEEDS)</a:t>
            </a:r>
          </a:p>
          <a:p>
            <a:pPr marL="0" indent="0" hangingPunct="1">
              <a:buFont typeface="Arial"/>
              <a:buNone/>
            </a:pPr>
            <a:endParaRPr lang="en-US" sz="32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91D4-969E-C6B2-FE69-607CA0D9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447AA72-9859-B6D9-AD9F-B8B345874CE3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09C88B61-4CDA-A719-B953-BD01CD2298B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rPr lang="en-US" sz="4800" dirty="0"/>
              <a:t>The Mediation Mindset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AAC861-72A6-21F3-7DFC-982F6980B245}"/>
              </a:ext>
            </a:extLst>
          </p:cNvPr>
          <p:cNvSpPr txBox="1">
            <a:spLocks/>
          </p:cNvSpPr>
          <p:nvPr/>
        </p:nvSpPr>
        <p:spPr>
          <a:xfrm>
            <a:off x="2450970" y="2290714"/>
            <a:ext cx="8000106" cy="3824278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Using the wrong mindset at the wrong time = POOR RESULTS!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i="1" dirty="0">
                <a:latin typeface="Century Gothic" panose="020B0502020202020204" pitchFamily="34" charset="0"/>
              </a:rPr>
              <a:t>*Examples*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413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2CE3-A4BD-B73A-6EC9-9279B605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E7D5F41-9052-BF24-327F-A8D39C6FF44E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C06111A7-CFFD-29BD-7E05-83B0D55DE1A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rPr lang="en-US" sz="4800" dirty="0"/>
              <a:t>The Mediation Mindset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F49688-BC5E-0E0C-F856-9CB6DB98B6AF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Creative Solutions: 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Going Beyond BATNA and WATNA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490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E7F0D-83E7-620A-BA4B-81A2170B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75BD13A6-0A15-DD57-96F4-AF6EAB24893B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CB2293FF-539A-106B-BD5F-94188BF7582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rPr lang="en-US" sz="4800" dirty="0"/>
              <a:t>The Mediation Mindset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28F53E-D42C-9FEA-6389-3D577103DFA0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Mediator as TRUSTED PARTNER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Sharing information with mediator: What? When? Why?</a:t>
            </a:r>
          </a:p>
        </p:txBody>
      </p:sp>
    </p:spTree>
    <p:extLst>
      <p:ext uri="{BB962C8B-B14F-4D97-AF65-F5344CB8AC3E}">
        <p14:creationId xmlns:p14="http://schemas.microsoft.com/office/powerpoint/2010/main" val="17893465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74588-D51C-283B-8FAB-C5CDFB72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49F1B1E8-2B14-CD34-B3D2-B687A3B7E012}"/>
              </a:ext>
            </a:extLst>
          </p:cNvPr>
          <p:cNvSpPr/>
          <p:nvPr/>
        </p:nvSpPr>
        <p:spPr>
          <a:xfrm>
            <a:off x="527591" y="307727"/>
            <a:ext cx="1046484" cy="1078297"/>
          </a:xfrm>
          <a:prstGeom prst="rect">
            <a:avLst/>
          </a:prstGeom>
          <a:solidFill>
            <a:srgbClr val="C836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Click to edit">
            <a:extLst>
              <a:ext uri="{FF2B5EF4-FFF2-40B4-BE49-F238E27FC236}">
                <a16:creationId xmlns:a16="http://schemas.microsoft.com/office/drawing/2014/main" id="{F0722755-BA2B-828A-66AE-7CE2803CED4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66506" y="307727"/>
            <a:ext cx="10325493" cy="1078297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>
            <a:lvl1pPr>
              <a:defRPr sz="5600">
                <a:solidFill>
                  <a:srgbClr val="C836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defTabSz="914400"/>
            <a:r>
              <a:rPr lang="en-US" sz="4800" dirty="0"/>
              <a:t>The Mediation Mindset</a:t>
            </a:r>
            <a:endParaRPr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480ADB-A1E6-0ED1-E33D-1CFDC3BFBF14}"/>
              </a:ext>
            </a:extLst>
          </p:cNvPr>
          <p:cNvSpPr txBox="1">
            <a:spLocks/>
          </p:cNvSpPr>
          <p:nvPr/>
        </p:nvSpPr>
        <p:spPr>
          <a:xfrm>
            <a:off x="2450970" y="1084081"/>
            <a:ext cx="8000106" cy="5373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14550" marR="0" indent="-28575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4460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032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3604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17620" marR="0" indent="-160020" algn="l" defTabSz="4572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Argument at mediation: </a:t>
            </a: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	How? When? Why?</a:t>
            </a:r>
          </a:p>
          <a:p>
            <a:pPr marL="0" indent="0" hangingPunct="1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 hangingPunct="1">
              <a:buNone/>
            </a:pPr>
            <a:r>
              <a:rPr lang="en-US" sz="3200" dirty="0">
                <a:latin typeface="Century Gothic" panose="020B0502020202020204" pitchFamily="34" charset="0"/>
              </a:rPr>
              <a:t>How to Help Your Mediator Accomplish What You or Your Client Need</a:t>
            </a:r>
          </a:p>
        </p:txBody>
      </p:sp>
    </p:spTree>
    <p:extLst>
      <p:ext uri="{BB962C8B-B14F-4D97-AF65-F5344CB8AC3E}">
        <p14:creationId xmlns:p14="http://schemas.microsoft.com/office/powerpoint/2010/main" val="27647327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ight skin">
  <a:themeElements>
    <a:clrScheme name="Light sk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B5FE7"/>
      </a:accent1>
      <a:accent2>
        <a:srgbClr val="767779"/>
      </a:accent2>
      <a:accent3>
        <a:srgbClr val="A9A9A9"/>
      </a:accent3>
      <a:accent4>
        <a:srgbClr val="797979"/>
      </a:accent4>
      <a:accent5>
        <a:srgbClr val="D5D5D5"/>
      </a:accent5>
      <a:accent6>
        <a:srgbClr val="E8E8EB"/>
      </a:accent6>
      <a:hlink>
        <a:srgbClr val="0000FF"/>
      </a:hlink>
      <a:folHlink>
        <a:srgbClr val="FF00FF"/>
      </a:folHlink>
    </a:clrScheme>
    <a:fontScheme name="Light sk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Light sk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ight skin">
  <a:themeElements>
    <a:clrScheme name="Light sk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B5FE7"/>
      </a:accent1>
      <a:accent2>
        <a:srgbClr val="767779"/>
      </a:accent2>
      <a:accent3>
        <a:srgbClr val="A9A9A9"/>
      </a:accent3>
      <a:accent4>
        <a:srgbClr val="797979"/>
      </a:accent4>
      <a:accent5>
        <a:srgbClr val="D5D5D5"/>
      </a:accent5>
      <a:accent6>
        <a:srgbClr val="E8E8EB"/>
      </a:accent6>
      <a:hlink>
        <a:srgbClr val="0000FF"/>
      </a:hlink>
      <a:folHlink>
        <a:srgbClr val="FF00FF"/>
      </a:folHlink>
    </a:clrScheme>
    <a:fontScheme name="Light sk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Light sk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64caf6-62ab-48a2-ac5a-065c45ece11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FD7BC2E9F57140947709EB1EC75249" ma:contentTypeVersion="5" ma:contentTypeDescription="Create a new document." ma:contentTypeScope="" ma:versionID="61df4e702bbae09f653f1b9cfb8c44e0">
  <xsd:schema xmlns:xsd="http://www.w3.org/2001/XMLSchema" xmlns:xs="http://www.w3.org/2001/XMLSchema" xmlns:p="http://schemas.microsoft.com/office/2006/metadata/properties" xmlns:ns3="2464caf6-62ab-48a2-ac5a-065c45ece110" targetNamespace="http://schemas.microsoft.com/office/2006/metadata/properties" ma:root="true" ma:fieldsID="929aa03cf1b70d0902fe929b59b9006c" ns3:_="">
    <xsd:import namespace="2464caf6-62ab-48a2-ac5a-065c45ece1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4caf6-62ab-48a2-ac5a-065c45ece1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C781D-8FBE-43E5-B5F1-88B18A9CE039}">
  <ds:schemaRefs>
    <ds:schemaRef ds:uri="2464caf6-62ab-48a2-ac5a-065c45ece110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DF219E-683A-4984-B932-29CD1F5A4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64caf6-62ab-48a2-ac5a-065c45ece1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7BA34C-9637-4E1A-A0EB-BF365A23F5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766</Words>
  <Application>Microsoft Office PowerPoint</Application>
  <PresentationFormat>Widescreen</PresentationFormat>
  <Paragraphs>168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Jost</vt:lpstr>
      <vt:lpstr>Source Sans Pro</vt:lpstr>
      <vt:lpstr>Light skin</vt:lpstr>
      <vt:lpstr>PowerPoint Presentation</vt:lpstr>
      <vt:lpstr>The Science of Settlement Psychology and Mediation</vt:lpstr>
      <vt:lpstr>PowerPoint Presentation</vt:lpstr>
      <vt:lpstr>PowerPoint Presentation</vt:lpstr>
      <vt:lpstr>The Arbitration Mindset</vt:lpstr>
      <vt:lpstr>The Mediation Mindset</vt:lpstr>
      <vt:lpstr>The Mediation Mindset</vt:lpstr>
      <vt:lpstr>The Mediation Mindset</vt:lpstr>
      <vt:lpstr>The Mediation Mindset</vt:lpstr>
      <vt:lpstr>Common Obstacles to Settlement</vt:lpstr>
      <vt:lpstr>Common Obstacles to Settlement</vt:lpstr>
      <vt:lpstr>Common Obstacles to Settlement</vt:lpstr>
      <vt:lpstr>Common Obstacles to Settlement</vt:lpstr>
      <vt:lpstr>Holding the Calm By Hesha Abrams</vt:lpstr>
      <vt:lpstr>Holding the Calm By Hesha Abrams</vt:lpstr>
      <vt:lpstr>Holding the Calm By Hesha Abrams</vt:lpstr>
      <vt:lpstr>Holding the Calm By Hesha Abrams</vt:lpstr>
      <vt:lpstr>The Art of Persuasion By Bob Burg</vt:lpstr>
      <vt:lpstr>Getting to Yes By Robert Fisher and William Fury</vt:lpstr>
      <vt:lpstr>Getting to Yes By Robert Fisher and William Fury</vt:lpstr>
      <vt:lpstr>Never Split the Difference By Chris Voss</vt:lpstr>
      <vt:lpstr>Never Split the Difference By Chris Voss</vt:lpstr>
      <vt:lpstr>Never Split the Difference By Chris Voss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Joseph Klucar</dc:creator>
  <cp:lastModifiedBy>angela ford</cp:lastModifiedBy>
  <cp:revision>19</cp:revision>
  <dcterms:modified xsi:type="dcterms:W3CDTF">2025-04-16T17:09:18Z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0x01010037FD7BC2E9F57140947709EB1EC75249</vt:lpwstr>
  </property>
  <property fmtid="{D5CDD505-2E9C-101B-9397-08002B2CF9AE}" pid="3" name="MediaServiceImageTags">
    <vt:lpwstr/>
  </property>
</Properties>
</file>