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heme/theme2.xml" ContentType="application/vnd.openxmlformats-officedocument.them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heme/theme3.xml" ContentType="application/vnd.openxmlformats-officedocument.theme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notesSlides/notesSlide1.xml" ContentType="application/vnd.openxmlformats-officedocument.presentationml.notesSlide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notesSlides/notesSlide2.xml" ContentType="application/vnd.openxmlformats-officedocument.presentationml.notesSlide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notesSlides/notesSlide3.xml" ContentType="application/vnd.openxmlformats-officedocument.presentationml.notesSlide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notesSlides/notesSlide4.xml" ContentType="application/vnd.openxmlformats-officedocument.presentationml.notesSlide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notesSlides/notesSlide5.xml" ContentType="application/vnd.openxmlformats-officedocument.presentationml.notesSlide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notesSlides/notesSlide6.xml" ContentType="application/vnd.openxmlformats-officedocument.presentationml.notesSlide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notesSlides/notesSlide7.xml" ContentType="application/vnd.openxmlformats-officedocument.presentationml.notesSlide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notesSlides/notesSlide8.xml" ContentType="application/vnd.openxmlformats-officedocument.presentationml.notesSlide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notesSlides/notesSlide9.xml" ContentType="application/vnd.openxmlformats-officedocument.presentationml.notesSlide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notesSlides/notesSlide10.xml" ContentType="application/vnd.openxmlformats-officedocument.presentationml.notesSlide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notesSlides/notesSlide11.xml" ContentType="application/vnd.openxmlformats-officedocument.presentationml.notesSlide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notesSlides/notesSlide12.xml" ContentType="application/vnd.openxmlformats-officedocument.presentationml.notesSlide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notesSlides/notesSlide13.xml" ContentType="application/vnd.openxmlformats-officedocument.presentationml.notesSlide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notesSlides/notesSlide14.xml" ContentType="application/vnd.openxmlformats-officedocument.presentationml.notesSlide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notesSlides/notesSlide15.xml" ContentType="application/vnd.openxmlformats-officedocument.presentationml.notesSlide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notesSlides/notesSlide16.xml" ContentType="application/vnd.openxmlformats-officedocument.presentationml.notesSlide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notesSlides/notesSlide17.xml" ContentType="application/vnd.openxmlformats-officedocument.presentationml.notesSlide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notesSlides/notesSlide18.xml" ContentType="application/vnd.openxmlformats-officedocument.presentationml.notesSlide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notesSlides/notesSlide19.xml" ContentType="application/vnd.openxmlformats-officedocument.presentationml.notesSlide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notesSlides/notesSlide20.xml" ContentType="application/vnd.openxmlformats-officedocument.presentationml.notesSlide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notesSlides/notesSlide21.xml" ContentType="application/vnd.openxmlformats-officedocument.presentationml.notesSlide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notesSlides/notesSlide22.xml" ContentType="application/vnd.openxmlformats-officedocument.presentationml.notesSlide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notesSlides/notesSlide23.xml" ContentType="application/vnd.openxmlformats-officedocument.presentationml.notesSlide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notesSlides/notesSlide24.xml" ContentType="application/vnd.openxmlformats-officedocument.presentationml.notesSlide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notesSlides/notesSlide25.xml" ContentType="application/vnd.openxmlformats-officedocument.presentationml.notesSlide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notesSlides/notesSlide26.xml" ContentType="application/vnd.openxmlformats-officedocument.presentationml.notesSlide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notesSlides/notesSlide27.xml" ContentType="application/vnd.openxmlformats-officedocument.presentationml.notesSlide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notesSlides/notesSlide28.xml" ContentType="application/vnd.openxmlformats-officedocument.presentationml.notesSlide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notesSlides/notesSlide29.xml" ContentType="application/vnd.openxmlformats-officedocument.presentationml.notesSlide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notesSlides/notesSlide30.xml" ContentType="application/vnd.openxmlformats-officedocument.presentationml.notesSlide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notesSlides/notesSlide31.xml" ContentType="application/vnd.openxmlformats-officedocument.presentationml.notesSlide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notesSlides/notesSlide32.xml" ContentType="application/vnd.openxmlformats-officedocument.presentationml.notesSlide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notesSlides/notesSlide33.xml" ContentType="application/vnd.openxmlformats-officedocument.presentationml.notesSlide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notesSlides/notesSlide34.xml" ContentType="application/vnd.openxmlformats-officedocument.presentationml.notesSlide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notesSlides/notesSlide35.xml" ContentType="application/vnd.openxmlformats-officedocument.presentationml.notesSlide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notesSlides/notesSlide36.xml" ContentType="application/vnd.openxmlformats-officedocument.presentationml.notesSlide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notesSlides/notesSlide37.xml" ContentType="application/vnd.openxmlformats-officedocument.presentationml.notesSlide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notesSlides/notesSlide38.xml" ContentType="application/vnd.openxmlformats-officedocument.presentationml.notesSlide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notesSlides/notesSlide39.xml" ContentType="application/vnd.openxmlformats-officedocument.presentationml.notesSlide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notesSlides/notesSlide40.xml" ContentType="application/vnd.openxmlformats-officedocument.presentationml.notesSlide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notesSlides/notesSlide41.xml" ContentType="application/vnd.openxmlformats-officedocument.presentationml.notesSlide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notesSlides/notesSlide42.xml" ContentType="application/vnd.openxmlformats-officedocument.presentationml.notesSlide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notesSlides/notesSlide43.xml" ContentType="application/vnd.openxmlformats-officedocument.presentationml.notesSlide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notesSlides/notesSlide44.xml" ContentType="application/vnd.openxmlformats-officedocument.presentationml.notesSlide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notesSlides/notesSlide45.xml" ContentType="application/vnd.openxmlformats-officedocument.presentationml.notesSlide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notesSlides/notesSlide46.xml" ContentType="application/vnd.openxmlformats-officedocument.presentationml.notesSlide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notesSlides/notesSlide47.xml" ContentType="application/vnd.openxmlformats-officedocument.presentationml.notesSlide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notesSlides/notesSlide48.xml" ContentType="application/vnd.openxmlformats-officedocument.presentationml.notesSlide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notesSlides/notesSlide49.xml" ContentType="application/vnd.openxmlformats-officedocument.presentationml.notesSlide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notesSlides/notesSlide50.xml" ContentType="application/vnd.openxmlformats-officedocument.presentationml.notesSlide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notesSlides/notesSlide51.xml" ContentType="application/vnd.openxmlformats-officedocument.presentationml.notesSlide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notesSlides/notesSlide52.xml" ContentType="application/vnd.openxmlformats-officedocument.presentationml.notesSlide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notesSlides/notesSlide53.xml" ContentType="application/vnd.openxmlformats-officedocument.presentationml.notesSlide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notesSlides/notesSlide54.xml" ContentType="application/vnd.openxmlformats-officedocument.presentationml.notesSlide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notesSlides/notesSlide55.xml" ContentType="application/vnd.openxmlformats-officedocument.presentationml.notesSlide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notesSlides/notesSlide56.xml" ContentType="application/vnd.openxmlformats-officedocument.presentationml.notesSlide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notesSlides/notesSlide57.xml" ContentType="application/vnd.openxmlformats-officedocument.presentationml.notesSlide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notesSlides/notesSlide58.xml" ContentType="application/vnd.openxmlformats-officedocument.presentationml.notesSlide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notesSlides/notesSlide59.xml" ContentType="application/vnd.openxmlformats-officedocument.presentationml.notesSlide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notesSlides/notesSlide60.xml" ContentType="application/vnd.openxmlformats-officedocument.presentationml.notesSlide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notesSlides/notesSlide61.xml" ContentType="application/vnd.openxmlformats-officedocument.presentationml.notesSlide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notesSlides/notesSlide62.xml" ContentType="application/vnd.openxmlformats-officedocument.presentationml.notesSlide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notesSlides/notesSlide63.xml" ContentType="application/vnd.openxmlformats-officedocument.presentationml.notesSlide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notesSlides/notesSlide64.xml" ContentType="application/vnd.openxmlformats-officedocument.presentationml.notesSlide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notesSlides/notesSlide65.xml" ContentType="application/vnd.openxmlformats-officedocument.presentationml.notesSlide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notesSlides/notesSlide66.xml" ContentType="application/vnd.openxmlformats-officedocument.presentationml.notesSlide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notesSlides/notesSlide67.xml" ContentType="application/vnd.openxmlformats-officedocument.presentationml.notesSlide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notesSlides/notesSlide68.xml" ContentType="application/vnd.openxmlformats-officedocument.presentationml.notesSlide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notesSlides/notesSlide69.xml" ContentType="application/vnd.openxmlformats-officedocument.presentationml.notesSlide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notesSlides/notesSlide70.xml" ContentType="application/vnd.openxmlformats-officedocument.presentationml.notesSlide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notesSlides/notesSlide71.xml" ContentType="application/vnd.openxmlformats-officedocument.presentationml.notesSlide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notesSlides/notesSlide72.xml" ContentType="application/vnd.openxmlformats-officedocument.presentationml.notesSlide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notesSlides/notesSlide73.xml" ContentType="application/vnd.openxmlformats-officedocument.presentationml.notesSlide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notesSlides/notesSlide74.xml" ContentType="application/vnd.openxmlformats-officedocument.presentationml.notesSlide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notesSlides/notesSlide75.xml" ContentType="application/vnd.openxmlformats-officedocument.presentationml.notesSlide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notesSlides/notesSlide76.xml" ContentType="application/vnd.openxmlformats-officedocument.presentationml.notesSlide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notesSlides/notesSlide77.xml" ContentType="application/vnd.openxmlformats-officedocument.presentationml.notesSlide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notesSlides/notesSlide78.xml" ContentType="application/vnd.openxmlformats-officedocument.presentationml.notesSlide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notesSlides/notesSlide79.xml" ContentType="application/vnd.openxmlformats-officedocument.presentationml.notesSlide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notesSlides/notesSlide80.xml" ContentType="application/vnd.openxmlformats-officedocument.presentationml.notesSlide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notesSlides/notesSlide81.xml" ContentType="application/vnd.openxmlformats-officedocument.presentationml.notesSlide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notesSlides/notesSlide82.xml" ContentType="application/vnd.openxmlformats-officedocument.presentationml.notesSlide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notesSlides/notesSlide83.xml" ContentType="application/vnd.openxmlformats-officedocument.presentationml.notesSlide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notesSlides/notesSlide84.xml" ContentType="application/vnd.openxmlformats-officedocument.presentationml.notesSlide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notesSlides/notesSlide85.xml" ContentType="application/vnd.openxmlformats-officedocument.presentationml.notesSlide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notesSlides/notesSlide86.xml" ContentType="application/vnd.openxmlformats-officedocument.presentationml.notesSlide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notesSlides/notesSlide87.xml" ContentType="application/vnd.openxmlformats-officedocument.presentationml.notesSlide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notesSlides/notesSlide88.xml" ContentType="application/vnd.openxmlformats-officedocument.presentationml.notesSlide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notesSlides/notesSlide89.xml" ContentType="application/vnd.openxmlformats-officedocument.presentationml.notesSlide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notesSlides/notesSlide90.xml" ContentType="application/vnd.openxmlformats-officedocument.presentationml.notesSlide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notesSlides/notesSlide91.xml" ContentType="application/vnd.openxmlformats-officedocument.presentationml.notesSlide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notesSlides/notesSlide92.xml" ContentType="application/vnd.openxmlformats-officedocument.presentationml.notesSlide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notesSlides/notesSlide93.xml" ContentType="application/vnd.openxmlformats-officedocument.presentationml.notesSlide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notesSlides/notesSlide94.xml" ContentType="application/vnd.openxmlformats-officedocument.presentationml.notesSlide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notesSlides/notesSlide95.xml" ContentType="application/vnd.openxmlformats-officedocument.presentationml.notesSlide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notesSlides/notesSlide96.xml" ContentType="application/vnd.openxmlformats-officedocument.presentationml.notesSlide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notesSlides/notesSlide97.xml" ContentType="application/vnd.openxmlformats-officedocument.presentationml.notesSlide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notesSlides/notesSlide98.xml" ContentType="application/vnd.openxmlformats-officedocument.presentationml.notesSlide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notesSlides/notesSlide99.xml" ContentType="application/vnd.openxmlformats-officedocument.presentationml.notesSlide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notesSlides/notesSlide100.xml" ContentType="application/vnd.openxmlformats-officedocument.presentationml.notesSlide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notesSlides/notesSlide101.xml" ContentType="application/vnd.openxmlformats-officedocument.presentationml.notesSlide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notesSlides/notesSlide102.xml" ContentType="application/vnd.openxmlformats-officedocument.presentationml.notesSlide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notesSlides/notesSlide103.xml" ContentType="application/vnd.openxmlformats-officedocument.presentationml.notesSlide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notesSlides/notesSlide104.xml" ContentType="application/vnd.openxmlformats-officedocument.presentationml.notesSlide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notesSlides/notesSlide105.xml" ContentType="application/vnd.openxmlformats-officedocument.presentationml.notesSlide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notesSlides/notesSlide106.xml" ContentType="application/vnd.openxmlformats-officedocument.presentationml.notesSlide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5" r:id="rId1"/>
  </p:sldMasterIdLst>
  <p:notesMasterIdLst>
    <p:notesMasterId r:id="rId112"/>
  </p:notesMasterIdLst>
  <p:handoutMasterIdLst>
    <p:handoutMasterId r:id="rId113"/>
  </p:handoutMasterIdLst>
  <p:sldIdLst>
    <p:sldId id="284" r:id="rId2"/>
    <p:sldId id="411" r:id="rId3"/>
    <p:sldId id="292" r:id="rId4"/>
    <p:sldId id="286" r:id="rId5"/>
    <p:sldId id="285" r:id="rId6"/>
    <p:sldId id="297" r:id="rId7"/>
    <p:sldId id="296" r:id="rId8"/>
    <p:sldId id="308" r:id="rId9"/>
    <p:sldId id="298" r:id="rId10"/>
    <p:sldId id="309" r:id="rId11"/>
    <p:sldId id="310" r:id="rId12"/>
    <p:sldId id="413" r:id="rId13"/>
    <p:sldId id="299" r:id="rId14"/>
    <p:sldId id="312" r:id="rId15"/>
    <p:sldId id="300" r:id="rId16"/>
    <p:sldId id="301" r:id="rId17"/>
    <p:sldId id="315" r:id="rId18"/>
    <p:sldId id="401" r:id="rId19"/>
    <p:sldId id="314" r:id="rId20"/>
    <p:sldId id="302" r:id="rId21"/>
    <p:sldId id="316" r:id="rId22"/>
    <p:sldId id="303" r:id="rId23"/>
    <p:sldId id="317" r:id="rId24"/>
    <p:sldId id="304" r:id="rId25"/>
    <p:sldId id="305" r:id="rId26"/>
    <p:sldId id="306" r:id="rId27"/>
    <p:sldId id="307" r:id="rId28"/>
    <p:sldId id="566" r:id="rId29"/>
    <p:sldId id="435" r:id="rId30"/>
    <p:sldId id="576" r:id="rId31"/>
    <p:sldId id="436" r:id="rId32"/>
    <p:sldId id="577" r:id="rId33"/>
    <p:sldId id="438" r:id="rId34"/>
    <p:sldId id="439" r:id="rId35"/>
    <p:sldId id="437" r:id="rId36"/>
    <p:sldId id="440" r:id="rId37"/>
    <p:sldId id="441" r:id="rId38"/>
    <p:sldId id="578" r:id="rId39"/>
    <p:sldId id="444" r:id="rId40"/>
    <p:sldId id="445" r:id="rId41"/>
    <p:sldId id="448" r:id="rId42"/>
    <p:sldId id="569" r:id="rId43"/>
    <p:sldId id="570" r:id="rId44"/>
    <p:sldId id="571" r:id="rId45"/>
    <p:sldId id="453" r:id="rId46"/>
    <p:sldId id="454" r:id="rId47"/>
    <p:sldId id="579" r:id="rId48"/>
    <p:sldId id="457" r:id="rId49"/>
    <p:sldId id="458" r:id="rId50"/>
    <p:sldId id="459" r:id="rId51"/>
    <p:sldId id="460" r:id="rId52"/>
    <p:sldId id="461" r:id="rId53"/>
    <p:sldId id="462" r:id="rId54"/>
    <p:sldId id="463" r:id="rId55"/>
    <p:sldId id="580" r:id="rId56"/>
    <p:sldId id="581" r:id="rId57"/>
    <p:sldId id="464" r:id="rId58"/>
    <p:sldId id="465" r:id="rId59"/>
    <p:sldId id="466" r:id="rId60"/>
    <p:sldId id="468" r:id="rId61"/>
    <p:sldId id="469" r:id="rId62"/>
    <p:sldId id="470" r:id="rId63"/>
    <p:sldId id="471" r:id="rId64"/>
    <p:sldId id="567" r:id="rId65"/>
    <p:sldId id="574" r:id="rId66"/>
    <p:sldId id="499" r:id="rId67"/>
    <p:sldId id="500" r:id="rId68"/>
    <p:sldId id="501" r:id="rId69"/>
    <p:sldId id="502" r:id="rId70"/>
    <p:sldId id="503" r:id="rId71"/>
    <p:sldId id="504" r:id="rId72"/>
    <p:sldId id="505" r:id="rId73"/>
    <p:sldId id="506" r:id="rId74"/>
    <p:sldId id="507" r:id="rId75"/>
    <p:sldId id="508" r:id="rId76"/>
    <p:sldId id="509" r:id="rId77"/>
    <p:sldId id="510" r:id="rId78"/>
    <p:sldId id="575" r:id="rId79"/>
    <p:sldId id="512" r:id="rId80"/>
    <p:sldId id="513" r:id="rId81"/>
    <p:sldId id="515" r:id="rId82"/>
    <p:sldId id="516" r:id="rId83"/>
    <p:sldId id="517" r:id="rId84"/>
    <p:sldId id="514" r:id="rId85"/>
    <p:sldId id="518" r:id="rId86"/>
    <p:sldId id="519" r:id="rId87"/>
    <p:sldId id="520" r:id="rId88"/>
    <p:sldId id="521" r:id="rId89"/>
    <p:sldId id="522" r:id="rId90"/>
    <p:sldId id="523" r:id="rId91"/>
    <p:sldId id="524" r:id="rId92"/>
    <p:sldId id="525" r:id="rId93"/>
    <p:sldId id="526" r:id="rId94"/>
    <p:sldId id="527" r:id="rId95"/>
    <p:sldId id="528" r:id="rId96"/>
    <p:sldId id="529" r:id="rId97"/>
    <p:sldId id="289" r:id="rId98"/>
    <p:sldId id="360" r:id="rId99"/>
    <p:sldId id="361" r:id="rId100"/>
    <p:sldId id="405" r:id="rId101"/>
    <p:sldId id="406" r:id="rId102"/>
    <p:sldId id="407" r:id="rId103"/>
    <p:sldId id="409" r:id="rId104"/>
    <p:sldId id="408" r:id="rId105"/>
    <p:sldId id="365" r:id="rId106"/>
    <p:sldId id="366" r:id="rId107"/>
    <p:sldId id="410" r:id="rId108"/>
    <p:sldId id="347" r:id="rId109"/>
    <p:sldId id="565" r:id="rId110"/>
    <p:sldId id="564" r:id="rId111"/>
  </p:sldIdLst>
  <p:sldSz cx="9144000" cy="6858000" type="screen4x3"/>
  <p:notesSz cx="7023100" cy="9309100"/>
  <p:custDataLst>
    <p:tags r:id="rId1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0" autoAdjust="0"/>
    <p:restoredTop sz="79218" autoAdjust="0"/>
  </p:normalViewPr>
  <p:slideViewPr>
    <p:cSldViewPr>
      <p:cViewPr varScale="1">
        <p:scale>
          <a:sx n="74" d="100"/>
          <a:sy n="74" d="100"/>
        </p:scale>
        <p:origin x="10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30" d="100"/>
          <a:sy n="130" d="100"/>
        </p:scale>
        <p:origin x="-2748" y="85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heme" Target="theme/theme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handoutMaster" Target="handoutMasters/handoutMaster1.xml"/><Relationship Id="rId118" Type="http://schemas.openxmlformats.org/officeDocument/2006/relationships/tableStyles" Target="tableStyle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tags" Target="tags/tag1.xml"/><Relationship Id="rId119" Type="http://schemas.microsoft.com/office/2016/11/relationships/changesInfo" Target="changesInfos/changesInfo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il Rawls DPS" userId="c1921725-4f0a-4ffa-87b9-6733da3c97ce" providerId="ADAL" clId="{A5762C27-23D1-4979-B895-641F6C3AE3C2}"/>
    <pc:docChg chg="modSld">
      <pc:chgData name="Jamil Rawls DPS" userId="c1921725-4f0a-4ffa-87b9-6733da3c97ce" providerId="ADAL" clId="{A5762C27-23D1-4979-B895-641F6C3AE3C2}" dt="2025-05-05T15:07:13.696" v="0" actId="1076"/>
      <pc:docMkLst>
        <pc:docMk/>
      </pc:docMkLst>
      <pc:sldChg chg="modSp mod">
        <pc:chgData name="Jamil Rawls DPS" userId="c1921725-4f0a-4ffa-87b9-6733da3c97ce" providerId="ADAL" clId="{A5762C27-23D1-4979-B895-641F6C3AE3C2}" dt="2025-05-05T15:07:13.696" v="0" actId="1076"/>
        <pc:sldMkLst>
          <pc:docMk/>
          <pc:sldMk cId="1060403775" sldId="284"/>
        </pc:sldMkLst>
        <pc:spChg chg="mod">
          <ac:chgData name="Jamil Rawls DPS" userId="c1921725-4f0a-4ffa-87b9-6733da3c97ce" providerId="ADAL" clId="{A5762C27-23D1-4979-B895-641F6C3AE3C2}" dt="2025-05-05T15:07:13.696" v="0" actId="1076"/>
          <ac:spMkLst>
            <pc:docMk/>
            <pc:sldMk cId="1060403775" sldId="284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heme" Target="../theme/theme3.xml"/><Relationship Id="rId5" Type="http://schemas.openxmlformats.org/officeDocument/2006/relationships/tags" Target="../tags/tag81.xml"/><Relationship Id="rId4" Type="http://schemas.openxmlformats.org/officeDocument/2006/relationships/tags" Target="../tags/tag8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  <p:custDataLst>
              <p:tags r:id="rId2"/>
            </p:custDataLst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  <p:custDataLst>
              <p:tags r:id="rId3"/>
            </p:custDataLst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A74F8F9A-8600-4A67-90D7-F3F65A9EE6E2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  <p:custDataLst>
              <p:tags r:id="rId4"/>
            </p:custDataLst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  <p:custDataLst>
              <p:tags r:id="rId5"/>
            </p:custDataLst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82E21AC5-E022-4FC0-9E11-FDB531F6E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68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7" Type="http://schemas.openxmlformats.org/officeDocument/2006/relationships/tags" Target="../tags/tag77.xml"/><Relationship Id="rId2" Type="http://schemas.openxmlformats.org/officeDocument/2006/relationships/tags" Target="../tags/tag72.xml"/><Relationship Id="rId1" Type="http://schemas.openxmlformats.org/officeDocument/2006/relationships/theme" Target="../theme/theme2.xml"/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4" Type="http://schemas.openxmlformats.org/officeDocument/2006/relationships/tags" Target="../tags/tag7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  <p:custDataLst>
              <p:tags r:id="rId2"/>
            </p:custDataLst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  <p:custDataLst>
              <p:tags r:id="rId3"/>
            </p:custDataLst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546193BA-9F7D-41B6-A85D-3C736A4380BD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  <p:custDataLst>
              <p:tags r:id="rId4"/>
            </p:custDataLst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  <p:custDataLst>
              <p:tags r:id="rId6"/>
            </p:custDataLst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  <p:custDataLst>
              <p:tags r:id="rId7"/>
            </p:custDataLst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6375EA85-AFD2-4B43-B619-FD609C98B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24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5" Type="http://schemas.openxmlformats.org/officeDocument/2006/relationships/slide" Target="../slides/slide1.xml"/><Relationship Id="rId4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41.xml"/><Relationship Id="rId2" Type="http://schemas.openxmlformats.org/officeDocument/2006/relationships/tags" Target="../tags/tag140.xml"/><Relationship Id="rId1" Type="http://schemas.openxmlformats.org/officeDocument/2006/relationships/tags" Target="../tags/tag139.xml"/><Relationship Id="rId5" Type="http://schemas.openxmlformats.org/officeDocument/2006/relationships/slide" Target="../slides/slide10.xml"/><Relationship Id="rId4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3" Type="http://schemas.openxmlformats.org/officeDocument/2006/relationships/tags" Target="../tags/tag549.xml"/><Relationship Id="rId2" Type="http://schemas.openxmlformats.org/officeDocument/2006/relationships/tags" Target="../tags/tag548.xml"/><Relationship Id="rId1" Type="http://schemas.openxmlformats.org/officeDocument/2006/relationships/tags" Target="../tags/tag547.xml"/><Relationship Id="rId5" Type="http://schemas.openxmlformats.org/officeDocument/2006/relationships/slide" Target="../slides/slide104.xml"/><Relationship Id="rId4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3" Type="http://schemas.openxmlformats.org/officeDocument/2006/relationships/tags" Target="../tags/tag555.xml"/><Relationship Id="rId2" Type="http://schemas.openxmlformats.org/officeDocument/2006/relationships/tags" Target="../tags/tag554.xml"/><Relationship Id="rId1" Type="http://schemas.openxmlformats.org/officeDocument/2006/relationships/tags" Target="../tags/tag553.xml"/><Relationship Id="rId5" Type="http://schemas.openxmlformats.org/officeDocument/2006/relationships/slide" Target="../slides/slide105.xml"/><Relationship Id="rId4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3" Type="http://schemas.openxmlformats.org/officeDocument/2006/relationships/tags" Target="../tags/tag561.xml"/><Relationship Id="rId2" Type="http://schemas.openxmlformats.org/officeDocument/2006/relationships/tags" Target="../tags/tag560.xml"/><Relationship Id="rId1" Type="http://schemas.openxmlformats.org/officeDocument/2006/relationships/tags" Target="../tags/tag559.xml"/><Relationship Id="rId5" Type="http://schemas.openxmlformats.org/officeDocument/2006/relationships/slide" Target="../slides/slide106.xml"/><Relationship Id="rId4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3" Type="http://schemas.openxmlformats.org/officeDocument/2006/relationships/tags" Target="../tags/tag567.xml"/><Relationship Id="rId2" Type="http://schemas.openxmlformats.org/officeDocument/2006/relationships/tags" Target="../tags/tag566.xml"/><Relationship Id="rId1" Type="http://schemas.openxmlformats.org/officeDocument/2006/relationships/tags" Target="../tags/tag565.xml"/><Relationship Id="rId5" Type="http://schemas.openxmlformats.org/officeDocument/2006/relationships/slide" Target="../slides/slide107.xml"/><Relationship Id="rId4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3" Type="http://schemas.openxmlformats.org/officeDocument/2006/relationships/tags" Target="../tags/tag573.xml"/><Relationship Id="rId2" Type="http://schemas.openxmlformats.org/officeDocument/2006/relationships/tags" Target="../tags/tag572.xml"/><Relationship Id="rId1" Type="http://schemas.openxmlformats.org/officeDocument/2006/relationships/tags" Target="../tags/tag571.xml"/><Relationship Id="rId5" Type="http://schemas.openxmlformats.org/officeDocument/2006/relationships/slide" Target="../slides/slide108.xml"/><Relationship Id="rId4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3" Type="http://schemas.openxmlformats.org/officeDocument/2006/relationships/tags" Target="../tags/tag579.xml"/><Relationship Id="rId2" Type="http://schemas.openxmlformats.org/officeDocument/2006/relationships/tags" Target="../tags/tag578.xml"/><Relationship Id="rId1" Type="http://schemas.openxmlformats.org/officeDocument/2006/relationships/tags" Target="../tags/tag577.xml"/><Relationship Id="rId5" Type="http://schemas.openxmlformats.org/officeDocument/2006/relationships/slide" Target="../slides/slide109.xml"/><Relationship Id="rId4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3" Type="http://schemas.openxmlformats.org/officeDocument/2006/relationships/tags" Target="../tags/tag583.xml"/><Relationship Id="rId2" Type="http://schemas.openxmlformats.org/officeDocument/2006/relationships/tags" Target="../tags/tag582.xml"/><Relationship Id="rId1" Type="http://schemas.openxmlformats.org/officeDocument/2006/relationships/tags" Target="../tags/tag581.xml"/><Relationship Id="rId5" Type="http://schemas.openxmlformats.org/officeDocument/2006/relationships/slide" Target="../slides/slide110.xml"/><Relationship Id="rId4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47.xml"/><Relationship Id="rId2" Type="http://schemas.openxmlformats.org/officeDocument/2006/relationships/tags" Target="../tags/tag146.xml"/><Relationship Id="rId1" Type="http://schemas.openxmlformats.org/officeDocument/2006/relationships/tags" Target="../tags/tag145.xml"/><Relationship Id="rId5" Type="http://schemas.openxmlformats.org/officeDocument/2006/relationships/slide" Target="../slides/slide11.xml"/><Relationship Id="rId4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53.xml"/><Relationship Id="rId2" Type="http://schemas.openxmlformats.org/officeDocument/2006/relationships/tags" Target="../tags/tag152.xml"/><Relationship Id="rId1" Type="http://schemas.openxmlformats.org/officeDocument/2006/relationships/tags" Target="../tags/tag151.xml"/><Relationship Id="rId5" Type="http://schemas.openxmlformats.org/officeDocument/2006/relationships/slide" Target="../slides/slide12.xml"/><Relationship Id="rId4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59.xml"/><Relationship Id="rId2" Type="http://schemas.openxmlformats.org/officeDocument/2006/relationships/tags" Target="../tags/tag158.xml"/><Relationship Id="rId1" Type="http://schemas.openxmlformats.org/officeDocument/2006/relationships/tags" Target="../tags/tag157.xml"/><Relationship Id="rId5" Type="http://schemas.openxmlformats.org/officeDocument/2006/relationships/slide" Target="../slides/slide13.xml"/><Relationship Id="rId4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65.xml"/><Relationship Id="rId2" Type="http://schemas.openxmlformats.org/officeDocument/2006/relationships/tags" Target="../tags/tag164.xml"/><Relationship Id="rId1" Type="http://schemas.openxmlformats.org/officeDocument/2006/relationships/tags" Target="../tags/tag163.xml"/><Relationship Id="rId5" Type="http://schemas.openxmlformats.org/officeDocument/2006/relationships/slide" Target="../slides/slide14.xml"/><Relationship Id="rId4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71.xml"/><Relationship Id="rId2" Type="http://schemas.openxmlformats.org/officeDocument/2006/relationships/tags" Target="../tags/tag170.xml"/><Relationship Id="rId1" Type="http://schemas.openxmlformats.org/officeDocument/2006/relationships/tags" Target="../tags/tag169.xml"/><Relationship Id="rId5" Type="http://schemas.openxmlformats.org/officeDocument/2006/relationships/slide" Target="../slides/slide15.xml"/><Relationship Id="rId4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77.xml"/><Relationship Id="rId2" Type="http://schemas.openxmlformats.org/officeDocument/2006/relationships/tags" Target="../tags/tag176.xml"/><Relationship Id="rId1" Type="http://schemas.openxmlformats.org/officeDocument/2006/relationships/tags" Target="../tags/tag175.xml"/><Relationship Id="rId5" Type="http://schemas.openxmlformats.org/officeDocument/2006/relationships/slide" Target="../slides/slide16.xml"/><Relationship Id="rId4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83.xml"/><Relationship Id="rId2" Type="http://schemas.openxmlformats.org/officeDocument/2006/relationships/tags" Target="../tags/tag182.xml"/><Relationship Id="rId1" Type="http://schemas.openxmlformats.org/officeDocument/2006/relationships/tags" Target="../tags/tag181.xml"/><Relationship Id="rId5" Type="http://schemas.openxmlformats.org/officeDocument/2006/relationships/slide" Target="../slides/slide17.xml"/><Relationship Id="rId4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189.xml"/><Relationship Id="rId2" Type="http://schemas.openxmlformats.org/officeDocument/2006/relationships/tags" Target="../tags/tag188.xml"/><Relationship Id="rId1" Type="http://schemas.openxmlformats.org/officeDocument/2006/relationships/tags" Target="../tags/tag187.xml"/><Relationship Id="rId5" Type="http://schemas.openxmlformats.org/officeDocument/2006/relationships/slide" Target="../slides/slide18.xml"/><Relationship Id="rId4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95.xml"/><Relationship Id="rId2" Type="http://schemas.openxmlformats.org/officeDocument/2006/relationships/tags" Target="../tags/tag194.xml"/><Relationship Id="rId1" Type="http://schemas.openxmlformats.org/officeDocument/2006/relationships/tags" Target="../tags/tag193.xml"/><Relationship Id="rId5" Type="http://schemas.openxmlformats.org/officeDocument/2006/relationships/slide" Target="../slides/slide19.xml"/><Relationship Id="rId4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5" Type="http://schemas.openxmlformats.org/officeDocument/2006/relationships/slide" Target="../slides/slide2.xml"/><Relationship Id="rId4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201.xml"/><Relationship Id="rId2" Type="http://schemas.openxmlformats.org/officeDocument/2006/relationships/tags" Target="../tags/tag200.xml"/><Relationship Id="rId1" Type="http://schemas.openxmlformats.org/officeDocument/2006/relationships/tags" Target="../tags/tag199.xml"/><Relationship Id="rId5" Type="http://schemas.openxmlformats.org/officeDocument/2006/relationships/slide" Target="../slides/slide20.xml"/><Relationship Id="rId4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207.xml"/><Relationship Id="rId2" Type="http://schemas.openxmlformats.org/officeDocument/2006/relationships/tags" Target="../tags/tag206.xml"/><Relationship Id="rId1" Type="http://schemas.openxmlformats.org/officeDocument/2006/relationships/tags" Target="../tags/tag205.xml"/><Relationship Id="rId5" Type="http://schemas.openxmlformats.org/officeDocument/2006/relationships/slide" Target="../slides/slide21.xml"/><Relationship Id="rId4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213.xml"/><Relationship Id="rId2" Type="http://schemas.openxmlformats.org/officeDocument/2006/relationships/tags" Target="../tags/tag212.xml"/><Relationship Id="rId1" Type="http://schemas.openxmlformats.org/officeDocument/2006/relationships/tags" Target="../tags/tag211.xml"/><Relationship Id="rId5" Type="http://schemas.openxmlformats.org/officeDocument/2006/relationships/slide" Target="../slides/slide22.xml"/><Relationship Id="rId4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219.xml"/><Relationship Id="rId2" Type="http://schemas.openxmlformats.org/officeDocument/2006/relationships/tags" Target="../tags/tag218.xml"/><Relationship Id="rId1" Type="http://schemas.openxmlformats.org/officeDocument/2006/relationships/tags" Target="../tags/tag217.xml"/><Relationship Id="rId5" Type="http://schemas.openxmlformats.org/officeDocument/2006/relationships/slide" Target="../slides/slide23.xml"/><Relationship Id="rId4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225.xml"/><Relationship Id="rId2" Type="http://schemas.openxmlformats.org/officeDocument/2006/relationships/tags" Target="../tags/tag224.xml"/><Relationship Id="rId1" Type="http://schemas.openxmlformats.org/officeDocument/2006/relationships/tags" Target="../tags/tag223.xml"/><Relationship Id="rId5" Type="http://schemas.openxmlformats.org/officeDocument/2006/relationships/slide" Target="../slides/slide24.xml"/><Relationship Id="rId4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231.xml"/><Relationship Id="rId2" Type="http://schemas.openxmlformats.org/officeDocument/2006/relationships/tags" Target="../tags/tag230.xml"/><Relationship Id="rId1" Type="http://schemas.openxmlformats.org/officeDocument/2006/relationships/tags" Target="../tags/tag229.xml"/><Relationship Id="rId5" Type="http://schemas.openxmlformats.org/officeDocument/2006/relationships/slide" Target="../slides/slide25.xml"/><Relationship Id="rId4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237.xml"/><Relationship Id="rId2" Type="http://schemas.openxmlformats.org/officeDocument/2006/relationships/tags" Target="../tags/tag236.xml"/><Relationship Id="rId1" Type="http://schemas.openxmlformats.org/officeDocument/2006/relationships/tags" Target="../tags/tag235.xml"/><Relationship Id="rId5" Type="http://schemas.openxmlformats.org/officeDocument/2006/relationships/slide" Target="../slides/slide26.xml"/><Relationship Id="rId4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243.xml"/><Relationship Id="rId2" Type="http://schemas.openxmlformats.org/officeDocument/2006/relationships/tags" Target="../tags/tag242.xml"/><Relationship Id="rId1" Type="http://schemas.openxmlformats.org/officeDocument/2006/relationships/tags" Target="../tags/tag241.xml"/><Relationship Id="rId5" Type="http://schemas.openxmlformats.org/officeDocument/2006/relationships/slide" Target="../slides/slide27.xml"/><Relationship Id="rId4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249.xml"/><Relationship Id="rId2" Type="http://schemas.openxmlformats.org/officeDocument/2006/relationships/tags" Target="../tags/tag248.xml"/><Relationship Id="rId1" Type="http://schemas.openxmlformats.org/officeDocument/2006/relationships/tags" Target="../tags/tag247.xml"/><Relationship Id="rId5" Type="http://schemas.openxmlformats.org/officeDocument/2006/relationships/slide" Target="../slides/slide28.xml"/><Relationship Id="rId4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52.xml"/><Relationship Id="rId1" Type="http://schemas.openxmlformats.org/officeDocument/2006/relationships/tags" Target="../tags/tag251.xml"/><Relationship Id="rId4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5" Type="http://schemas.openxmlformats.org/officeDocument/2006/relationships/slide" Target="../slides/slide3.xml"/><Relationship Id="rId4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54.xml"/><Relationship Id="rId1" Type="http://schemas.openxmlformats.org/officeDocument/2006/relationships/tags" Target="../tags/tag253.xml"/><Relationship Id="rId4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56.xml"/><Relationship Id="rId1" Type="http://schemas.openxmlformats.org/officeDocument/2006/relationships/tags" Target="../tags/tag255.xml"/><Relationship Id="rId4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58.xml"/><Relationship Id="rId1" Type="http://schemas.openxmlformats.org/officeDocument/2006/relationships/tags" Target="../tags/tag257.xml"/><Relationship Id="rId4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60.xml"/><Relationship Id="rId1" Type="http://schemas.openxmlformats.org/officeDocument/2006/relationships/tags" Target="../tags/tag259.xml"/><Relationship Id="rId4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62.xml"/><Relationship Id="rId1" Type="http://schemas.openxmlformats.org/officeDocument/2006/relationships/tags" Target="../tags/tag261.xml"/><Relationship Id="rId4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64.xml"/><Relationship Id="rId1" Type="http://schemas.openxmlformats.org/officeDocument/2006/relationships/tags" Target="../tags/tag263.xml"/><Relationship Id="rId4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66.xml"/><Relationship Id="rId1" Type="http://schemas.openxmlformats.org/officeDocument/2006/relationships/tags" Target="../tags/tag265.xml"/><Relationship Id="rId4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68.xml"/><Relationship Id="rId1" Type="http://schemas.openxmlformats.org/officeDocument/2006/relationships/tags" Target="../tags/tag267.xml"/><Relationship Id="rId4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70.xml"/><Relationship Id="rId1" Type="http://schemas.openxmlformats.org/officeDocument/2006/relationships/tags" Target="../tags/tag269.xml"/><Relationship Id="rId4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72.xml"/><Relationship Id="rId1" Type="http://schemas.openxmlformats.org/officeDocument/2006/relationships/tags" Target="../tags/tag271.xml"/><Relationship Id="rId4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5" Type="http://schemas.openxmlformats.org/officeDocument/2006/relationships/slide" Target="../slides/slide4.xml"/><Relationship Id="rId4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74.xml"/><Relationship Id="rId1" Type="http://schemas.openxmlformats.org/officeDocument/2006/relationships/tags" Target="../tags/tag273.xml"/><Relationship Id="rId4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76.xml"/><Relationship Id="rId1" Type="http://schemas.openxmlformats.org/officeDocument/2006/relationships/tags" Target="../tags/tag275.xml"/><Relationship Id="rId4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78.xml"/><Relationship Id="rId1" Type="http://schemas.openxmlformats.org/officeDocument/2006/relationships/tags" Target="../tags/tag277.xml"/><Relationship Id="rId4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80.xml"/><Relationship Id="rId1" Type="http://schemas.openxmlformats.org/officeDocument/2006/relationships/tags" Target="../tags/tag279.xml"/><Relationship Id="rId4" Type="http://schemas.openxmlformats.org/officeDocument/2006/relationships/slide" Target="../slides/slide44.xml"/></Relationships>
</file>

<file path=ppt/notesSlides/_rels/notesSlide44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82.xml"/><Relationship Id="rId1" Type="http://schemas.openxmlformats.org/officeDocument/2006/relationships/tags" Target="../tags/tag281.xml"/><Relationship Id="rId4" Type="http://schemas.openxmlformats.org/officeDocument/2006/relationships/slide" Target="../slides/slide45.xml"/></Relationships>
</file>

<file path=ppt/notesSlides/_rels/notesSlide45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84.xml"/><Relationship Id="rId1" Type="http://schemas.openxmlformats.org/officeDocument/2006/relationships/tags" Target="../tags/tag283.xml"/><Relationship Id="rId4" Type="http://schemas.openxmlformats.org/officeDocument/2006/relationships/slide" Target="../slides/slide46.xml"/></Relationships>
</file>

<file path=ppt/notesSlides/_rels/notesSlide46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86.xml"/><Relationship Id="rId1" Type="http://schemas.openxmlformats.org/officeDocument/2006/relationships/tags" Target="../tags/tag285.xml"/><Relationship Id="rId4" Type="http://schemas.openxmlformats.org/officeDocument/2006/relationships/slide" Target="../slides/slide47.xml"/></Relationships>
</file>

<file path=ppt/notesSlides/_rels/notesSlide47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88.xml"/><Relationship Id="rId1" Type="http://schemas.openxmlformats.org/officeDocument/2006/relationships/tags" Target="../tags/tag287.xml"/><Relationship Id="rId4" Type="http://schemas.openxmlformats.org/officeDocument/2006/relationships/slide" Target="../slides/slide48.xml"/></Relationships>
</file>

<file path=ppt/notesSlides/_rels/notesSlide48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90.xml"/><Relationship Id="rId1" Type="http://schemas.openxmlformats.org/officeDocument/2006/relationships/tags" Target="../tags/tag289.xml"/><Relationship Id="rId4" Type="http://schemas.openxmlformats.org/officeDocument/2006/relationships/slide" Target="../slides/slide49.xml"/></Relationships>
</file>

<file path=ppt/notesSlides/_rels/notesSlide49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92.xml"/><Relationship Id="rId1" Type="http://schemas.openxmlformats.org/officeDocument/2006/relationships/tags" Target="../tags/tag291.xml"/><Relationship Id="rId4" Type="http://schemas.openxmlformats.org/officeDocument/2006/relationships/slide" Target="../slides/slide50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5" Type="http://schemas.openxmlformats.org/officeDocument/2006/relationships/slide" Target="../slides/slide5.xml"/><Relationship Id="rId4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94.xml"/><Relationship Id="rId1" Type="http://schemas.openxmlformats.org/officeDocument/2006/relationships/tags" Target="../tags/tag293.xml"/><Relationship Id="rId4" Type="http://schemas.openxmlformats.org/officeDocument/2006/relationships/slide" Target="../slides/slide51.xml"/></Relationships>
</file>

<file path=ppt/notesSlides/_rels/notesSlide51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96.xml"/><Relationship Id="rId1" Type="http://schemas.openxmlformats.org/officeDocument/2006/relationships/tags" Target="../tags/tag295.xml"/><Relationship Id="rId4" Type="http://schemas.openxmlformats.org/officeDocument/2006/relationships/slide" Target="../slides/slide52.xml"/></Relationships>
</file>

<file path=ppt/notesSlides/_rels/notesSlide52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98.xml"/><Relationship Id="rId1" Type="http://schemas.openxmlformats.org/officeDocument/2006/relationships/tags" Target="../tags/tag297.xml"/><Relationship Id="rId4" Type="http://schemas.openxmlformats.org/officeDocument/2006/relationships/slide" Target="../slides/slide53.xml"/></Relationships>
</file>

<file path=ppt/notesSlides/_rels/notesSlide53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300.xml"/><Relationship Id="rId1" Type="http://schemas.openxmlformats.org/officeDocument/2006/relationships/tags" Target="../tags/tag299.xml"/><Relationship Id="rId4" Type="http://schemas.openxmlformats.org/officeDocument/2006/relationships/slide" Target="../slides/slide54.xml"/></Relationships>
</file>

<file path=ppt/notesSlides/_rels/notesSlide54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302.xml"/><Relationship Id="rId1" Type="http://schemas.openxmlformats.org/officeDocument/2006/relationships/tags" Target="../tags/tag301.xml"/><Relationship Id="rId4" Type="http://schemas.openxmlformats.org/officeDocument/2006/relationships/slide" Target="../slides/slide55.xml"/></Relationships>
</file>

<file path=ppt/notesSlides/_rels/notesSlide55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304.xml"/><Relationship Id="rId1" Type="http://schemas.openxmlformats.org/officeDocument/2006/relationships/tags" Target="../tags/tag303.xml"/><Relationship Id="rId4" Type="http://schemas.openxmlformats.org/officeDocument/2006/relationships/slide" Target="../slides/slide56.xml"/></Relationships>
</file>

<file path=ppt/notesSlides/_rels/notesSlide56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306.xml"/><Relationship Id="rId1" Type="http://schemas.openxmlformats.org/officeDocument/2006/relationships/tags" Target="../tags/tag305.xml"/><Relationship Id="rId4" Type="http://schemas.openxmlformats.org/officeDocument/2006/relationships/slide" Target="../slides/slide57.xml"/></Relationships>
</file>

<file path=ppt/notesSlides/_rels/notesSlide57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308.xml"/><Relationship Id="rId1" Type="http://schemas.openxmlformats.org/officeDocument/2006/relationships/tags" Target="../tags/tag307.xml"/><Relationship Id="rId4" Type="http://schemas.openxmlformats.org/officeDocument/2006/relationships/slide" Target="../slides/slide58.xml"/></Relationships>
</file>

<file path=ppt/notesSlides/_rels/notesSlide58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310.xml"/><Relationship Id="rId1" Type="http://schemas.openxmlformats.org/officeDocument/2006/relationships/tags" Target="../tags/tag309.xml"/><Relationship Id="rId4" Type="http://schemas.openxmlformats.org/officeDocument/2006/relationships/slide" Target="../slides/slide59.xml"/></Relationships>
</file>

<file path=ppt/notesSlides/_rels/notesSlide59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312.xml"/><Relationship Id="rId1" Type="http://schemas.openxmlformats.org/officeDocument/2006/relationships/tags" Target="../tags/tag311.xml"/><Relationship Id="rId4" Type="http://schemas.openxmlformats.org/officeDocument/2006/relationships/slide" Target="../slides/slide60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17.xml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5" Type="http://schemas.openxmlformats.org/officeDocument/2006/relationships/slide" Target="../slides/slide6.xml"/><Relationship Id="rId4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314.xml"/><Relationship Id="rId1" Type="http://schemas.openxmlformats.org/officeDocument/2006/relationships/tags" Target="../tags/tag313.xml"/><Relationship Id="rId4" Type="http://schemas.openxmlformats.org/officeDocument/2006/relationships/slide" Target="../slides/slide61.xml"/></Relationships>
</file>

<file path=ppt/notesSlides/_rels/notesSlide61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316.xml"/><Relationship Id="rId1" Type="http://schemas.openxmlformats.org/officeDocument/2006/relationships/tags" Target="../tags/tag315.xml"/><Relationship Id="rId4" Type="http://schemas.openxmlformats.org/officeDocument/2006/relationships/slide" Target="../slides/slide62.xml"/></Relationships>
</file>

<file path=ppt/notesSlides/_rels/notesSlide62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318.xml"/><Relationship Id="rId1" Type="http://schemas.openxmlformats.org/officeDocument/2006/relationships/tags" Target="../tags/tag317.xml"/><Relationship Id="rId4" Type="http://schemas.openxmlformats.org/officeDocument/2006/relationships/slide" Target="../slides/slide63.xml"/></Relationships>
</file>

<file path=ppt/notesSlides/_rels/notesSlide63.xml.rels><?xml version="1.0" encoding="UTF-8" standalone="yes"?>
<Relationships xmlns="http://schemas.openxmlformats.org/package/2006/relationships"><Relationship Id="rId3" Type="http://schemas.openxmlformats.org/officeDocument/2006/relationships/tags" Target="../tags/tag324.xml"/><Relationship Id="rId2" Type="http://schemas.openxmlformats.org/officeDocument/2006/relationships/tags" Target="../tags/tag323.xml"/><Relationship Id="rId1" Type="http://schemas.openxmlformats.org/officeDocument/2006/relationships/tags" Target="../tags/tag322.xml"/><Relationship Id="rId5" Type="http://schemas.openxmlformats.org/officeDocument/2006/relationships/slide" Target="../slides/slide64.xml"/><Relationship Id="rId4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3" Type="http://schemas.openxmlformats.org/officeDocument/2006/relationships/tags" Target="../tags/tag330.xml"/><Relationship Id="rId2" Type="http://schemas.openxmlformats.org/officeDocument/2006/relationships/tags" Target="../tags/tag329.xml"/><Relationship Id="rId1" Type="http://schemas.openxmlformats.org/officeDocument/2006/relationships/tags" Target="../tags/tag328.xml"/><Relationship Id="rId5" Type="http://schemas.openxmlformats.org/officeDocument/2006/relationships/slide" Target="../slides/slide65.xml"/><Relationship Id="rId4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3" Type="http://schemas.openxmlformats.org/officeDocument/2006/relationships/tags" Target="../tags/tag336.xml"/><Relationship Id="rId2" Type="http://schemas.openxmlformats.org/officeDocument/2006/relationships/tags" Target="../tags/tag335.xml"/><Relationship Id="rId1" Type="http://schemas.openxmlformats.org/officeDocument/2006/relationships/tags" Target="../tags/tag334.xml"/><Relationship Id="rId5" Type="http://schemas.openxmlformats.org/officeDocument/2006/relationships/slide" Target="../slides/slide66.xml"/><Relationship Id="rId4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3" Type="http://schemas.openxmlformats.org/officeDocument/2006/relationships/tags" Target="../tags/tag342.xml"/><Relationship Id="rId2" Type="http://schemas.openxmlformats.org/officeDocument/2006/relationships/tags" Target="../tags/tag341.xml"/><Relationship Id="rId1" Type="http://schemas.openxmlformats.org/officeDocument/2006/relationships/tags" Target="../tags/tag340.xml"/><Relationship Id="rId5" Type="http://schemas.openxmlformats.org/officeDocument/2006/relationships/slide" Target="../slides/slide67.xml"/><Relationship Id="rId4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3" Type="http://schemas.openxmlformats.org/officeDocument/2006/relationships/tags" Target="../tags/tag348.xml"/><Relationship Id="rId2" Type="http://schemas.openxmlformats.org/officeDocument/2006/relationships/tags" Target="../tags/tag347.xml"/><Relationship Id="rId1" Type="http://schemas.openxmlformats.org/officeDocument/2006/relationships/tags" Target="../tags/tag346.xml"/><Relationship Id="rId5" Type="http://schemas.openxmlformats.org/officeDocument/2006/relationships/slide" Target="../slides/slide68.xml"/><Relationship Id="rId4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3" Type="http://schemas.openxmlformats.org/officeDocument/2006/relationships/tags" Target="../tags/tag354.xml"/><Relationship Id="rId2" Type="http://schemas.openxmlformats.org/officeDocument/2006/relationships/tags" Target="../tags/tag353.xml"/><Relationship Id="rId1" Type="http://schemas.openxmlformats.org/officeDocument/2006/relationships/tags" Target="../tags/tag352.xml"/><Relationship Id="rId5" Type="http://schemas.openxmlformats.org/officeDocument/2006/relationships/slide" Target="../slides/slide69.xml"/><Relationship Id="rId4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3" Type="http://schemas.openxmlformats.org/officeDocument/2006/relationships/tags" Target="../tags/tag360.xml"/><Relationship Id="rId2" Type="http://schemas.openxmlformats.org/officeDocument/2006/relationships/tags" Target="../tags/tag359.xml"/><Relationship Id="rId1" Type="http://schemas.openxmlformats.org/officeDocument/2006/relationships/tags" Target="../tags/tag358.xml"/><Relationship Id="rId5" Type="http://schemas.openxmlformats.org/officeDocument/2006/relationships/slide" Target="../slides/slide72.xml"/><Relationship Id="rId4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5" Type="http://schemas.openxmlformats.org/officeDocument/2006/relationships/slide" Target="../slides/slide7.xml"/><Relationship Id="rId4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3" Type="http://schemas.openxmlformats.org/officeDocument/2006/relationships/tags" Target="../tags/tag366.xml"/><Relationship Id="rId2" Type="http://schemas.openxmlformats.org/officeDocument/2006/relationships/tags" Target="../tags/tag365.xml"/><Relationship Id="rId1" Type="http://schemas.openxmlformats.org/officeDocument/2006/relationships/tags" Target="../tags/tag364.xml"/><Relationship Id="rId5" Type="http://schemas.openxmlformats.org/officeDocument/2006/relationships/slide" Target="../slides/slide74.xml"/><Relationship Id="rId4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3" Type="http://schemas.openxmlformats.org/officeDocument/2006/relationships/tags" Target="../tags/tag372.xml"/><Relationship Id="rId2" Type="http://schemas.openxmlformats.org/officeDocument/2006/relationships/tags" Target="../tags/tag371.xml"/><Relationship Id="rId1" Type="http://schemas.openxmlformats.org/officeDocument/2006/relationships/tags" Target="../tags/tag370.xml"/><Relationship Id="rId5" Type="http://schemas.openxmlformats.org/officeDocument/2006/relationships/slide" Target="../slides/slide75.xml"/><Relationship Id="rId4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3" Type="http://schemas.openxmlformats.org/officeDocument/2006/relationships/tags" Target="../tags/tag378.xml"/><Relationship Id="rId2" Type="http://schemas.openxmlformats.org/officeDocument/2006/relationships/tags" Target="../tags/tag377.xml"/><Relationship Id="rId1" Type="http://schemas.openxmlformats.org/officeDocument/2006/relationships/tags" Target="../tags/tag376.xml"/><Relationship Id="rId5" Type="http://schemas.openxmlformats.org/officeDocument/2006/relationships/slide" Target="../slides/slide76.xml"/><Relationship Id="rId4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3" Type="http://schemas.openxmlformats.org/officeDocument/2006/relationships/tags" Target="../tags/tag384.xml"/><Relationship Id="rId2" Type="http://schemas.openxmlformats.org/officeDocument/2006/relationships/tags" Target="../tags/tag383.xml"/><Relationship Id="rId1" Type="http://schemas.openxmlformats.org/officeDocument/2006/relationships/tags" Target="../tags/tag382.xml"/><Relationship Id="rId5" Type="http://schemas.openxmlformats.org/officeDocument/2006/relationships/slide" Target="../slides/slide77.xml"/><Relationship Id="rId4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3" Type="http://schemas.openxmlformats.org/officeDocument/2006/relationships/tags" Target="../tags/tag390.xml"/><Relationship Id="rId2" Type="http://schemas.openxmlformats.org/officeDocument/2006/relationships/tags" Target="../tags/tag389.xml"/><Relationship Id="rId1" Type="http://schemas.openxmlformats.org/officeDocument/2006/relationships/tags" Target="../tags/tag388.xml"/><Relationship Id="rId5" Type="http://schemas.openxmlformats.org/officeDocument/2006/relationships/slide" Target="../slides/slide78.xml"/><Relationship Id="rId4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3" Type="http://schemas.openxmlformats.org/officeDocument/2006/relationships/tags" Target="../tags/tag397.xml"/><Relationship Id="rId2" Type="http://schemas.openxmlformats.org/officeDocument/2006/relationships/tags" Target="../tags/tag396.xml"/><Relationship Id="rId1" Type="http://schemas.openxmlformats.org/officeDocument/2006/relationships/tags" Target="../tags/tag395.xml"/><Relationship Id="rId5" Type="http://schemas.openxmlformats.org/officeDocument/2006/relationships/slide" Target="../slides/slide79.xml"/><Relationship Id="rId4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3" Type="http://schemas.openxmlformats.org/officeDocument/2006/relationships/tags" Target="../tags/tag403.xml"/><Relationship Id="rId2" Type="http://schemas.openxmlformats.org/officeDocument/2006/relationships/tags" Target="../tags/tag402.xml"/><Relationship Id="rId1" Type="http://schemas.openxmlformats.org/officeDocument/2006/relationships/tags" Target="../tags/tag401.xml"/><Relationship Id="rId5" Type="http://schemas.openxmlformats.org/officeDocument/2006/relationships/slide" Target="../slides/slide80.xml"/><Relationship Id="rId4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3" Type="http://schemas.openxmlformats.org/officeDocument/2006/relationships/tags" Target="../tags/tag409.xml"/><Relationship Id="rId2" Type="http://schemas.openxmlformats.org/officeDocument/2006/relationships/tags" Target="../tags/tag408.xml"/><Relationship Id="rId1" Type="http://schemas.openxmlformats.org/officeDocument/2006/relationships/tags" Target="../tags/tag407.xml"/><Relationship Id="rId5" Type="http://schemas.openxmlformats.org/officeDocument/2006/relationships/slide" Target="../slides/slide81.xml"/><Relationship Id="rId4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3" Type="http://schemas.openxmlformats.org/officeDocument/2006/relationships/tags" Target="../tags/tag415.xml"/><Relationship Id="rId2" Type="http://schemas.openxmlformats.org/officeDocument/2006/relationships/tags" Target="../tags/tag414.xml"/><Relationship Id="rId1" Type="http://schemas.openxmlformats.org/officeDocument/2006/relationships/tags" Target="../tags/tag413.xml"/><Relationship Id="rId5" Type="http://schemas.openxmlformats.org/officeDocument/2006/relationships/slide" Target="../slides/slide82.xml"/><Relationship Id="rId4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3" Type="http://schemas.openxmlformats.org/officeDocument/2006/relationships/tags" Target="../tags/tag421.xml"/><Relationship Id="rId2" Type="http://schemas.openxmlformats.org/officeDocument/2006/relationships/tags" Target="../tags/tag420.xml"/><Relationship Id="rId1" Type="http://schemas.openxmlformats.org/officeDocument/2006/relationships/tags" Target="../tags/tag419.xml"/><Relationship Id="rId5" Type="http://schemas.openxmlformats.org/officeDocument/2006/relationships/slide" Target="../slides/slide83.xml"/><Relationship Id="rId4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29.xml"/><Relationship Id="rId2" Type="http://schemas.openxmlformats.org/officeDocument/2006/relationships/tags" Target="../tags/tag128.xml"/><Relationship Id="rId1" Type="http://schemas.openxmlformats.org/officeDocument/2006/relationships/tags" Target="../tags/tag127.xml"/><Relationship Id="rId5" Type="http://schemas.openxmlformats.org/officeDocument/2006/relationships/slide" Target="../slides/slide8.xml"/><Relationship Id="rId4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3" Type="http://schemas.openxmlformats.org/officeDocument/2006/relationships/tags" Target="../tags/tag427.xml"/><Relationship Id="rId2" Type="http://schemas.openxmlformats.org/officeDocument/2006/relationships/tags" Target="../tags/tag426.xml"/><Relationship Id="rId1" Type="http://schemas.openxmlformats.org/officeDocument/2006/relationships/tags" Target="../tags/tag425.xml"/><Relationship Id="rId5" Type="http://schemas.openxmlformats.org/officeDocument/2006/relationships/slide" Target="../slides/slide84.xml"/><Relationship Id="rId4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3" Type="http://schemas.openxmlformats.org/officeDocument/2006/relationships/tags" Target="../tags/tag433.xml"/><Relationship Id="rId2" Type="http://schemas.openxmlformats.org/officeDocument/2006/relationships/tags" Target="../tags/tag432.xml"/><Relationship Id="rId1" Type="http://schemas.openxmlformats.org/officeDocument/2006/relationships/tags" Target="../tags/tag431.xml"/><Relationship Id="rId5" Type="http://schemas.openxmlformats.org/officeDocument/2006/relationships/slide" Target="../slides/slide85.xml"/><Relationship Id="rId4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3" Type="http://schemas.openxmlformats.org/officeDocument/2006/relationships/tags" Target="../tags/tag439.xml"/><Relationship Id="rId2" Type="http://schemas.openxmlformats.org/officeDocument/2006/relationships/tags" Target="../tags/tag438.xml"/><Relationship Id="rId1" Type="http://schemas.openxmlformats.org/officeDocument/2006/relationships/tags" Target="../tags/tag437.xml"/><Relationship Id="rId5" Type="http://schemas.openxmlformats.org/officeDocument/2006/relationships/slide" Target="../slides/slide86.xml"/><Relationship Id="rId4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3" Type="http://schemas.openxmlformats.org/officeDocument/2006/relationships/tags" Target="../tags/tag445.xml"/><Relationship Id="rId2" Type="http://schemas.openxmlformats.org/officeDocument/2006/relationships/tags" Target="../tags/tag444.xml"/><Relationship Id="rId1" Type="http://schemas.openxmlformats.org/officeDocument/2006/relationships/tags" Target="../tags/tag443.xml"/><Relationship Id="rId5" Type="http://schemas.openxmlformats.org/officeDocument/2006/relationships/slide" Target="../slides/slide87.xml"/><Relationship Id="rId4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3" Type="http://schemas.openxmlformats.org/officeDocument/2006/relationships/tags" Target="../tags/tag451.xml"/><Relationship Id="rId2" Type="http://schemas.openxmlformats.org/officeDocument/2006/relationships/tags" Target="../tags/tag450.xml"/><Relationship Id="rId1" Type="http://schemas.openxmlformats.org/officeDocument/2006/relationships/tags" Target="../tags/tag449.xml"/><Relationship Id="rId5" Type="http://schemas.openxmlformats.org/officeDocument/2006/relationships/slide" Target="../slides/slide88.xml"/><Relationship Id="rId4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3" Type="http://schemas.openxmlformats.org/officeDocument/2006/relationships/tags" Target="../tags/tag457.xml"/><Relationship Id="rId2" Type="http://schemas.openxmlformats.org/officeDocument/2006/relationships/tags" Target="../tags/tag456.xml"/><Relationship Id="rId1" Type="http://schemas.openxmlformats.org/officeDocument/2006/relationships/tags" Target="../tags/tag455.xml"/><Relationship Id="rId5" Type="http://schemas.openxmlformats.org/officeDocument/2006/relationships/slide" Target="../slides/slide89.xml"/><Relationship Id="rId4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3" Type="http://schemas.openxmlformats.org/officeDocument/2006/relationships/tags" Target="../tags/tag463.xml"/><Relationship Id="rId2" Type="http://schemas.openxmlformats.org/officeDocument/2006/relationships/tags" Target="../tags/tag462.xml"/><Relationship Id="rId1" Type="http://schemas.openxmlformats.org/officeDocument/2006/relationships/tags" Target="../tags/tag461.xml"/><Relationship Id="rId5" Type="http://schemas.openxmlformats.org/officeDocument/2006/relationships/slide" Target="../slides/slide90.xml"/><Relationship Id="rId4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3" Type="http://schemas.openxmlformats.org/officeDocument/2006/relationships/tags" Target="../tags/tag469.xml"/><Relationship Id="rId2" Type="http://schemas.openxmlformats.org/officeDocument/2006/relationships/tags" Target="../tags/tag468.xml"/><Relationship Id="rId1" Type="http://schemas.openxmlformats.org/officeDocument/2006/relationships/tags" Target="../tags/tag467.xml"/><Relationship Id="rId5" Type="http://schemas.openxmlformats.org/officeDocument/2006/relationships/slide" Target="../slides/slide91.xml"/><Relationship Id="rId4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3" Type="http://schemas.openxmlformats.org/officeDocument/2006/relationships/tags" Target="../tags/tag475.xml"/><Relationship Id="rId2" Type="http://schemas.openxmlformats.org/officeDocument/2006/relationships/tags" Target="../tags/tag474.xml"/><Relationship Id="rId1" Type="http://schemas.openxmlformats.org/officeDocument/2006/relationships/tags" Target="../tags/tag473.xml"/><Relationship Id="rId5" Type="http://schemas.openxmlformats.org/officeDocument/2006/relationships/slide" Target="../slides/slide92.xml"/><Relationship Id="rId4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3" Type="http://schemas.openxmlformats.org/officeDocument/2006/relationships/tags" Target="../tags/tag481.xml"/><Relationship Id="rId2" Type="http://schemas.openxmlformats.org/officeDocument/2006/relationships/tags" Target="../tags/tag480.xml"/><Relationship Id="rId1" Type="http://schemas.openxmlformats.org/officeDocument/2006/relationships/tags" Target="../tags/tag479.xml"/><Relationship Id="rId5" Type="http://schemas.openxmlformats.org/officeDocument/2006/relationships/slide" Target="../slides/slide93.xml"/><Relationship Id="rId4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35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5" Type="http://schemas.openxmlformats.org/officeDocument/2006/relationships/slide" Target="../slides/slide9.xml"/><Relationship Id="rId4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3" Type="http://schemas.openxmlformats.org/officeDocument/2006/relationships/tags" Target="../tags/tag487.xml"/><Relationship Id="rId2" Type="http://schemas.openxmlformats.org/officeDocument/2006/relationships/tags" Target="../tags/tag486.xml"/><Relationship Id="rId1" Type="http://schemas.openxmlformats.org/officeDocument/2006/relationships/tags" Target="../tags/tag485.xml"/><Relationship Id="rId5" Type="http://schemas.openxmlformats.org/officeDocument/2006/relationships/slide" Target="../slides/slide94.xml"/><Relationship Id="rId4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3" Type="http://schemas.openxmlformats.org/officeDocument/2006/relationships/tags" Target="../tags/tag493.xml"/><Relationship Id="rId2" Type="http://schemas.openxmlformats.org/officeDocument/2006/relationships/tags" Target="../tags/tag492.xml"/><Relationship Id="rId1" Type="http://schemas.openxmlformats.org/officeDocument/2006/relationships/tags" Target="../tags/tag491.xml"/><Relationship Id="rId5" Type="http://schemas.openxmlformats.org/officeDocument/2006/relationships/slide" Target="../slides/slide95.xml"/><Relationship Id="rId4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3" Type="http://schemas.openxmlformats.org/officeDocument/2006/relationships/tags" Target="../tags/tag499.xml"/><Relationship Id="rId2" Type="http://schemas.openxmlformats.org/officeDocument/2006/relationships/tags" Target="../tags/tag498.xml"/><Relationship Id="rId1" Type="http://schemas.openxmlformats.org/officeDocument/2006/relationships/tags" Target="../tags/tag497.xml"/><Relationship Id="rId5" Type="http://schemas.openxmlformats.org/officeDocument/2006/relationships/slide" Target="../slides/slide96.xml"/><Relationship Id="rId4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3" Type="http://schemas.openxmlformats.org/officeDocument/2006/relationships/tags" Target="../tags/tag507.xml"/><Relationship Id="rId2" Type="http://schemas.openxmlformats.org/officeDocument/2006/relationships/tags" Target="../tags/tag506.xml"/><Relationship Id="rId1" Type="http://schemas.openxmlformats.org/officeDocument/2006/relationships/tags" Target="../tags/tag505.xml"/><Relationship Id="rId5" Type="http://schemas.openxmlformats.org/officeDocument/2006/relationships/slide" Target="../slides/slide97.xml"/><Relationship Id="rId4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3" Type="http://schemas.openxmlformats.org/officeDocument/2006/relationships/tags" Target="../tags/tag513.xml"/><Relationship Id="rId2" Type="http://schemas.openxmlformats.org/officeDocument/2006/relationships/tags" Target="../tags/tag512.xml"/><Relationship Id="rId1" Type="http://schemas.openxmlformats.org/officeDocument/2006/relationships/tags" Target="../tags/tag511.xml"/><Relationship Id="rId5" Type="http://schemas.openxmlformats.org/officeDocument/2006/relationships/slide" Target="../slides/slide98.xml"/><Relationship Id="rId4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3" Type="http://schemas.openxmlformats.org/officeDocument/2006/relationships/tags" Target="../tags/tag519.xml"/><Relationship Id="rId2" Type="http://schemas.openxmlformats.org/officeDocument/2006/relationships/tags" Target="../tags/tag518.xml"/><Relationship Id="rId1" Type="http://schemas.openxmlformats.org/officeDocument/2006/relationships/tags" Target="../tags/tag517.xml"/><Relationship Id="rId5" Type="http://schemas.openxmlformats.org/officeDocument/2006/relationships/slide" Target="../slides/slide99.xml"/><Relationship Id="rId4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3" Type="http://schemas.openxmlformats.org/officeDocument/2006/relationships/tags" Target="../tags/tag525.xml"/><Relationship Id="rId2" Type="http://schemas.openxmlformats.org/officeDocument/2006/relationships/tags" Target="../tags/tag524.xml"/><Relationship Id="rId1" Type="http://schemas.openxmlformats.org/officeDocument/2006/relationships/tags" Target="../tags/tag523.xml"/><Relationship Id="rId5" Type="http://schemas.openxmlformats.org/officeDocument/2006/relationships/slide" Target="../slides/slide100.xml"/><Relationship Id="rId4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3" Type="http://schemas.openxmlformats.org/officeDocument/2006/relationships/tags" Target="../tags/tag531.xml"/><Relationship Id="rId2" Type="http://schemas.openxmlformats.org/officeDocument/2006/relationships/tags" Target="../tags/tag530.xml"/><Relationship Id="rId1" Type="http://schemas.openxmlformats.org/officeDocument/2006/relationships/tags" Target="../tags/tag529.xml"/><Relationship Id="rId5" Type="http://schemas.openxmlformats.org/officeDocument/2006/relationships/slide" Target="../slides/slide101.xml"/><Relationship Id="rId4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3" Type="http://schemas.openxmlformats.org/officeDocument/2006/relationships/tags" Target="../tags/tag537.xml"/><Relationship Id="rId2" Type="http://schemas.openxmlformats.org/officeDocument/2006/relationships/tags" Target="../tags/tag536.xml"/><Relationship Id="rId1" Type="http://schemas.openxmlformats.org/officeDocument/2006/relationships/tags" Target="../tags/tag535.xml"/><Relationship Id="rId5" Type="http://schemas.openxmlformats.org/officeDocument/2006/relationships/slide" Target="../slides/slide102.xml"/><Relationship Id="rId4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3" Type="http://schemas.openxmlformats.org/officeDocument/2006/relationships/tags" Target="../tags/tag543.xml"/><Relationship Id="rId2" Type="http://schemas.openxmlformats.org/officeDocument/2006/relationships/tags" Target="../tags/tag542.xml"/><Relationship Id="rId1" Type="http://schemas.openxmlformats.org/officeDocument/2006/relationships/tags" Target="../tags/tag541.xml"/><Relationship Id="rId5" Type="http://schemas.openxmlformats.org/officeDocument/2006/relationships/slide" Target="../slides/slide103.xml"/><Relationship Id="rId4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lnSpc>
                <a:spcPct val="130000"/>
              </a:lnSpc>
              <a:spcBef>
                <a:spcPct val="0"/>
              </a:spcBef>
              <a:spcAft>
                <a:spcPts val="612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991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02310" y="4421823"/>
            <a:ext cx="6085840" cy="4499927"/>
          </a:xfrm>
        </p:spPr>
        <p:txBody>
          <a:bodyPr/>
          <a:lstStyle>
            <a:defPPr>
              <a:defRPr kern="1200" smtId="4294967295"/>
            </a:defPPr>
          </a:lstStyle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70624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104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57757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105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72038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106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3947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107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98101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lnSpc>
                <a:spcPct val="130000"/>
              </a:lnSpc>
              <a:spcBef>
                <a:spcPct val="0"/>
              </a:spcBef>
              <a:spcAft>
                <a:spcPts val="612"/>
              </a:spcAft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109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34208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17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92150" y="4425950"/>
            <a:ext cx="5715000" cy="4576127"/>
          </a:xfrm>
        </p:spPr>
        <p:txBody>
          <a:bodyPr/>
          <a:lstStyle>
            <a:defPPr>
              <a:defRPr kern="1200" smtId="4294967295"/>
            </a:defPPr>
          </a:lstStyle>
          <a:p>
            <a:pPr marL="404813" indent="-17145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1986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02310" y="4421823"/>
            <a:ext cx="5618480" cy="4423727"/>
          </a:xfrm>
        </p:spPr>
        <p:txBody>
          <a:bodyPr/>
          <a:lstStyle>
            <a:defPPr>
              <a:defRPr kern="1200" smtId="4294967295"/>
            </a:defPPr>
          </a:lstStyle>
          <a:p>
            <a:pPr marL="227013" indent="-227013"/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543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389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454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96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311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5274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135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7350" y="4421823"/>
            <a:ext cx="6477000" cy="4499927"/>
          </a:xfrm>
        </p:spPr>
        <p:txBody>
          <a:bodyPr/>
          <a:lstStyle>
            <a:defPPr>
              <a:defRPr kern="1200" smtId="4294967295"/>
            </a:defPPr>
          </a:lstStyle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35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92150" y="4425950"/>
            <a:ext cx="5618480" cy="4189095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lnSpc>
                <a:spcPct val="130000"/>
              </a:lnSpc>
              <a:spcBef>
                <a:spcPct val="0"/>
              </a:spcBef>
              <a:spcAft>
                <a:spcPts val="612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991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354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11150" y="4349750"/>
            <a:ext cx="6477000" cy="4800600"/>
          </a:xfrm>
        </p:spPr>
        <p:txBody>
          <a:bodyPr/>
          <a:lstStyle>
            <a:defPPr>
              <a:defRPr kern="1200" smtId="4294967295"/>
            </a:defPPr>
          </a:lstStyle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693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9750" y="4425950"/>
            <a:ext cx="6009640" cy="4576127"/>
          </a:xfrm>
        </p:spPr>
        <p:txBody>
          <a:bodyPr/>
          <a:lstStyle>
            <a:defPPr>
              <a:defRPr kern="1200" smtId="4294967295"/>
            </a:defPPr>
          </a:lstStyle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4635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3396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390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7350" y="4421823"/>
            <a:ext cx="6324600" cy="4189095"/>
          </a:xfrm>
        </p:spPr>
        <p:txBody>
          <a:bodyPr/>
          <a:lstStyle>
            <a:defPPr>
              <a:defRPr kern="1200" smtId="4294967295"/>
            </a:defPPr>
          </a:lstStyle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005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0455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082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075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79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lnSpc>
                <a:spcPct val="130000"/>
              </a:lnSpc>
              <a:spcBef>
                <a:spcPct val="0"/>
              </a:spcBef>
              <a:spcAft>
                <a:spcPts val="612"/>
              </a:spcAft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25440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4168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1017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6358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5579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4912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5498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2536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9942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1426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803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02310" y="4421823"/>
            <a:ext cx="5618480" cy="4652327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lnSpc>
                <a:spcPct val="130000"/>
              </a:lnSpc>
              <a:spcBef>
                <a:spcPct val="0"/>
              </a:spcBef>
              <a:spcAft>
                <a:spcPts val="612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9915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86151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2312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8931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2662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6516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55191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71806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93574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8667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59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02310" y="4421823"/>
            <a:ext cx="5618480" cy="3737927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lnSpc>
                <a:spcPct val="130000"/>
              </a:lnSpc>
              <a:spcBef>
                <a:spcPct val="0"/>
              </a:spcBef>
              <a:spcAft>
                <a:spcPts val="612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9915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4613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6058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5240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0662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29815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66724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764123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6858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48937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38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lnSpc>
                <a:spcPct val="130000"/>
              </a:lnSpc>
              <a:spcBef>
                <a:spcPct val="0"/>
              </a:spcBef>
              <a:spcAft>
                <a:spcPts val="612"/>
              </a:spcAft>
              <a:tabLst>
                <a:tab pos="469859" algn="l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9915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06312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26953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062507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88619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lnSpc>
                <a:spcPct val="130000"/>
              </a:lnSpc>
              <a:spcBef>
                <a:spcPct val="0"/>
              </a:spcBef>
              <a:spcAft>
                <a:spcPts val="612"/>
              </a:spcAft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05519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03385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80411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60081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687578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61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33052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20192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82252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73395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42833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4973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lnSpc>
                <a:spcPct val="130000"/>
              </a:lnSpc>
              <a:spcBef>
                <a:spcPct val="0"/>
              </a:spcBef>
              <a:spcAft>
                <a:spcPts val="612"/>
              </a:spcAft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718035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532604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83623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6048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696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488552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70126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368961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01754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54887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20655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85636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79476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85626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56128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9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2911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15481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45960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993464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lnSpc>
                <a:spcPct val="130000"/>
              </a:lnSpc>
              <a:spcBef>
                <a:spcPct val="0"/>
              </a:spcBef>
              <a:spcAft>
                <a:spcPts val="612"/>
              </a:spcAft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97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59276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422905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99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02254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100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078165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101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5594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102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054425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  <p:custDataLst>
              <p:tags r:id="rId1"/>
            </p:custDataLst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75EA85-AFD2-4B43-B619-FD609C98BCBF}" type="slidenum">
              <a:rPr lang="en-US" smtClean="0"/>
              <a:t>103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217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1.xml"/><Relationship Id="rId4" Type="http://schemas.openxmlformats.org/officeDocument/2006/relationships/tags" Target="../tags/tag70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40.xml"/><Relationship Id="rId3" Type="http://schemas.openxmlformats.org/officeDocument/2006/relationships/tags" Target="../tags/tag35.xml"/><Relationship Id="rId7" Type="http://schemas.openxmlformats.org/officeDocument/2006/relationships/tags" Target="../tags/tag39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tags" Target="../tags/tag38.xml"/><Relationship Id="rId5" Type="http://schemas.openxmlformats.org/officeDocument/2006/relationships/tags" Target="../tags/tag37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6.xml"/><Relationship Id="rId9" Type="http://schemas.openxmlformats.org/officeDocument/2006/relationships/tags" Target="../tags/tag4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5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1.xml"/><Relationship Id="rId7" Type="http://schemas.openxmlformats.org/officeDocument/2006/relationships/tags" Target="../tags/tag55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tags" Target="../tags/tag54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tags" Target="../tags/tag61.xml"/><Relationship Id="rId5" Type="http://schemas.openxmlformats.org/officeDocument/2006/relationships/tags" Target="../tags/tag60.xml"/><Relationship Id="rId4" Type="http://schemas.openxmlformats.org/officeDocument/2006/relationships/tags" Target="../tags/tag5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defPPr>
              <a:defRPr kern="1200" smtId="4294967295"/>
            </a:defPPr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defPPr>
              <a:defRPr kern="1200" smtId="4294967295"/>
            </a:defPPr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0DCA2B-6FCA-4AC5-9575-B1F45864FBD1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145932B-CBE7-4F87-9F5F-DAE209BDE30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>
            <p:custDataLst>
              <p:tags r:id="rId6"/>
            </p:custDataLst>
          </p:nvPr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0DCA2B-6FCA-4AC5-9575-B1F45864FBD1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145932B-CBE7-4F87-9F5F-DAE209BDE3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0DCA2B-6FCA-4AC5-9575-B1F45864FBD1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145932B-CBE7-4F87-9F5F-DAE209BDE3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0DCA2B-6FCA-4AC5-9575-B1F45864FBD1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145932B-CBE7-4F87-9F5F-DAE209BDE3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defPPr>
              <a:defRPr kern="1200" smtId="4294967295"/>
            </a:defPPr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defPPr>
              <a:defRPr kern="1200" smtId="4294967295"/>
            </a:defPPr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0DCA2B-6FCA-4AC5-9575-B1F45864FBD1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145932B-CBE7-4F87-9F5F-DAE209BDE30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>
            <p:custDataLst>
              <p:tags r:id="rId6"/>
            </p:custDataLst>
          </p:nvPr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0DCA2B-6FCA-4AC5-9575-B1F45864FBD1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145932B-CBE7-4F87-9F5F-DAE209BDE3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0"/>
            <a:ext cx="3931920" cy="639762"/>
          </a:xfr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defPPr>
              <a:defRPr kern="1200" smtId="4294967295"/>
            </a:defPPr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754880" y="1676400"/>
            <a:ext cx="3931920" cy="639762"/>
          </a:xfr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defPPr>
              <a:defRPr kern="1200" smtId="4294967295"/>
            </a:defPPr>
            <a:lvl1pPr marL="0" indent="0" algn="ctr">
              <a:buNone/>
              <a:defRPr lang="en-US" sz="2000" b="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0DCA2B-6FCA-4AC5-9575-B1F45864FBD1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145932B-CBE7-4F87-9F5F-DAE209BDE30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>
            <p:custDataLst>
              <p:tags r:id="rId9"/>
            </p:custDataLst>
          </p:nvPr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0DCA2B-6FCA-4AC5-9575-B1F45864FBD1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145932B-CBE7-4F87-9F5F-DAE209BDE3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0DCA2B-6FCA-4AC5-9575-B1F45864FBD1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145932B-CBE7-4F87-9F5F-DAE209BDE3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defPPr>
              <a:defRPr kern="1200" smtId="4294967295"/>
            </a:defPPr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defPPr>
              <a:defRPr kern="1200" smtId="4294967295"/>
            </a:defPPr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0DCA2B-6FCA-4AC5-9575-B1F45864FBD1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145932B-CBE7-4F87-9F5F-DAE209BDE30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>
            <p:custDataLst>
              <p:tags r:id="rId7"/>
            </p:custDataLst>
          </p:nvPr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defPPr>
              <a:defRPr kern="1200" smtId="4294967295"/>
            </a:defPPr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630DCA2B-6FCA-4AC5-9575-B1F45864FBD1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145932B-CBE7-4F87-9F5F-DAE209BDE3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20" Type="http://schemas.openxmlformats.org/officeDocument/2006/relationships/tags" Target="../tags/tag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8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>
            <p:custDataLst>
              <p:tags r:id="rId13"/>
            </p:custDataLst>
          </p:nvPr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kern="1200" smtId="4294967295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kern="1200" smtId="4294967295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>
            <p:custDataLst>
              <p:tags r:id="rId16"/>
            </p:custDataLst>
          </p:nvPr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7"/>
            </p:custDataLst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30DCA2B-6FCA-4AC5-9575-B1F45864FBD1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8"/>
            </p:custDataLst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145932B-CBE7-4F87-9F5F-DAE209BDE302}" type="slidenum">
              <a:rPr lang="en-US" smtClean="0"/>
              <a:t>‹#›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>
            <p:custDataLst>
              <p:tags r:id="rId20"/>
            </p:custDataLst>
          </p:nvPr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04745" y="5705475"/>
            <a:ext cx="2548673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6" r:id="rId1"/>
    <p:sldLayoutId id="2147484077" r:id="rId2"/>
    <p:sldLayoutId id="2147484078" r:id="rId3"/>
    <p:sldLayoutId id="2147484079" r:id="rId4"/>
    <p:sldLayoutId id="2147484080" r:id="rId5"/>
    <p:sldLayoutId id="2147484081" r:id="rId6"/>
    <p:sldLayoutId id="2147484082" r:id="rId7"/>
    <p:sldLayoutId id="2147484083" r:id="rId8"/>
    <p:sldLayoutId id="2147484084" r:id="rId9"/>
    <p:sldLayoutId id="2147484085" r:id="rId10"/>
    <p:sldLayoutId id="2147484086" r:id="rId11"/>
  </p:sldLayoutIdLst>
  <p:transition/>
  <p:txStyles>
    <p:titleStyle>
      <a:defPPr>
        <a:defRPr kern="1200" smtId="4294967295"/>
      </a:defPPr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defPPr>
        <a:defRPr kern="1200" smtId="4294967295"/>
      </a:defPPr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Tx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tags" Target="../tags/tag522.xml"/><Relationship Id="rId2" Type="http://schemas.openxmlformats.org/officeDocument/2006/relationships/tags" Target="../tags/tag521.xml"/><Relationship Id="rId1" Type="http://schemas.openxmlformats.org/officeDocument/2006/relationships/tags" Target="../tags/tag520.xml"/><Relationship Id="rId5" Type="http://schemas.openxmlformats.org/officeDocument/2006/relationships/notesSlide" Target="../notesSlides/notesSlide96.xml"/><Relationship Id="rId4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tags" Target="../tags/tag528.xml"/><Relationship Id="rId2" Type="http://schemas.openxmlformats.org/officeDocument/2006/relationships/tags" Target="../tags/tag527.xml"/><Relationship Id="rId1" Type="http://schemas.openxmlformats.org/officeDocument/2006/relationships/tags" Target="../tags/tag526.xml"/><Relationship Id="rId5" Type="http://schemas.openxmlformats.org/officeDocument/2006/relationships/notesSlide" Target="../notesSlides/notesSlide97.xml"/><Relationship Id="rId4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tags" Target="../tags/tag534.xml"/><Relationship Id="rId2" Type="http://schemas.openxmlformats.org/officeDocument/2006/relationships/tags" Target="../tags/tag533.xml"/><Relationship Id="rId1" Type="http://schemas.openxmlformats.org/officeDocument/2006/relationships/tags" Target="../tags/tag532.xml"/><Relationship Id="rId5" Type="http://schemas.openxmlformats.org/officeDocument/2006/relationships/notesSlide" Target="../notesSlides/notesSlide98.xml"/><Relationship Id="rId4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tags" Target="../tags/tag540.xml"/><Relationship Id="rId2" Type="http://schemas.openxmlformats.org/officeDocument/2006/relationships/tags" Target="../tags/tag539.xml"/><Relationship Id="rId1" Type="http://schemas.openxmlformats.org/officeDocument/2006/relationships/tags" Target="../tags/tag538.xml"/><Relationship Id="rId5" Type="http://schemas.openxmlformats.org/officeDocument/2006/relationships/notesSlide" Target="../notesSlides/notesSlide99.xml"/><Relationship Id="rId4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tags" Target="../tags/tag546.xml"/><Relationship Id="rId2" Type="http://schemas.openxmlformats.org/officeDocument/2006/relationships/tags" Target="../tags/tag545.xml"/><Relationship Id="rId1" Type="http://schemas.openxmlformats.org/officeDocument/2006/relationships/tags" Target="../tags/tag544.xml"/><Relationship Id="rId5" Type="http://schemas.openxmlformats.org/officeDocument/2006/relationships/notesSlide" Target="../notesSlides/notesSlide100.xml"/><Relationship Id="rId4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tags" Target="../tags/tag552.xml"/><Relationship Id="rId2" Type="http://schemas.openxmlformats.org/officeDocument/2006/relationships/tags" Target="../tags/tag551.xml"/><Relationship Id="rId1" Type="http://schemas.openxmlformats.org/officeDocument/2006/relationships/tags" Target="../tags/tag550.xml"/><Relationship Id="rId5" Type="http://schemas.openxmlformats.org/officeDocument/2006/relationships/notesSlide" Target="../notesSlides/notesSlide101.xml"/><Relationship Id="rId4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tags" Target="../tags/tag558.xml"/><Relationship Id="rId2" Type="http://schemas.openxmlformats.org/officeDocument/2006/relationships/tags" Target="../tags/tag557.xml"/><Relationship Id="rId1" Type="http://schemas.openxmlformats.org/officeDocument/2006/relationships/tags" Target="../tags/tag556.xml"/><Relationship Id="rId5" Type="http://schemas.openxmlformats.org/officeDocument/2006/relationships/notesSlide" Target="../notesSlides/notesSlide102.xml"/><Relationship Id="rId4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tags" Target="../tags/tag564.xml"/><Relationship Id="rId2" Type="http://schemas.openxmlformats.org/officeDocument/2006/relationships/tags" Target="../tags/tag563.xml"/><Relationship Id="rId1" Type="http://schemas.openxmlformats.org/officeDocument/2006/relationships/tags" Target="../tags/tag562.xml"/><Relationship Id="rId5" Type="http://schemas.openxmlformats.org/officeDocument/2006/relationships/notesSlide" Target="../notesSlides/notesSlide103.xml"/><Relationship Id="rId4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tags" Target="../tags/tag570.xml"/><Relationship Id="rId2" Type="http://schemas.openxmlformats.org/officeDocument/2006/relationships/tags" Target="../tags/tag569.xml"/><Relationship Id="rId1" Type="http://schemas.openxmlformats.org/officeDocument/2006/relationships/tags" Target="../tags/tag568.xml"/><Relationship Id="rId5" Type="http://schemas.openxmlformats.org/officeDocument/2006/relationships/notesSlide" Target="../notesSlides/notesSlide104.xml"/><Relationship Id="rId4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tags" Target="../tags/tag576.xml"/><Relationship Id="rId2" Type="http://schemas.openxmlformats.org/officeDocument/2006/relationships/tags" Target="../tags/tag575.xml"/><Relationship Id="rId1" Type="http://schemas.openxmlformats.org/officeDocument/2006/relationships/tags" Target="../tags/tag574.xml"/><Relationship Id="rId5" Type="http://schemas.openxmlformats.org/officeDocument/2006/relationships/notesSlide" Target="../notesSlides/notesSlide105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44.xml"/><Relationship Id="rId2" Type="http://schemas.openxmlformats.org/officeDocument/2006/relationships/tags" Target="../tags/tag143.xml"/><Relationship Id="rId1" Type="http://schemas.openxmlformats.org/officeDocument/2006/relationships/tags" Target="../tags/tag142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80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50.xml"/><Relationship Id="rId2" Type="http://schemas.openxmlformats.org/officeDocument/2006/relationships/tags" Target="../tags/tag149.xml"/><Relationship Id="rId1" Type="http://schemas.openxmlformats.org/officeDocument/2006/relationships/tags" Target="../tags/tag148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56.xml"/><Relationship Id="rId2" Type="http://schemas.openxmlformats.org/officeDocument/2006/relationships/tags" Target="../tags/tag155.xml"/><Relationship Id="rId1" Type="http://schemas.openxmlformats.org/officeDocument/2006/relationships/tags" Target="../tags/tag154.xm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62.xml"/><Relationship Id="rId2" Type="http://schemas.openxmlformats.org/officeDocument/2006/relationships/tags" Target="../tags/tag161.xml"/><Relationship Id="rId1" Type="http://schemas.openxmlformats.org/officeDocument/2006/relationships/tags" Target="../tags/tag160.xm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68.xml"/><Relationship Id="rId2" Type="http://schemas.openxmlformats.org/officeDocument/2006/relationships/tags" Target="../tags/tag167.xml"/><Relationship Id="rId1" Type="http://schemas.openxmlformats.org/officeDocument/2006/relationships/tags" Target="../tags/tag166.xml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74.xml"/><Relationship Id="rId2" Type="http://schemas.openxmlformats.org/officeDocument/2006/relationships/tags" Target="../tags/tag173.xml"/><Relationship Id="rId1" Type="http://schemas.openxmlformats.org/officeDocument/2006/relationships/tags" Target="../tags/tag172.xml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80.xml"/><Relationship Id="rId2" Type="http://schemas.openxmlformats.org/officeDocument/2006/relationships/tags" Target="../tags/tag179.xml"/><Relationship Id="rId1" Type="http://schemas.openxmlformats.org/officeDocument/2006/relationships/tags" Target="../tags/tag178.xml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186.xml"/><Relationship Id="rId2" Type="http://schemas.openxmlformats.org/officeDocument/2006/relationships/tags" Target="../tags/tag185.xml"/><Relationship Id="rId1" Type="http://schemas.openxmlformats.org/officeDocument/2006/relationships/tags" Target="../tags/tag184.xml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92.xml"/><Relationship Id="rId2" Type="http://schemas.openxmlformats.org/officeDocument/2006/relationships/tags" Target="../tags/tag191.xml"/><Relationship Id="rId1" Type="http://schemas.openxmlformats.org/officeDocument/2006/relationships/tags" Target="../tags/tag190.xml"/><Relationship Id="rId5" Type="http://schemas.openxmlformats.org/officeDocument/2006/relationships/notesSlide" Target="../notesSlides/notesSlide19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98.xml"/><Relationship Id="rId2" Type="http://schemas.openxmlformats.org/officeDocument/2006/relationships/tags" Target="../tags/tag197.xml"/><Relationship Id="rId1" Type="http://schemas.openxmlformats.org/officeDocument/2006/relationships/tags" Target="../tags/tag196.xml"/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204.xml"/><Relationship Id="rId2" Type="http://schemas.openxmlformats.org/officeDocument/2006/relationships/tags" Target="../tags/tag203.xml"/><Relationship Id="rId1" Type="http://schemas.openxmlformats.org/officeDocument/2006/relationships/tags" Target="../tags/tag202.xml"/><Relationship Id="rId5" Type="http://schemas.openxmlformats.org/officeDocument/2006/relationships/notesSlide" Target="../notesSlides/notesSlide21.xml"/><Relationship Id="rId4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210.xml"/><Relationship Id="rId2" Type="http://schemas.openxmlformats.org/officeDocument/2006/relationships/tags" Target="../tags/tag209.xml"/><Relationship Id="rId1" Type="http://schemas.openxmlformats.org/officeDocument/2006/relationships/tags" Target="../tags/tag208.xml"/><Relationship Id="rId5" Type="http://schemas.openxmlformats.org/officeDocument/2006/relationships/notesSlide" Target="../notesSlides/notesSlide22.xml"/><Relationship Id="rId4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216.xml"/><Relationship Id="rId2" Type="http://schemas.openxmlformats.org/officeDocument/2006/relationships/tags" Target="../tags/tag215.xml"/><Relationship Id="rId1" Type="http://schemas.openxmlformats.org/officeDocument/2006/relationships/tags" Target="../tags/tag214.xml"/><Relationship Id="rId5" Type="http://schemas.openxmlformats.org/officeDocument/2006/relationships/notesSlide" Target="../notesSlides/notesSlide23.xml"/><Relationship Id="rId4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222.xml"/><Relationship Id="rId2" Type="http://schemas.openxmlformats.org/officeDocument/2006/relationships/tags" Target="../tags/tag221.xml"/><Relationship Id="rId1" Type="http://schemas.openxmlformats.org/officeDocument/2006/relationships/tags" Target="../tags/tag220.xml"/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228.xml"/><Relationship Id="rId2" Type="http://schemas.openxmlformats.org/officeDocument/2006/relationships/tags" Target="../tags/tag227.xml"/><Relationship Id="rId1" Type="http://schemas.openxmlformats.org/officeDocument/2006/relationships/tags" Target="../tags/tag226.xml"/><Relationship Id="rId5" Type="http://schemas.openxmlformats.org/officeDocument/2006/relationships/notesSlide" Target="../notesSlides/notesSlide25.xml"/><Relationship Id="rId4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234.xml"/><Relationship Id="rId2" Type="http://schemas.openxmlformats.org/officeDocument/2006/relationships/tags" Target="../tags/tag233.xml"/><Relationship Id="rId1" Type="http://schemas.openxmlformats.org/officeDocument/2006/relationships/tags" Target="../tags/tag232.xml"/><Relationship Id="rId5" Type="http://schemas.openxmlformats.org/officeDocument/2006/relationships/notesSlide" Target="../notesSlides/notesSlide26.xml"/><Relationship Id="rId4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240.xml"/><Relationship Id="rId2" Type="http://schemas.openxmlformats.org/officeDocument/2006/relationships/tags" Target="../tags/tag239.xml"/><Relationship Id="rId1" Type="http://schemas.openxmlformats.org/officeDocument/2006/relationships/tags" Target="../tags/tag238.xml"/><Relationship Id="rId5" Type="http://schemas.openxmlformats.org/officeDocument/2006/relationships/notesSlide" Target="../notesSlides/notesSlide27.xml"/><Relationship Id="rId4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246.xml"/><Relationship Id="rId2" Type="http://schemas.openxmlformats.org/officeDocument/2006/relationships/tags" Target="../tags/tag245.xml"/><Relationship Id="rId1" Type="http://schemas.openxmlformats.org/officeDocument/2006/relationships/tags" Target="../tags/tag244.xml"/><Relationship Id="rId5" Type="http://schemas.openxmlformats.org/officeDocument/2006/relationships/notesSlide" Target="../notesSlides/notesSlide28.xml"/><Relationship Id="rId4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" Type="http://schemas.openxmlformats.org/officeDocument/2006/relationships/tags" Target="../tags/tag94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14.xml"/><Relationship Id="rId2" Type="http://schemas.openxmlformats.org/officeDocument/2006/relationships/tags" Target="../tags/tag113.xml"/><Relationship Id="rId1" Type="http://schemas.openxmlformats.org/officeDocument/2006/relationships/tags" Target="../tags/tag112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tags" Target="../tags/tag321.xml"/><Relationship Id="rId2" Type="http://schemas.openxmlformats.org/officeDocument/2006/relationships/tags" Target="../tags/tag320.xml"/><Relationship Id="rId1" Type="http://schemas.openxmlformats.org/officeDocument/2006/relationships/tags" Target="../tags/tag319.xml"/><Relationship Id="rId5" Type="http://schemas.openxmlformats.org/officeDocument/2006/relationships/notesSlide" Target="../notesSlides/notesSlide63.xml"/><Relationship Id="rId4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tags" Target="../tags/tag327.xml"/><Relationship Id="rId2" Type="http://schemas.openxmlformats.org/officeDocument/2006/relationships/tags" Target="../tags/tag326.xml"/><Relationship Id="rId1" Type="http://schemas.openxmlformats.org/officeDocument/2006/relationships/tags" Target="../tags/tag325.xml"/><Relationship Id="rId5" Type="http://schemas.openxmlformats.org/officeDocument/2006/relationships/notesSlide" Target="../notesSlides/notesSlide64.xml"/><Relationship Id="rId4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tags" Target="../tags/tag333.xml"/><Relationship Id="rId2" Type="http://schemas.openxmlformats.org/officeDocument/2006/relationships/tags" Target="../tags/tag332.xml"/><Relationship Id="rId1" Type="http://schemas.openxmlformats.org/officeDocument/2006/relationships/tags" Target="../tags/tag331.xml"/><Relationship Id="rId5" Type="http://schemas.openxmlformats.org/officeDocument/2006/relationships/notesSlide" Target="../notesSlides/notesSlide65.xml"/><Relationship Id="rId4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tags" Target="../tags/tag339.xml"/><Relationship Id="rId2" Type="http://schemas.openxmlformats.org/officeDocument/2006/relationships/tags" Target="../tags/tag338.xml"/><Relationship Id="rId1" Type="http://schemas.openxmlformats.org/officeDocument/2006/relationships/tags" Target="../tags/tag337.xml"/><Relationship Id="rId5" Type="http://schemas.openxmlformats.org/officeDocument/2006/relationships/notesSlide" Target="../notesSlides/notesSlide66.xml"/><Relationship Id="rId4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tags" Target="../tags/tag345.xml"/><Relationship Id="rId2" Type="http://schemas.openxmlformats.org/officeDocument/2006/relationships/tags" Target="../tags/tag344.xml"/><Relationship Id="rId1" Type="http://schemas.openxmlformats.org/officeDocument/2006/relationships/tags" Target="../tags/tag343.xml"/><Relationship Id="rId5" Type="http://schemas.openxmlformats.org/officeDocument/2006/relationships/notesSlide" Target="../notesSlides/notesSlide67.xml"/><Relationship Id="rId4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tags" Target="../tags/tag351.xml"/><Relationship Id="rId2" Type="http://schemas.openxmlformats.org/officeDocument/2006/relationships/tags" Target="../tags/tag350.xml"/><Relationship Id="rId1" Type="http://schemas.openxmlformats.org/officeDocument/2006/relationships/tags" Target="../tags/tag349.xml"/><Relationship Id="rId5" Type="http://schemas.openxmlformats.org/officeDocument/2006/relationships/notesSlide" Target="../notesSlides/notesSlide68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20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image" Target="../media/image3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tags" Target="../tags/tag357.xml"/><Relationship Id="rId2" Type="http://schemas.openxmlformats.org/officeDocument/2006/relationships/tags" Target="../tags/tag356.xml"/><Relationship Id="rId1" Type="http://schemas.openxmlformats.org/officeDocument/2006/relationships/tags" Target="../tags/tag355.xml"/><Relationship Id="rId5" Type="http://schemas.openxmlformats.org/officeDocument/2006/relationships/notesSlide" Target="../notesSlides/notesSlide69.xml"/><Relationship Id="rId4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tags" Target="../tags/tag363.xml"/><Relationship Id="rId2" Type="http://schemas.openxmlformats.org/officeDocument/2006/relationships/tags" Target="../tags/tag362.xml"/><Relationship Id="rId1" Type="http://schemas.openxmlformats.org/officeDocument/2006/relationships/tags" Target="../tags/tag361.xml"/><Relationship Id="rId5" Type="http://schemas.openxmlformats.org/officeDocument/2006/relationships/notesSlide" Target="../notesSlides/notesSlide70.xml"/><Relationship Id="rId4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tags" Target="../tags/tag369.xml"/><Relationship Id="rId2" Type="http://schemas.openxmlformats.org/officeDocument/2006/relationships/tags" Target="../tags/tag368.xml"/><Relationship Id="rId1" Type="http://schemas.openxmlformats.org/officeDocument/2006/relationships/tags" Target="../tags/tag367.xml"/><Relationship Id="rId5" Type="http://schemas.openxmlformats.org/officeDocument/2006/relationships/notesSlide" Target="../notesSlides/notesSlide71.xml"/><Relationship Id="rId4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tags" Target="../tags/tag375.xml"/><Relationship Id="rId2" Type="http://schemas.openxmlformats.org/officeDocument/2006/relationships/tags" Target="../tags/tag374.xml"/><Relationship Id="rId1" Type="http://schemas.openxmlformats.org/officeDocument/2006/relationships/tags" Target="../tags/tag373.xml"/><Relationship Id="rId5" Type="http://schemas.openxmlformats.org/officeDocument/2006/relationships/notesSlide" Target="../notesSlides/notesSlide72.xml"/><Relationship Id="rId4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tags" Target="../tags/tag381.xml"/><Relationship Id="rId2" Type="http://schemas.openxmlformats.org/officeDocument/2006/relationships/tags" Target="../tags/tag380.xml"/><Relationship Id="rId1" Type="http://schemas.openxmlformats.org/officeDocument/2006/relationships/tags" Target="../tags/tag379.xml"/><Relationship Id="rId5" Type="http://schemas.openxmlformats.org/officeDocument/2006/relationships/notesSlide" Target="../notesSlides/notesSlide73.xml"/><Relationship Id="rId4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tags" Target="../tags/tag387.xml"/><Relationship Id="rId2" Type="http://schemas.openxmlformats.org/officeDocument/2006/relationships/tags" Target="../tags/tag386.xml"/><Relationship Id="rId1" Type="http://schemas.openxmlformats.org/officeDocument/2006/relationships/tags" Target="../tags/tag385.xml"/><Relationship Id="rId5" Type="http://schemas.openxmlformats.org/officeDocument/2006/relationships/notesSlide" Target="../notesSlides/notesSlide74.xml"/><Relationship Id="rId4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tags" Target="../tags/tag393.xml"/><Relationship Id="rId2" Type="http://schemas.openxmlformats.org/officeDocument/2006/relationships/tags" Target="../tags/tag392.xml"/><Relationship Id="rId1" Type="http://schemas.openxmlformats.org/officeDocument/2006/relationships/tags" Target="../tags/tag391.xml"/><Relationship Id="rId6" Type="http://schemas.openxmlformats.org/officeDocument/2006/relationships/notesSlide" Target="../notesSlides/notesSlide7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9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tags" Target="../tags/tag400.xml"/><Relationship Id="rId2" Type="http://schemas.openxmlformats.org/officeDocument/2006/relationships/tags" Target="../tags/tag399.xml"/><Relationship Id="rId1" Type="http://schemas.openxmlformats.org/officeDocument/2006/relationships/tags" Target="../tags/tag398.xml"/><Relationship Id="rId5" Type="http://schemas.openxmlformats.org/officeDocument/2006/relationships/notesSlide" Target="../notesSlides/notesSlide76.xml"/><Relationship Id="rId4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tags" Target="../tags/tag406.xml"/><Relationship Id="rId2" Type="http://schemas.openxmlformats.org/officeDocument/2006/relationships/tags" Target="../tags/tag405.xml"/><Relationship Id="rId1" Type="http://schemas.openxmlformats.org/officeDocument/2006/relationships/tags" Target="../tags/tag404.xml"/><Relationship Id="rId5" Type="http://schemas.openxmlformats.org/officeDocument/2006/relationships/notesSlide" Target="../notesSlides/notesSlide77.xml"/><Relationship Id="rId4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tags" Target="../tags/tag412.xml"/><Relationship Id="rId2" Type="http://schemas.openxmlformats.org/officeDocument/2006/relationships/tags" Target="../tags/tag411.xml"/><Relationship Id="rId1" Type="http://schemas.openxmlformats.org/officeDocument/2006/relationships/tags" Target="../tags/tag410.xml"/><Relationship Id="rId5" Type="http://schemas.openxmlformats.org/officeDocument/2006/relationships/notesSlide" Target="../notesSlides/notesSlide78.xml"/><Relationship Id="rId4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tags" Target="../tags/tag418.xml"/><Relationship Id="rId2" Type="http://schemas.openxmlformats.org/officeDocument/2006/relationships/tags" Target="../tags/tag417.xml"/><Relationship Id="rId1" Type="http://schemas.openxmlformats.org/officeDocument/2006/relationships/tags" Target="../tags/tag416.xml"/><Relationship Id="rId5" Type="http://schemas.openxmlformats.org/officeDocument/2006/relationships/notesSlide" Target="../notesSlides/notesSlide79.xml"/><Relationship Id="rId4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tags" Target="../tags/tag424.xml"/><Relationship Id="rId2" Type="http://schemas.openxmlformats.org/officeDocument/2006/relationships/tags" Target="../tags/tag423.xml"/><Relationship Id="rId1" Type="http://schemas.openxmlformats.org/officeDocument/2006/relationships/tags" Target="../tags/tag422.xml"/><Relationship Id="rId5" Type="http://schemas.openxmlformats.org/officeDocument/2006/relationships/notesSlide" Target="../notesSlides/notesSlide80.xml"/><Relationship Id="rId4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tags" Target="../tags/tag430.xml"/><Relationship Id="rId2" Type="http://schemas.openxmlformats.org/officeDocument/2006/relationships/tags" Target="../tags/tag429.xml"/><Relationship Id="rId1" Type="http://schemas.openxmlformats.org/officeDocument/2006/relationships/tags" Target="../tags/tag428.xml"/><Relationship Id="rId5" Type="http://schemas.openxmlformats.org/officeDocument/2006/relationships/notesSlide" Target="../notesSlides/notesSlide81.xml"/><Relationship Id="rId4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tags" Target="../tags/tag436.xml"/><Relationship Id="rId2" Type="http://schemas.openxmlformats.org/officeDocument/2006/relationships/tags" Target="../tags/tag435.xml"/><Relationship Id="rId1" Type="http://schemas.openxmlformats.org/officeDocument/2006/relationships/tags" Target="../tags/tag434.xml"/><Relationship Id="rId5" Type="http://schemas.openxmlformats.org/officeDocument/2006/relationships/notesSlide" Target="../notesSlides/notesSlide82.xml"/><Relationship Id="rId4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tags" Target="../tags/tag442.xml"/><Relationship Id="rId2" Type="http://schemas.openxmlformats.org/officeDocument/2006/relationships/tags" Target="../tags/tag441.xml"/><Relationship Id="rId1" Type="http://schemas.openxmlformats.org/officeDocument/2006/relationships/tags" Target="../tags/tag440.xml"/><Relationship Id="rId5" Type="http://schemas.openxmlformats.org/officeDocument/2006/relationships/notesSlide" Target="../notesSlides/notesSlide83.xml"/><Relationship Id="rId4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tags" Target="../tags/tag448.xml"/><Relationship Id="rId2" Type="http://schemas.openxmlformats.org/officeDocument/2006/relationships/tags" Target="../tags/tag447.xml"/><Relationship Id="rId1" Type="http://schemas.openxmlformats.org/officeDocument/2006/relationships/tags" Target="../tags/tag446.xml"/><Relationship Id="rId5" Type="http://schemas.openxmlformats.org/officeDocument/2006/relationships/notesSlide" Target="../notesSlides/notesSlide84.xml"/><Relationship Id="rId4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tags" Target="../tags/tag454.xml"/><Relationship Id="rId2" Type="http://schemas.openxmlformats.org/officeDocument/2006/relationships/tags" Target="../tags/tag453.xml"/><Relationship Id="rId1" Type="http://schemas.openxmlformats.org/officeDocument/2006/relationships/tags" Target="../tags/tag452.xml"/><Relationship Id="rId5" Type="http://schemas.openxmlformats.org/officeDocument/2006/relationships/notesSlide" Target="../notesSlides/notesSlide85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tags" Target="../tags/tag460.xml"/><Relationship Id="rId2" Type="http://schemas.openxmlformats.org/officeDocument/2006/relationships/tags" Target="../tags/tag459.xml"/><Relationship Id="rId1" Type="http://schemas.openxmlformats.org/officeDocument/2006/relationships/tags" Target="../tags/tag458.xml"/><Relationship Id="rId5" Type="http://schemas.openxmlformats.org/officeDocument/2006/relationships/notesSlide" Target="../notesSlides/notesSlide86.xml"/><Relationship Id="rId4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tags" Target="../tags/tag466.xml"/><Relationship Id="rId2" Type="http://schemas.openxmlformats.org/officeDocument/2006/relationships/tags" Target="../tags/tag465.xml"/><Relationship Id="rId1" Type="http://schemas.openxmlformats.org/officeDocument/2006/relationships/tags" Target="../tags/tag464.xml"/><Relationship Id="rId5" Type="http://schemas.openxmlformats.org/officeDocument/2006/relationships/notesSlide" Target="../notesSlides/notesSlide87.xml"/><Relationship Id="rId4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tags" Target="../tags/tag472.xml"/><Relationship Id="rId2" Type="http://schemas.openxmlformats.org/officeDocument/2006/relationships/tags" Target="../tags/tag471.xml"/><Relationship Id="rId1" Type="http://schemas.openxmlformats.org/officeDocument/2006/relationships/tags" Target="../tags/tag470.xml"/><Relationship Id="rId5" Type="http://schemas.openxmlformats.org/officeDocument/2006/relationships/notesSlide" Target="../notesSlides/notesSlide88.xml"/><Relationship Id="rId4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tags" Target="../tags/tag478.xml"/><Relationship Id="rId2" Type="http://schemas.openxmlformats.org/officeDocument/2006/relationships/tags" Target="../tags/tag477.xml"/><Relationship Id="rId1" Type="http://schemas.openxmlformats.org/officeDocument/2006/relationships/tags" Target="../tags/tag476.xml"/><Relationship Id="rId5" Type="http://schemas.openxmlformats.org/officeDocument/2006/relationships/notesSlide" Target="../notesSlides/notesSlide89.xml"/><Relationship Id="rId4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tags" Target="../tags/tag484.xml"/><Relationship Id="rId2" Type="http://schemas.openxmlformats.org/officeDocument/2006/relationships/tags" Target="../tags/tag483.xml"/><Relationship Id="rId1" Type="http://schemas.openxmlformats.org/officeDocument/2006/relationships/tags" Target="../tags/tag482.xml"/><Relationship Id="rId5" Type="http://schemas.openxmlformats.org/officeDocument/2006/relationships/notesSlide" Target="../notesSlides/notesSlide90.xml"/><Relationship Id="rId4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tags" Target="../tags/tag490.xml"/><Relationship Id="rId2" Type="http://schemas.openxmlformats.org/officeDocument/2006/relationships/tags" Target="../tags/tag489.xml"/><Relationship Id="rId1" Type="http://schemas.openxmlformats.org/officeDocument/2006/relationships/tags" Target="../tags/tag488.xml"/><Relationship Id="rId5" Type="http://schemas.openxmlformats.org/officeDocument/2006/relationships/notesSlide" Target="../notesSlides/notesSlide91.xml"/><Relationship Id="rId4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tags" Target="../tags/tag496.xml"/><Relationship Id="rId2" Type="http://schemas.openxmlformats.org/officeDocument/2006/relationships/tags" Target="../tags/tag495.xml"/><Relationship Id="rId1" Type="http://schemas.openxmlformats.org/officeDocument/2006/relationships/tags" Target="../tags/tag494.xml"/><Relationship Id="rId5" Type="http://schemas.openxmlformats.org/officeDocument/2006/relationships/notesSlide" Target="../notesSlides/notesSlide92.xml"/><Relationship Id="rId4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tags" Target="../tags/tag502.xml"/><Relationship Id="rId7" Type="http://schemas.openxmlformats.org/officeDocument/2006/relationships/notesSlide" Target="../notesSlides/notesSlide93.xml"/><Relationship Id="rId2" Type="http://schemas.openxmlformats.org/officeDocument/2006/relationships/tags" Target="../tags/tag501.xml"/><Relationship Id="rId1" Type="http://schemas.openxmlformats.org/officeDocument/2006/relationships/tags" Target="../tags/tag50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04.xml"/><Relationship Id="rId4" Type="http://schemas.openxmlformats.org/officeDocument/2006/relationships/tags" Target="../tags/tag503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tags" Target="../tags/tag510.xml"/><Relationship Id="rId2" Type="http://schemas.openxmlformats.org/officeDocument/2006/relationships/tags" Target="../tags/tag509.xml"/><Relationship Id="rId1" Type="http://schemas.openxmlformats.org/officeDocument/2006/relationships/tags" Target="../tags/tag508.xml"/><Relationship Id="rId5" Type="http://schemas.openxmlformats.org/officeDocument/2006/relationships/notesSlide" Target="../notesSlides/notesSlide94.xml"/><Relationship Id="rId4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tags" Target="../tags/tag516.xml"/><Relationship Id="rId2" Type="http://schemas.openxmlformats.org/officeDocument/2006/relationships/tags" Target="../tags/tag515.xml"/><Relationship Id="rId1" Type="http://schemas.openxmlformats.org/officeDocument/2006/relationships/tags" Target="../tags/tag514.xml"/><Relationship Id="rId5" Type="http://schemas.openxmlformats.org/officeDocument/2006/relationships/notesSlide" Target="../notesSlides/notesSlide95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1030857"/>
            <a:ext cx="8229600" cy="22098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>
              <a:defRPr/>
            </a:pPr>
            <a:r>
              <a:rPr lang="en-US" sz="4800" b="1" dirty="0">
                <a:solidFill>
                  <a:schemeClr val="accent1"/>
                </a:solidFill>
              </a:rPr>
              <a:t>INTENSIVE ARBITRATOR </a:t>
            </a:r>
            <a:br>
              <a:rPr lang="en-US" sz="4800" b="1">
                <a:solidFill>
                  <a:schemeClr val="accent1"/>
                </a:solidFill>
              </a:rPr>
            </a:br>
            <a:r>
              <a:rPr lang="en-US" sz="4800" b="1">
                <a:solidFill>
                  <a:schemeClr val="accent1"/>
                </a:solidFill>
              </a:rPr>
              <a:t>WORKSHOP</a:t>
            </a:r>
            <a:endParaRPr lang="en-US" sz="4800" b="1" dirty="0">
              <a:solidFill>
                <a:schemeClr val="accent1"/>
              </a:solidFill>
            </a:endParaRPr>
          </a:p>
        </p:txBody>
      </p:sp>
      <p:sp>
        <p:nvSpPr>
          <p:cNvPr id="5123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9600" y="3657600"/>
            <a:ext cx="7772400" cy="1752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April 29, 2025</a:t>
            </a:r>
            <a:endParaRPr lang="en-US" altLang="en-US" b="1" dirty="0">
              <a:solidFill>
                <a:schemeClr val="tx1">
                  <a:lumMod val="75000"/>
                </a:schemeClr>
              </a:solidFill>
            </a:endParaRP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endParaRPr lang="en-US" sz="32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543800" y="0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403775"/>
      </p:ext>
    </p:extLst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381000"/>
            <a:ext cx="8229600" cy="990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b="1">
                <a:solidFill>
                  <a:schemeClr val="accent1"/>
                </a:solidFill>
              </a:rPr>
              <a:t>Canon I – Integrity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04800" y="1524000"/>
            <a:ext cx="8534400" cy="3886200"/>
          </a:xfrm>
        </p:spPr>
        <p:txBody>
          <a:bodyPr>
            <a:normAutofit fontScale="92500" lnSpcReduction="10000"/>
          </a:bodyPr>
          <a:lstStyle>
            <a:defPPr>
              <a:defRPr kern="1200" smtId="4294967295"/>
            </a:defPPr>
          </a:lstStyle>
          <a:p>
            <a:pPr marL="342900" lvl="1" indent="-285750">
              <a:spcBef>
                <a:spcPct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1"/>
                </a:solidFill>
              </a:rPr>
              <a:t>When </a:t>
            </a:r>
            <a:r>
              <a:rPr lang="en-US" sz="2400" b="1" u="sng" dirty="0">
                <a:solidFill>
                  <a:schemeClr val="accent1"/>
                </a:solidFill>
              </a:rPr>
              <a:t>Must</a:t>
            </a:r>
            <a:r>
              <a:rPr lang="en-US" sz="2400" b="1" dirty="0">
                <a:solidFill>
                  <a:schemeClr val="accent1"/>
                </a:solidFill>
              </a:rPr>
              <a:t> An Arbitrator Refuse to Serve? </a:t>
            </a:r>
            <a:br>
              <a:rPr lang="en-US" sz="2400" b="1" dirty="0">
                <a:solidFill>
                  <a:schemeClr val="accent1"/>
                </a:solidFill>
              </a:rPr>
            </a:br>
            <a:r>
              <a:rPr lang="en-US" sz="2400" b="1" dirty="0">
                <a:solidFill>
                  <a:schemeClr val="accent1"/>
                </a:solidFill>
              </a:rPr>
              <a:t>(Comments, ¶ 3) </a:t>
            </a:r>
          </a:p>
          <a:p>
            <a:pPr marL="687388" lvl="1" indent="-358775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Material financial interest, substantially affected by outcome</a:t>
            </a:r>
          </a:p>
          <a:p>
            <a:pPr marL="687388" lvl="1" indent="-358775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Cannot render decision on evidence/arguments presented</a:t>
            </a:r>
          </a:p>
          <a:p>
            <a:pPr marL="687388" lvl="1" indent="-358775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Currently serves as a lawyer for one of the parties</a:t>
            </a:r>
          </a:p>
          <a:p>
            <a:pPr marL="687388" lvl="1" indent="-358775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Nominated for umpire, currently a consultant or expert for a party</a:t>
            </a:r>
          </a:p>
          <a:p>
            <a:pPr marL="687388" lvl="1" indent="-358775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Nominated for umpire, contacted by one side about this matter</a:t>
            </a:r>
          </a:p>
          <a:p>
            <a:pPr marL="687388" lvl="1" indent="-358775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Umpire in one matter, party solicits as party-appointed or expert in another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926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5" fill="hold" nodeType="clickPar">
                      <p:stCondLst>
                        <p:cond delay="indefinite"/>
                      </p:stCondLst>
                      <p:childTnLst>
                        <p:par>
                          <p:cTn id="6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sz="3500" b="1">
                <a:solidFill>
                  <a:schemeClr val="accent1"/>
                </a:solidFill>
              </a:rPr>
              <a:t>Panel Involvement -- Case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37338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lvl="0" indent="-339725">
              <a:spcBef>
                <a:spcPct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en-US" b="1">
                <a:solidFill>
                  <a:schemeClr val="accent1"/>
                </a:solidFill>
              </a:rPr>
              <a:t>Dispositive Motions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Timing?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The challenge of applying a summary judgment standard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Means for efficiency (e.g., pre-filing conference, page limitations, hearing v. submissions “on the papers”)</a:t>
            </a:r>
          </a:p>
          <a:p>
            <a:pPr lvl="1"/>
            <a:r>
              <a:rPr lang="en-US" b="1"/>
              <a:t>Is there a different approach to deliberation on summary adjudication?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100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890440"/>
      </p:ext>
    </p:extLst>
  </p:cSld>
  <p:clrMapOvr>
    <a:masterClrMapping/>
  </p:clrMapOvr>
  <p:transition spd="med">
    <p:pull/>
  </p:transition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sz="3500" b="1">
                <a:solidFill>
                  <a:schemeClr val="accent1"/>
                </a:solidFill>
              </a:rPr>
              <a:t>Panel Involvement -- Case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752600"/>
            <a:ext cx="8229600" cy="37338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lvl="0" indent="-339725">
              <a:spcBef>
                <a:spcPct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en-US" b="1">
                <a:solidFill>
                  <a:schemeClr val="accent1"/>
                </a:solidFill>
              </a:rPr>
              <a:t>Cut-Off of </a:t>
            </a:r>
            <a:r>
              <a:rPr lang="en-US" b="1" i="1">
                <a:solidFill>
                  <a:schemeClr val="accent1"/>
                </a:solidFill>
              </a:rPr>
              <a:t>Ex Parte </a:t>
            </a:r>
            <a:r>
              <a:rPr lang="en-US" b="1">
                <a:solidFill>
                  <a:schemeClr val="accent1"/>
                </a:solidFill>
              </a:rPr>
              <a:t>Communications</a:t>
            </a:r>
          </a:p>
          <a:p>
            <a:pPr marL="574675" lvl="0" indent="-234950">
              <a:spcBef>
                <a:spcPct val="0"/>
              </a:spcBef>
              <a:spcAft>
                <a:spcPts val="2400"/>
              </a:spcAft>
            </a:pPr>
            <a:r>
              <a:rPr lang="en-US" b="1"/>
              <a:t>As agreed in advance</a:t>
            </a:r>
          </a:p>
          <a:p>
            <a:pPr marL="574675" lvl="0" indent="-234950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What does the cut-off really mean?</a:t>
            </a:r>
          </a:p>
          <a:p>
            <a:pPr marL="574675" lvl="0" indent="0">
              <a:spcBef>
                <a:spcPct val="0"/>
              </a:spcBef>
              <a:spcAft>
                <a:spcPts val="2400"/>
              </a:spcAft>
              <a:buNone/>
            </a:pPr>
            <a:r>
              <a:rPr lang="en-US" sz="1800"/>
              <a:t>(</a:t>
            </a:r>
            <a:r>
              <a:rPr lang="en-US" sz="1800" u="sng"/>
              <a:t>See</a:t>
            </a:r>
            <a:r>
              <a:rPr lang="en-US" sz="1800" i="1"/>
              <a:t> </a:t>
            </a:r>
            <a:r>
              <a:rPr lang="en-US" sz="1800" u="sng"/>
              <a:t>Star Ins. Co. v. National Union Fire Ins. Co.</a:t>
            </a:r>
            <a:r>
              <a:rPr lang="en-US" sz="1800"/>
              <a:t>, (6</a:t>
            </a:r>
            <a:r>
              <a:rPr lang="en-US" sz="1800" baseline="30000"/>
              <a:t>th</a:t>
            </a:r>
            <a:r>
              <a:rPr lang="en-US" sz="1800"/>
              <a:t> Cir. Aug. 18, 2016).)</a:t>
            </a:r>
          </a:p>
          <a:p>
            <a:pPr marL="574675" indent="-234950"/>
            <a:r>
              <a:rPr lang="en-US" b="1"/>
              <a:t>When in doubt seek clarification.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101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31483"/>
      </p:ext>
    </p:extLst>
  </p:cSld>
  <p:clrMapOvr>
    <a:masterClrMapping/>
  </p:clrMapOvr>
  <p:transition spd="med">
    <p:pull/>
  </p:transition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sz="3500" b="1">
                <a:solidFill>
                  <a:schemeClr val="accent1"/>
                </a:solidFill>
              </a:rPr>
              <a:t>Hearing on the Merits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81000" y="1524000"/>
            <a:ext cx="8382000" cy="4267200"/>
          </a:xfrm>
        </p:spPr>
        <p:txBody>
          <a:bodyPr>
            <a:normAutofit fontScale="77500" lnSpcReduction="20000"/>
          </a:bodyPr>
          <a:lstStyle>
            <a:defPPr>
              <a:defRPr kern="1200" smtId="4294967295"/>
            </a:defPPr>
          </a:lstStyle>
          <a:p>
            <a:pPr marL="339725" lvl="0" indent="-339725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accent1"/>
                </a:solidFill>
              </a:rPr>
              <a:t>Preparing for the Hearing</a:t>
            </a:r>
          </a:p>
          <a:p>
            <a:pPr marL="574675" lvl="1" indent="-228600">
              <a:lnSpc>
                <a:spcPct val="120000"/>
              </a:lnSpc>
              <a:spcBef>
                <a:spcPct val="0"/>
              </a:spcBef>
            </a:pPr>
            <a:r>
              <a:rPr lang="en-US" sz="2600" b="1" dirty="0"/>
              <a:t>Do your homework!</a:t>
            </a:r>
          </a:p>
          <a:p>
            <a:pPr marL="574675" lvl="1" indent="-228600">
              <a:lnSpc>
                <a:spcPct val="120000"/>
              </a:lnSpc>
              <a:spcBef>
                <a:spcPct val="0"/>
              </a:spcBef>
              <a:spcAft>
                <a:spcPts val="2400"/>
              </a:spcAft>
            </a:pPr>
            <a:r>
              <a:rPr lang="en-US" sz="2600" b="1" dirty="0"/>
              <a:t>Pre-hearing conference call</a:t>
            </a:r>
          </a:p>
          <a:p>
            <a:pPr marL="339725" lvl="0" indent="-339725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accent1"/>
                </a:solidFill>
              </a:rPr>
              <a:t>Questioning witnesses (effective approaches)</a:t>
            </a:r>
          </a:p>
          <a:p>
            <a:pPr marL="574675" lvl="1" indent="-227013">
              <a:lnSpc>
                <a:spcPct val="120000"/>
              </a:lnSpc>
              <a:spcBef>
                <a:spcPct val="0"/>
              </a:spcBef>
            </a:pPr>
            <a:r>
              <a:rPr lang="en-US" sz="2600" b="1" dirty="0"/>
              <a:t>You are an arbitrator, not an attorney</a:t>
            </a:r>
          </a:p>
          <a:p>
            <a:pPr marL="574675" lvl="1" indent="-227013">
              <a:lnSpc>
                <a:spcPct val="120000"/>
              </a:lnSpc>
              <a:spcBef>
                <a:spcPct val="0"/>
              </a:spcBef>
            </a:pPr>
            <a:r>
              <a:rPr lang="en-US" sz="2600" b="1" dirty="0"/>
              <a:t>When is the best time to ask questions?</a:t>
            </a:r>
          </a:p>
          <a:p>
            <a:pPr marL="574675" lvl="1" indent="-227013">
              <a:lnSpc>
                <a:spcPct val="120000"/>
              </a:lnSpc>
              <a:spcBef>
                <a:spcPct val="0"/>
              </a:spcBef>
              <a:spcAft>
                <a:spcPts val="2400"/>
              </a:spcAft>
            </a:pPr>
            <a:r>
              <a:rPr lang="en-US" sz="2600" b="1" dirty="0"/>
              <a:t>Never ask a question if you do not know the answer?</a:t>
            </a:r>
          </a:p>
          <a:p>
            <a:pPr marL="339725" lvl="0" indent="-339725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3400" b="1" dirty="0">
                <a:solidFill>
                  <a:schemeClr val="accent1"/>
                </a:solidFill>
              </a:rPr>
              <a:t>Evidence issues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102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50258"/>
      </p:ext>
    </p:extLst>
  </p:cSld>
  <p:clrMapOvr>
    <a:masterClrMapping/>
  </p:clrMapOvr>
  <p:transition spd="med">
    <p:pull/>
  </p:transition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sz="3500" b="1">
                <a:solidFill>
                  <a:schemeClr val="accent1"/>
                </a:solidFill>
              </a:rPr>
              <a:t>Hearing On The Merits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33400" y="1752600"/>
            <a:ext cx="8382000" cy="38862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42900" lvl="0" indent="-342900">
              <a:spcBef>
                <a:spcPct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en-US" sz="2800" b="1">
                <a:solidFill>
                  <a:schemeClr val="accent1"/>
                </a:solidFill>
              </a:rPr>
              <a:t>Is It Appropriate/Advisable To…</a:t>
            </a:r>
          </a:p>
          <a:p>
            <a:pPr marL="574675" lvl="0" indent="-234950">
              <a:spcBef>
                <a:spcPct val="0"/>
              </a:spcBef>
              <a:spcAft>
                <a:spcPts val="2400"/>
              </a:spcAft>
            </a:pPr>
            <a:r>
              <a:rPr lang="en-US" b="1"/>
              <a:t>help counsel understand the issues that are important to the Panel?</a:t>
            </a:r>
          </a:p>
          <a:p>
            <a:pPr marL="574675" lvl="0" indent="-234950">
              <a:spcBef>
                <a:spcPct val="0"/>
              </a:spcBef>
              <a:spcAft>
                <a:spcPts val="2400"/>
              </a:spcAft>
            </a:pPr>
            <a:r>
              <a:rPr lang="en-US" b="1"/>
              <a:t>help counsel to understand if settlement might be prudent?</a:t>
            </a:r>
          </a:p>
          <a:p>
            <a:pPr marL="574675" lvl="0" indent="-234950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b="1"/>
              <a:t>assist counsel in mediating the dispute?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103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80297"/>
      </p:ext>
    </p:extLst>
  </p:cSld>
  <p:clrMapOvr>
    <a:masterClrMapping/>
  </p:clrMapOvr>
  <p:transition spd="med">
    <p:pull/>
  </p:transition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sz="3500" b="1">
                <a:solidFill>
                  <a:schemeClr val="accent1"/>
                </a:solidFill>
              </a:rPr>
              <a:t>Hearing On The Merits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524000"/>
            <a:ext cx="8229600" cy="4648200"/>
          </a:xfrm>
        </p:spPr>
        <p:txBody>
          <a:bodyPr>
            <a:normAutofit fontScale="70000" lnSpcReduction="20000"/>
          </a:bodyPr>
          <a:lstStyle>
            <a:defPPr>
              <a:defRPr kern="1200" smtId="4294967295"/>
            </a:defPPr>
          </a:lstStyle>
          <a:p>
            <a:pPr marL="339725" lvl="0" indent="-339725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900" b="1">
                <a:solidFill>
                  <a:schemeClr val="accent1"/>
                </a:solidFill>
              </a:rPr>
              <a:t>Deliberations </a:t>
            </a:r>
          </a:p>
          <a:p>
            <a:pPr marL="574675" lvl="1" indent="-227013">
              <a:lnSpc>
                <a:spcPct val="120000"/>
              </a:lnSpc>
              <a:spcBef>
                <a:spcPct val="0"/>
              </a:spcBef>
            </a:pPr>
            <a:r>
              <a:rPr lang="en-US" sz="2500" b="1"/>
              <a:t>Fairly and justly decide the issues (Canon VIII)</a:t>
            </a:r>
          </a:p>
          <a:p>
            <a:pPr marL="574675" lvl="1" indent="-227013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2500" b="1"/>
              <a:t>Do not delegate duty to decide to others (Canon VIII)</a:t>
            </a:r>
          </a:p>
          <a:p>
            <a:pPr marL="339725" lvl="0" indent="-339725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900" b="1">
                <a:solidFill>
                  <a:schemeClr val="accent1"/>
                </a:solidFill>
              </a:rPr>
              <a:t>Scope of authority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2500" b="1"/>
              <a:t>Addressing and staying within</a:t>
            </a:r>
          </a:p>
          <a:p>
            <a:pPr marL="339725" lvl="0" indent="-339725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900" b="1">
                <a:solidFill>
                  <a:schemeClr val="accent1"/>
                </a:solidFill>
              </a:rPr>
              <a:t>Preparing an award </a:t>
            </a:r>
          </a:p>
          <a:p>
            <a:pPr marL="574675" indent="-234950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2500" b="1"/>
              <a:t>Reasoned or not?</a:t>
            </a:r>
          </a:p>
          <a:p>
            <a:pPr marL="339725" lvl="0" indent="-339725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900" b="1">
                <a:solidFill>
                  <a:schemeClr val="accent1"/>
                </a:solidFill>
              </a:rPr>
              <a:t>Awards of interest or fees</a:t>
            </a:r>
          </a:p>
          <a:p>
            <a:pPr marL="574675" lvl="1" indent="-227013">
              <a:lnSpc>
                <a:spcPct val="120000"/>
              </a:lnSpc>
              <a:spcBef>
                <a:spcPct val="0"/>
              </a:spcBef>
            </a:pPr>
            <a:r>
              <a:rPr lang="en-US" sz="2500" b="1"/>
              <a:t>Case specific</a:t>
            </a:r>
          </a:p>
          <a:p>
            <a:pPr marL="574675" lvl="1" indent="-227013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2500" b="1"/>
              <a:t>Calculation</a:t>
            </a:r>
          </a:p>
          <a:p>
            <a:pPr marL="339725" lvl="0" indent="-339725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900" b="1">
                <a:solidFill>
                  <a:schemeClr val="accent1"/>
                </a:solidFill>
              </a:rPr>
              <a:t>Dissents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104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430603"/>
      </p:ext>
    </p:extLst>
  </p:cSld>
  <p:clrMapOvr>
    <a:masterClrMapping/>
  </p:clrMapOvr>
  <p:transition spd="med">
    <p:pull/>
  </p:transition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b="1">
                <a:solidFill>
                  <a:schemeClr val="accent1"/>
                </a:solidFill>
              </a:rPr>
              <a:t>After The Hearing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3962400"/>
          </a:xfrm>
        </p:spPr>
        <p:txBody>
          <a:bodyPr/>
          <a:lstStyle>
            <a:defPPr>
              <a:defRPr kern="1200" smtId="4294967295"/>
            </a:defPPr>
          </a:lstStyle>
          <a:p>
            <a:pPr marL="342900" lvl="1" indent="-34290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>
                <a:solidFill>
                  <a:schemeClr val="accent1"/>
                </a:solidFill>
              </a:rPr>
              <a:t>Confidentiality</a:t>
            </a:r>
          </a:p>
          <a:p>
            <a:pPr marL="574675" lvl="2" indent="-234950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Panel may agree to discuss the basis of the award with the parties</a:t>
            </a:r>
          </a:p>
          <a:p>
            <a:pPr marL="574675" lvl="2" indent="-234950">
              <a:spcBef>
                <a:spcPct val="0"/>
              </a:spcBef>
              <a:spcAft>
                <a:spcPts val="2400"/>
              </a:spcAft>
            </a:pPr>
            <a:r>
              <a:rPr lang="en-US" b="1"/>
              <a:t>Practical Guide, 5.5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en-US" b="1">
                <a:solidFill>
                  <a:schemeClr val="accent1"/>
                </a:solidFill>
              </a:rPr>
              <a:t>Dealing with counsel/party queries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en-US" b="1"/>
          </a:p>
          <a:p>
            <a:pPr marL="342900" lvl="1" indent="-34290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>
                <a:solidFill>
                  <a:schemeClr val="accent1"/>
                </a:solidFill>
              </a:rPr>
              <a:t>Possible role in post-arbitral proceedings</a:t>
            </a:r>
          </a:p>
          <a:p>
            <a:pPr marL="617220" lvl="2" indent="-342900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None is best!</a:t>
            </a:r>
          </a:p>
          <a:p>
            <a:pPr marL="617220" lvl="2" indent="-342900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Canon VI</a:t>
            </a:r>
          </a:p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105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64022"/>
      </p:ext>
    </p:extLst>
  </p:cSld>
  <p:clrMapOvr>
    <a:masterClrMapping/>
  </p:clrMapOvr>
  <p:transition spd="med">
    <p:pull/>
  </p:transition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b="1">
                <a:solidFill>
                  <a:schemeClr val="accent1"/>
                </a:solidFill>
              </a:rPr>
              <a:t>Other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39624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lvl="1" indent="-339725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>
                <a:solidFill>
                  <a:schemeClr val="accent1"/>
                </a:solidFill>
              </a:rPr>
              <a:t>Challenges to Arbitrators</a:t>
            </a:r>
          </a:p>
          <a:p>
            <a:pPr marL="574675" lvl="2" indent="-242888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Umpire challenged</a:t>
            </a:r>
          </a:p>
          <a:p>
            <a:pPr marL="574675" lvl="2" indent="-242888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Umpire withdraws</a:t>
            </a:r>
          </a:p>
          <a:p>
            <a:pPr marL="574675" lvl="2" indent="-242888">
              <a:spcBef>
                <a:spcPct val="0"/>
              </a:spcBef>
              <a:spcAft>
                <a:spcPts val="2400"/>
              </a:spcAft>
            </a:pPr>
            <a:r>
              <a:rPr lang="en-US" b="1"/>
              <a:t>Requests that you withdraw</a:t>
            </a:r>
          </a:p>
          <a:p>
            <a:pPr marL="339725" lvl="1" indent="-339725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>
                <a:solidFill>
                  <a:schemeClr val="accent1"/>
                </a:solidFill>
              </a:rPr>
              <a:t>Withdrawal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b="1"/>
              <a:t>When you might need to withdraw and 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b="1"/>
              <a:t>how to handle that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106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16863"/>
      </p:ext>
    </p:extLst>
  </p:cSld>
  <p:clrMapOvr>
    <a:masterClrMapping/>
  </p:clrMapOvr>
  <p:transition spd="med">
    <p:pull/>
  </p:transition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b="1">
                <a:solidFill>
                  <a:schemeClr val="accent1"/>
                </a:solidFill>
              </a:rPr>
              <a:t>Other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38862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lvl="1" indent="-339725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>
                <a:solidFill>
                  <a:schemeClr val="accent1"/>
                </a:solidFill>
              </a:rPr>
              <a:t>Additional work offered by parties, during pendency of arbitration</a:t>
            </a:r>
          </a:p>
          <a:p>
            <a:pPr marL="574675" lvl="2" indent="-242888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What is appropriate to take</a:t>
            </a:r>
          </a:p>
          <a:p>
            <a:pPr marL="574675" lvl="2" indent="-242888">
              <a:spcBef>
                <a:spcPct val="0"/>
              </a:spcBef>
              <a:spcAft>
                <a:spcPts val="2400"/>
              </a:spcAft>
            </a:pPr>
            <a:r>
              <a:rPr lang="en-US" b="1"/>
              <a:t>What you should disclose</a:t>
            </a:r>
          </a:p>
          <a:p>
            <a:pPr marL="339725" lvl="1" indent="-339725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>
                <a:solidFill>
                  <a:schemeClr val="accent1"/>
                </a:solidFill>
              </a:rPr>
              <a:t>Non-neutral appointments may impact ability to serve as neutral or umpire under the ARIAS rules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107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89841"/>
      </p:ext>
    </p:extLst>
  </p:cSld>
  <p:clrMapOvr>
    <a:masterClrMapping/>
  </p:clrMapOvr>
  <p:transition spd="med">
    <p:pull/>
  </p:transition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33400" y="228600"/>
            <a:ext cx="8229600" cy="1143000"/>
          </a:xfrm>
        </p:spPr>
        <p:txBody>
          <a:bodyPr/>
          <a:lstStyle>
            <a:defPPr>
              <a:defRPr kern="1200" smtId="4294967295"/>
            </a:defPPr>
          </a:lstStyle>
          <a:p>
            <a:endParaRPr lang="en-US" sz="3600" b="1" i="1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914400" y="685801"/>
            <a:ext cx="7315200" cy="4800599"/>
          </a:xfrm>
          <a:solidFill>
            <a:schemeClr val="accent1">
              <a:lumMod val="75000"/>
            </a:schemeClr>
          </a:solidFill>
        </p:spPr>
        <p:txBody>
          <a:bodyPr/>
          <a:lstStyle>
            <a:defPPr>
              <a:defRPr kern="1200" smtId="4294967295"/>
            </a:defPPr>
          </a:lstStyle>
          <a:p>
            <a:pPr>
              <a:spcAft>
                <a:spcPts val="1200"/>
              </a:spcAft>
              <a:buNone/>
            </a:pPr>
            <a:endParaRPr lang="en-US" sz="2400" b="1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>
          <a:xfrm>
            <a:off x="2514600" y="2819400"/>
            <a:ext cx="4114800" cy="329184"/>
          </a:xfrm>
        </p:spPr>
        <p:txBody>
          <a:bodyPr/>
          <a:lstStyle>
            <a:defPPr>
              <a:defRPr kern="1200" smtId="4294967295"/>
            </a:defPPr>
          </a:lstStyle>
          <a:p>
            <a:endParaRPr lang="en-US" sz="4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72308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685800"/>
            <a:ext cx="8229600" cy="16764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>
              <a:defRPr/>
            </a:pPr>
            <a:r>
              <a:rPr lang="en-US" b="1">
                <a:solidFill>
                  <a:schemeClr val="accent1"/>
                </a:solidFill>
              </a:rPr>
              <a:t>Feedback and Q&amp;A</a:t>
            </a:r>
          </a:p>
        </p:txBody>
      </p:sp>
      <p:sp>
        <p:nvSpPr>
          <p:cNvPr id="5123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2667000"/>
            <a:ext cx="7772400" cy="15240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endParaRPr lang="en-US" sz="3200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9271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457200"/>
            <a:ext cx="8229600" cy="990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b="1">
                <a:solidFill>
                  <a:schemeClr val="accent1"/>
                </a:solidFill>
              </a:rPr>
              <a:t>Canon I – Integrity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04800" y="1447800"/>
            <a:ext cx="8458200" cy="46482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42900" lvl="1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chemeClr val="accent1"/>
                </a:solidFill>
              </a:rPr>
              <a:t>When </a:t>
            </a:r>
            <a:r>
              <a:rPr lang="en-US" sz="2200" b="1" u="sng" dirty="0">
                <a:solidFill>
                  <a:schemeClr val="accent1"/>
                </a:solidFill>
              </a:rPr>
              <a:t>Should</a:t>
            </a:r>
            <a:r>
              <a:rPr lang="en-US" sz="2200" b="1" dirty="0">
                <a:solidFill>
                  <a:schemeClr val="accent1"/>
                </a:solidFill>
              </a:rPr>
              <a:t> An Arbitrator Refuse to Serve?</a:t>
            </a:r>
            <a:br>
              <a:rPr lang="en-US" sz="2200" b="1" dirty="0">
                <a:solidFill>
                  <a:schemeClr val="accent1"/>
                </a:solidFill>
              </a:rPr>
            </a:br>
            <a:r>
              <a:rPr lang="en-US" sz="2200" b="1" dirty="0">
                <a:solidFill>
                  <a:schemeClr val="accent1"/>
                </a:solidFill>
              </a:rPr>
              <a:t>(Comments, ¶ 4) </a:t>
            </a:r>
          </a:p>
          <a:p>
            <a:pPr marL="615950" lvl="2" indent="-276225">
              <a:spcBef>
                <a:spcPct val="0"/>
              </a:spcBef>
              <a:spcAft>
                <a:spcPts val="1200"/>
              </a:spcAft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Consider whether relationship </a:t>
            </a:r>
            <a:r>
              <a:rPr lang="en-US" b="1" u="sng" dirty="0">
                <a:solidFill>
                  <a:schemeClr val="tx1">
                    <a:lumMod val="75000"/>
                  </a:schemeClr>
                </a:solidFill>
              </a:rPr>
              <a:t>would be likely to affect your judgment</a:t>
            </a: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 and, if so, decline the appointment. (¶ 4 (a)-(j))</a:t>
            </a:r>
          </a:p>
          <a:p>
            <a:pPr marL="899795" lvl="2" indent="-285750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tx1">
                    <a:lumMod val="75000"/>
                  </a:schemeClr>
                </a:solidFill>
              </a:rPr>
              <a:t>Financial interest in a party (¶4(a))</a:t>
            </a:r>
          </a:p>
          <a:p>
            <a:pPr marL="899795" lvl="2" indent="-285750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tx1">
                    <a:lumMod val="75000"/>
                  </a:schemeClr>
                </a:solidFill>
              </a:rPr>
              <a:t>Currently in a non-neutral role and being proposed for umpire (¶4(b))</a:t>
            </a:r>
          </a:p>
          <a:p>
            <a:pPr marL="899795" lvl="2" indent="-285750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tx1">
                    <a:lumMod val="75000"/>
                  </a:schemeClr>
                </a:solidFill>
              </a:rPr>
              <a:t>Previously served as consultant, expert, attorney (¶4(c),(e))</a:t>
            </a:r>
          </a:p>
          <a:p>
            <a:pPr marL="899795" lvl="2" indent="-285750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tx1">
                    <a:lumMod val="75000"/>
                  </a:schemeClr>
                </a:solidFill>
              </a:rPr>
              <a:t>Involvement with contracts, claims (¶4(d))</a:t>
            </a:r>
          </a:p>
          <a:p>
            <a:pPr marL="899795" lvl="2" indent="-285750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tx1">
                    <a:lumMod val="75000"/>
                  </a:schemeClr>
                </a:solidFill>
              </a:rPr>
              <a:t>Significant professional, familial or personal relationship (¶4(f))</a:t>
            </a:r>
          </a:p>
          <a:p>
            <a:pPr marL="899795" lvl="2" indent="-285750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tx1">
                    <a:lumMod val="75000"/>
                  </a:schemeClr>
                </a:solidFill>
              </a:rPr>
              <a:t>Significant percentage of appointments or revenue w/in the past 5 years from a party, firm or TPA/manager (¶4(g), (h), (</a:t>
            </a:r>
            <a:r>
              <a:rPr lang="en-US" sz="1600" b="1" dirty="0" err="1">
                <a:solidFill>
                  <a:schemeClr val="tx1">
                    <a:lumMod val="75000"/>
                  </a:schemeClr>
                </a:solidFill>
              </a:rPr>
              <a:t>i</a:t>
            </a:r>
            <a:r>
              <a:rPr lang="en-US" sz="1600" b="1" dirty="0">
                <a:solidFill>
                  <a:schemeClr val="tx1">
                    <a:lumMod val="75000"/>
                  </a:schemeClr>
                </a:solidFill>
              </a:rPr>
              <a:t>), (j))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8812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5" fill="hold" nodeType="clickPar">
                      <p:stCondLst>
                        <p:cond delay="indefinite"/>
                      </p:stCondLst>
                      <p:childTnLst>
                        <p:par>
                          <p:cTn id="6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  <p:custDataLst>
              <p:tags r:id="rId1"/>
            </p:custDataLst>
          </p:nvPr>
        </p:nvSpPr>
        <p:spPr>
          <a:xfrm>
            <a:off x="5562600" y="1828800"/>
            <a:ext cx="3139550" cy="4094115"/>
          </a:xfrm>
        </p:spPr>
        <p:txBody>
          <a:bodyPr/>
          <a:lstStyle>
            <a:defPPr>
              <a:defRPr kern="1200" smtId="4294967295"/>
            </a:defPPr>
          </a:lstStyle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accent1"/>
                </a:solidFill>
              </a:rPr>
              <a:t>Nicole Molee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accent1"/>
                </a:solidFill>
              </a:rPr>
              <a:t>Silvia </a:t>
            </a:r>
            <a:r>
              <a:rPr lang="en-US" sz="2400" b="1" dirty="0" err="1">
                <a:solidFill>
                  <a:schemeClr val="accent1"/>
                </a:solidFill>
              </a:rPr>
              <a:t>Paroquin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en-US" sz="2400" b="1" dirty="0">
              <a:solidFill>
                <a:schemeClr val="accent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en-US" sz="2400" b="1" dirty="0">
              <a:solidFill>
                <a:schemeClr val="accent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accent1"/>
                </a:solidFill>
              </a:rPr>
              <a:t>Kate Unke Smith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accent1"/>
                </a:solidFill>
              </a:rPr>
              <a:t>Nic </a:t>
            </a:r>
            <a:r>
              <a:rPr lang="en-US" sz="2400" b="1" dirty="0" err="1">
                <a:solidFill>
                  <a:schemeClr val="accent1"/>
                </a:solidFill>
              </a:rPr>
              <a:t>Lomardi</a:t>
            </a:r>
            <a:endParaRPr lang="en-US" sz="2400" b="1" dirty="0">
              <a:solidFill>
                <a:schemeClr val="accent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en-US" sz="2400" b="1" dirty="0">
              <a:solidFill>
                <a:schemeClr val="accent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en-US" sz="2400" b="1" dirty="0">
              <a:solidFill>
                <a:schemeClr val="accent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accent1"/>
                </a:solidFill>
              </a:rPr>
              <a:t>Jenna Autry 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accent1"/>
                </a:solidFill>
              </a:rPr>
              <a:t>Hannah Oswald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4EBC17C4-C3FE-7205-FAED-539A27FC5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706485"/>
            <a:ext cx="7856220" cy="990600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THANK YOU!!!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D76843-FDA0-A46B-4E3E-B4CF485BCA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428" y="3124200"/>
            <a:ext cx="4883307" cy="9421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4051035-6D85-4068-5A5F-057A759643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800" y="4404464"/>
            <a:ext cx="3840700" cy="134994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67DAE3F-59BF-01FF-DA13-A9AE0C4191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800" y="1967670"/>
            <a:ext cx="4724400" cy="66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22408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457200"/>
            <a:ext cx="8229600" cy="990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b="1">
                <a:solidFill>
                  <a:schemeClr val="accent1"/>
                </a:solidFill>
              </a:rPr>
              <a:t>Canon I – Integrity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04800" y="1676400"/>
            <a:ext cx="8305800" cy="41148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42900" lvl="1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chemeClr val="accent1"/>
                </a:solidFill>
              </a:rPr>
              <a:t>Comment ¶5</a:t>
            </a:r>
          </a:p>
          <a:p>
            <a:pPr marL="615950" lvl="2" indent="-276225"/>
            <a:r>
              <a:rPr lang="en-US" b="1" dirty="0">
                <a:solidFill>
                  <a:schemeClr val="tx2"/>
                </a:solidFill>
              </a:rPr>
              <a:t>Explains relationship between ¶3 and ¶4.</a:t>
            </a:r>
          </a:p>
          <a:p>
            <a:pPr marL="615950" lvl="2" indent="-276225"/>
            <a:endParaRPr lang="en-US" b="1" dirty="0">
              <a:solidFill>
                <a:schemeClr val="tx2"/>
              </a:solidFill>
            </a:endParaRPr>
          </a:p>
          <a:p>
            <a:pPr marL="615950" lvl="2" indent="-276225">
              <a:spcBef>
                <a:spcPct val="0"/>
              </a:spcBef>
              <a:spcAft>
                <a:spcPts val="600"/>
              </a:spcAft>
            </a:pPr>
            <a:r>
              <a:rPr lang="en-US" b="1" dirty="0">
                <a:solidFill>
                  <a:schemeClr val="tx2"/>
                </a:solidFill>
              </a:rPr>
              <a:t>Applies where circumstances exist in which an arbitrator </a:t>
            </a:r>
            <a:r>
              <a:rPr lang="en-US" b="1" i="1" dirty="0">
                <a:solidFill>
                  <a:schemeClr val="tx2"/>
                </a:solidFill>
              </a:rPr>
              <a:t>must </a:t>
            </a:r>
            <a:r>
              <a:rPr lang="en-US" b="1" dirty="0">
                <a:solidFill>
                  <a:schemeClr val="tx2"/>
                </a:solidFill>
              </a:rPr>
              <a:t>decline an appointment but the </a:t>
            </a:r>
            <a:r>
              <a:rPr lang="en-US" sz="1800" b="1" dirty="0">
                <a:solidFill>
                  <a:schemeClr val="tx2"/>
                </a:solidFill>
              </a:rPr>
              <a:t>entity is not technically a “party,” but rather an entity with which a candidate has a </a:t>
            </a:r>
            <a:r>
              <a:rPr lang="en-US" sz="1800" b="1" u="sng" dirty="0">
                <a:solidFill>
                  <a:schemeClr val="tx2"/>
                </a:solidFill>
              </a:rPr>
              <a:t>sufficiently significant relationship</a:t>
            </a:r>
            <a:r>
              <a:rPr lang="en-US" sz="1800" b="1" dirty="0">
                <a:solidFill>
                  <a:schemeClr val="tx2"/>
                </a:solidFill>
              </a:rPr>
              <a:t> as to implicate the principles of ¶3</a:t>
            </a:r>
          </a:p>
          <a:p>
            <a:pPr marL="615950" lvl="2" indent="-276225">
              <a:spcBef>
                <a:spcPct val="0"/>
              </a:spcBef>
              <a:spcAft>
                <a:spcPts val="600"/>
              </a:spcAft>
            </a:pPr>
            <a:endParaRPr lang="en-US" sz="1800" b="1" dirty="0">
              <a:solidFill>
                <a:schemeClr val="tx2"/>
              </a:solidFill>
            </a:endParaRPr>
          </a:p>
          <a:p>
            <a:pPr marL="615950" lvl="2" indent="-276225">
              <a:spcBef>
                <a:spcPct val="0"/>
              </a:spcBef>
              <a:spcAft>
                <a:spcPts val="600"/>
              </a:spcAft>
            </a:pPr>
            <a:r>
              <a:rPr lang="en-US" b="1" dirty="0">
                <a:solidFill>
                  <a:schemeClr val="tx2"/>
                </a:solidFill>
              </a:rPr>
              <a:t>Instructs that </a:t>
            </a:r>
            <a:r>
              <a:rPr lang="en-US" sz="1800" b="1" dirty="0">
                <a:solidFill>
                  <a:schemeClr val="tx2"/>
                </a:solidFill>
              </a:rPr>
              <a:t>an arbitrator </a:t>
            </a:r>
            <a:r>
              <a:rPr lang="en-US" sz="1800" b="1" u="sng" dirty="0">
                <a:solidFill>
                  <a:schemeClr val="tx2"/>
                </a:solidFill>
              </a:rPr>
              <a:t>should decline</a:t>
            </a:r>
            <a:r>
              <a:rPr lang="en-US" sz="1800" b="1" dirty="0">
                <a:solidFill>
                  <a:schemeClr val="tx2"/>
                </a:solidFill>
              </a:rPr>
              <a:t> to serve so as to </a:t>
            </a:r>
            <a:r>
              <a:rPr lang="en-US" sz="1800" b="1" u="sng" dirty="0">
                <a:solidFill>
                  <a:schemeClr val="tx2"/>
                </a:solidFill>
              </a:rPr>
              <a:t>avoid the perception of bias</a:t>
            </a:r>
            <a:r>
              <a:rPr lang="en-US" sz="1800" b="1" dirty="0">
                <a:solidFill>
                  <a:schemeClr val="tx2"/>
                </a:solidFill>
              </a:rPr>
              <a:t> unless the relationship is </a:t>
            </a:r>
            <a:r>
              <a:rPr lang="en-US" sz="1800" b="1" u="sng" dirty="0">
                <a:solidFill>
                  <a:schemeClr val="tx2"/>
                </a:solidFill>
              </a:rPr>
              <a:t>remote</a:t>
            </a:r>
            <a:r>
              <a:rPr lang="en-US" sz="1800" b="1" dirty="0">
                <a:solidFill>
                  <a:schemeClr val="tx2"/>
                </a:solidFill>
              </a:rPr>
              <a:t> and would not affect the candidate’s judgment</a:t>
            </a:r>
            <a:endParaRPr lang="en-US" sz="1800" b="1" u="sng" dirty="0">
              <a:solidFill>
                <a:schemeClr val="tx2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34941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5" fill="hold" nodeType="clickPar">
                      <p:stCondLst>
                        <p:cond delay="indefinite"/>
                      </p:stCondLst>
                      <p:childTnLst>
                        <p:par>
                          <p:cTn id="6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/>
            <a:r>
              <a:rPr lang="en-US" b="1">
                <a:solidFill>
                  <a:schemeClr val="accent1"/>
                </a:solidFill>
              </a:rPr>
              <a:t>Canon II – Fairness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371600" y="1828800"/>
            <a:ext cx="6400800" cy="3505200"/>
          </a:xfrm>
        </p:spPr>
        <p:txBody>
          <a:bodyPr>
            <a:normAutofit fontScale="92500" lnSpcReduction="20000"/>
          </a:bodyPr>
          <a:lstStyle>
            <a:defPPr>
              <a:defRPr kern="1200" smtId="4294967295"/>
            </a:defPPr>
          </a:lstStyle>
          <a:p>
            <a:pPr marL="0" indent="0" algn="ctr">
              <a:buNone/>
            </a:pPr>
            <a:r>
              <a:rPr lang="en-US" sz="3200" b="1" dirty="0">
                <a:solidFill>
                  <a:schemeClr val="tx1">
                    <a:lumMod val="75000"/>
                  </a:schemeClr>
                </a:solidFill>
              </a:rPr>
              <a:t>Arbitrators shall conduct the dispute resolution process in a fair manner and shall serve only in those matters in which they can render a just decision.  If at any time the arbitrator is unable to conduct the process fairly or render a just decision, the arbitrator should withdraw.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833698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457200"/>
            <a:ext cx="8229600" cy="990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b="1">
                <a:solidFill>
                  <a:schemeClr val="accent1"/>
                </a:solidFill>
              </a:rPr>
              <a:t>Canon II – Fairness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524000"/>
            <a:ext cx="8305800" cy="4572000"/>
          </a:xfrm>
        </p:spPr>
        <p:txBody>
          <a:bodyPr>
            <a:normAutofit fontScale="25000" lnSpcReduction="20000"/>
          </a:bodyPr>
          <a:lstStyle>
            <a:defPPr>
              <a:defRPr kern="1200" smtId="4294967295"/>
            </a:defPPr>
          </a:lstStyle>
          <a:p>
            <a:pPr marL="339725" lvl="2" indent="-292100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8000" b="1" dirty="0">
                <a:solidFill>
                  <a:schemeClr val="accent1"/>
                </a:solidFill>
              </a:rPr>
              <a:t>Before accepting an appointment, consider whether these factors would impact ability to render a just decision (¶1):</a:t>
            </a:r>
          </a:p>
          <a:p>
            <a:pPr marL="801688" lvl="3" indent="-227013">
              <a:buFont typeface="Wingdings" panose="05000000000000000000" pitchFamily="2" charset="2"/>
              <a:buChar char="ü"/>
            </a:pPr>
            <a:r>
              <a:rPr lang="en-US" sz="7800" b="1" dirty="0">
                <a:solidFill>
                  <a:schemeClr val="tx1">
                    <a:lumMod val="75000"/>
                  </a:schemeClr>
                </a:solidFill>
              </a:rPr>
              <a:t>the parties</a:t>
            </a:r>
          </a:p>
          <a:p>
            <a:pPr marL="801688" lvl="3" indent="-227013">
              <a:buFont typeface="Wingdings" panose="05000000000000000000" pitchFamily="2" charset="2"/>
              <a:buChar char="ü"/>
            </a:pPr>
            <a:r>
              <a:rPr lang="en-US" sz="7800" b="1" dirty="0">
                <a:solidFill>
                  <a:schemeClr val="tx1">
                    <a:lumMod val="75000"/>
                  </a:schemeClr>
                </a:solidFill>
              </a:rPr>
              <a:t>counsel</a:t>
            </a:r>
          </a:p>
          <a:p>
            <a:pPr marL="801688" lvl="3" indent="-227013">
              <a:buFont typeface="Wingdings" panose="05000000000000000000" pitchFamily="2" charset="2"/>
              <a:buChar char="ü"/>
            </a:pPr>
            <a:r>
              <a:rPr lang="en-US" sz="7800" b="1" dirty="0">
                <a:solidFill>
                  <a:schemeClr val="tx1">
                    <a:lumMod val="75000"/>
                  </a:schemeClr>
                </a:solidFill>
              </a:rPr>
              <a:t>other arbitrators</a:t>
            </a:r>
          </a:p>
          <a:p>
            <a:pPr marL="801688" lvl="3" indent="-227013">
              <a:buFont typeface="Wingdings" panose="05000000000000000000" pitchFamily="2" charset="2"/>
              <a:buChar char="ü"/>
            </a:pPr>
            <a:r>
              <a:rPr lang="en-US" sz="7800" b="1" dirty="0">
                <a:solidFill>
                  <a:schemeClr val="tx1">
                    <a:lumMod val="75000"/>
                  </a:schemeClr>
                </a:solidFill>
              </a:rPr>
              <a:t>witnesses</a:t>
            </a:r>
          </a:p>
          <a:p>
            <a:pPr marL="801688" lvl="3" indent="-227013">
              <a:buFont typeface="Wingdings" panose="05000000000000000000" pitchFamily="2" charset="2"/>
              <a:buChar char="ü"/>
            </a:pPr>
            <a:r>
              <a:rPr lang="en-US" sz="7800" b="1" dirty="0">
                <a:solidFill>
                  <a:schemeClr val="tx1">
                    <a:lumMod val="75000"/>
                  </a:schemeClr>
                </a:solidFill>
              </a:rPr>
              <a:t>general facts</a:t>
            </a:r>
          </a:p>
          <a:p>
            <a:pPr marL="801688" lvl="3" indent="-227013">
              <a:buFont typeface="Wingdings" panose="05000000000000000000" pitchFamily="2" charset="2"/>
              <a:buChar char="ü"/>
            </a:pPr>
            <a:r>
              <a:rPr lang="en-US" sz="7800" b="1" dirty="0">
                <a:solidFill>
                  <a:schemeClr val="tx1">
                    <a:lumMod val="75000"/>
                  </a:schemeClr>
                </a:solidFill>
              </a:rPr>
              <a:t>anticipated issues and positions</a:t>
            </a:r>
            <a:endParaRPr lang="en-US" sz="3400" b="1" dirty="0">
              <a:solidFill>
                <a:schemeClr val="tx1">
                  <a:lumMod val="75000"/>
                </a:schemeClr>
              </a:solidFill>
            </a:endParaRPr>
          </a:p>
          <a:p>
            <a:pPr lvl="2"/>
            <a:endParaRPr lang="en-US" sz="8000" b="1" dirty="0">
              <a:solidFill>
                <a:schemeClr val="tx1">
                  <a:lumMod val="75000"/>
                </a:schemeClr>
              </a:solidFill>
            </a:endParaRPr>
          </a:p>
          <a:p>
            <a:pPr marL="339725" lvl="1" indent="-282575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8000" b="1" dirty="0">
                <a:solidFill>
                  <a:schemeClr val="accent1"/>
                </a:solidFill>
              </a:rPr>
              <a:t>Refrain from . . . (¶¶ 2, 3)</a:t>
            </a:r>
          </a:p>
          <a:p>
            <a:pPr marL="801688" lvl="1" indent="-227013">
              <a:buFont typeface="Wingdings" panose="05000000000000000000" pitchFamily="2" charset="2"/>
              <a:buChar char="ü"/>
            </a:pPr>
            <a:r>
              <a:rPr lang="en-US" sz="8000" b="1" dirty="0">
                <a:solidFill>
                  <a:schemeClr val="tx1">
                    <a:lumMod val="75000"/>
                  </a:schemeClr>
                </a:solidFill>
              </a:rPr>
              <a:t>offering assurances or predictions </a:t>
            </a:r>
          </a:p>
          <a:p>
            <a:pPr marL="801688" lvl="1" indent="-227013">
              <a:buFont typeface="Wingdings" panose="05000000000000000000" pitchFamily="2" charset="2"/>
              <a:buChar char="ü"/>
            </a:pPr>
            <a:r>
              <a:rPr lang="en-US" sz="8000" b="1" dirty="0">
                <a:solidFill>
                  <a:schemeClr val="tx1">
                    <a:lumMod val="75000"/>
                  </a:schemeClr>
                </a:solidFill>
              </a:rPr>
              <a:t>stating definitive positions</a:t>
            </a:r>
          </a:p>
          <a:p>
            <a:pPr marL="801688" lvl="1" indent="-227013">
              <a:buFont typeface="Wingdings" panose="05000000000000000000" pitchFamily="2" charset="2"/>
              <a:buChar char="ü"/>
            </a:pPr>
            <a:r>
              <a:rPr lang="en-US" sz="8000" b="1" dirty="0">
                <a:solidFill>
                  <a:schemeClr val="tx1">
                    <a:lumMod val="75000"/>
                  </a:schemeClr>
                </a:solidFill>
              </a:rPr>
              <a:t>committing to dissent or compromise</a:t>
            </a:r>
          </a:p>
          <a:p>
            <a:pPr lvl="1"/>
            <a:endParaRPr lang="en-US" sz="8000" b="1" dirty="0">
              <a:solidFill>
                <a:schemeClr val="tx1">
                  <a:lumMod val="75000"/>
                </a:schemeClr>
              </a:solidFill>
            </a:endParaRPr>
          </a:p>
          <a:p>
            <a:pPr marL="617220" lvl="2" indent="-342900"/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0497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/>
            <a:r>
              <a:rPr lang="en-US" b="1">
                <a:solidFill>
                  <a:schemeClr val="accent1"/>
                </a:solidFill>
              </a:rPr>
              <a:t>Canon III – Competence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828800" y="1828800"/>
            <a:ext cx="5486400" cy="35052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0" indent="0" algn="ctr">
              <a:buNone/>
            </a:pPr>
            <a:r>
              <a:rPr lang="en-US" sz="3200" b="1" dirty="0"/>
              <a:t>Candidates for appointment as arbitrators should accurately represent their qualifications to serve.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474572"/>
      </p:ext>
    </p:extLst>
  </p:cSld>
  <p:clrMapOvr>
    <a:masterClrMapping/>
  </p:clrMapOvr>
  <p:transition spd="med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/>
            <a:r>
              <a:rPr lang="en-US" b="1">
                <a:solidFill>
                  <a:schemeClr val="accent1"/>
                </a:solidFill>
              </a:rPr>
              <a:t>Canon IV – Disclosure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828800" y="1828800"/>
            <a:ext cx="5486400" cy="3505200"/>
          </a:xfrm>
        </p:spPr>
        <p:txBody>
          <a:bodyPr>
            <a:normAutofit fontScale="92500"/>
          </a:bodyPr>
          <a:lstStyle>
            <a:defPPr>
              <a:defRPr kern="1200" smtId="4294967295"/>
            </a:defPPr>
          </a:lstStyle>
          <a:p>
            <a:pPr marL="0" indent="0" algn="ctr">
              <a:buNone/>
            </a:pPr>
            <a:r>
              <a:rPr lang="en-US" sz="3200" b="1" dirty="0"/>
              <a:t>Candidates for appointment as arbitrators should disclose any interest or relationship likely to affect their judgment.  Any doubt should be resolved in favor of disclosure.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746353"/>
      </p:ext>
    </p:extLst>
  </p:cSld>
  <p:clrMapOvr>
    <a:masterClrMapping/>
  </p:clrMapOvr>
  <p:transition spd="med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457200"/>
            <a:ext cx="8229600" cy="990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b="1">
                <a:solidFill>
                  <a:schemeClr val="accent1"/>
                </a:solidFill>
              </a:rPr>
              <a:t>Canon IV – Disclosure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905000"/>
            <a:ext cx="7543800" cy="37338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lvl="1" indent="-339725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3000" b="1" dirty="0">
                <a:solidFill>
                  <a:schemeClr val="accent1"/>
                </a:solidFill>
              </a:rPr>
              <a:t>What should be disclosed?</a:t>
            </a:r>
          </a:p>
          <a:p>
            <a:pPr marL="574675" lvl="2" indent="-234950"/>
            <a:r>
              <a:rPr lang="en-US" sz="2200" b="1" dirty="0">
                <a:solidFill>
                  <a:schemeClr val="tx1">
                    <a:lumMod val="75000"/>
                  </a:schemeClr>
                </a:solidFill>
              </a:rPr>
              <a:t>Any interest or relationship that others could reasonably believe would be likely to affect an arbitrator’s judgment (¶1).</a:t>
            </a:r>
          </a:p>
          <a:p>
            <a:pPr marL="342900" lvl="1" indent="-342900"/>
            <a:endParaRPr lang="en-US" sz="8000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3054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457200"/>
            <a:ext cx="8229600" cy="990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b="1">
                <a:solidFill>
                  <a:schemeClr val="accent1"/>
                </a:solidFill>
              </a:rPr>
              <a:t>Canon IV – Disclosure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33400" y="1371600"/>
            <a:ext cx="8153400" cy="4419600"/>
          </a:xfrm>
        </p:spPr>
        <p:txBody>
          <a:bodyPr>
            <a:normAutofit fontScale="25000" lnSpcReduction="20000"/>
          </a:bodyPr>
          <a:lstStyle>
            <a:defPPr>
              <a:defRPr kern="1200" smtId="4294967295"/>
            </a:defPPr>
          </a:lstStyle>
          <a:p>
            <a:pPr marL="339725" indent="-339725">
              <a:lnSpc>
                <a:spcPct val="120000"/>
              </a:lnSpc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en-US" sz="7700" b="1" dirty="0">
                <a:solidFill>
                  <a:schemeClr val="accent1"/>
                </a:solidFill>
              </a:rPr>
              <a:t>¶¶ 1 and 2, list the things you should identify, which require disclosure:</a:t>
            </a:r>
          </a:p>
          <a:p>
            <a:pPr marL="574675" lvl="1" indent="-246063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6800" b="1" dirty="0">
                <a:solidFill>
                  <a:schemeClr val="tx1">
                    <a:lumMod val="75000"/>
                  </a:schemeClr>
                </a:solidFill>
              </a:rPr>
              <a:t>Financial or personal interest in the outcome</a:t>
            </a:r>
          </a:p>
          <a:p>
            <a:pPr marL="574675" lvl="1" indent="-246063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6800" b="1" dirty="0">
                <a:solidFill>
                  <a:schemeClr val="tx1">
                    <a:lumMod val="75000"/>
                  </a:schemeClr>
                </a:solidFill>
              </a:rPr>
              <a:t>Existing/past financial, business, professional, family or social relationship w/the parties</a:t>
            </a:r>
          </a:p>
          <a:p>
            <a:pPr marL="574675" lvl="1" indent="-246063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6800" b="1" dirty="0">
                <a:solidFill>
                  <a:schemeClr val="tx1">
                    <a:lumMod val="75000"/>
                  </a:schemeClr>
                </a:solidFill>
              </a:rPr>
              <a:t>Where appropriate/known, current employer’s financial interest</a:t>
            </a:r>
          </a:p>
          <a:p>
            <a:pPr marL="574675" lvl="1" indent="-246063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6800" b="1" dirty="0">
                <a:solidFill>
                  <a:schemeClr val="tx1">
                    <a:lumMod val="75000"/>
                  </a:schemeClr>
                </a:solidFill>
              </a:rPr>
              <a:t>Where appropriate/known, current employer’s existing/past financial or business relationship with the parties</a:t>
            </a:r>
          </a:p>
          <a:p>
            <a:pPr marL="574675" lvl="1" indent="-246063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6800" b="1" dirty="0">
                <a:solidFill>
                  <a:schemeClr val="tx1">
                    <a:lumMod val="75000"/>
                  </a:schemeClr>
                </a:solidFill>
              </a:rPr>
              <a:t>Relevant positions taken in published works/expert testimony  </a:t>
            </a:r>
          </a:p>
          <a:p>
            <a:pPr marL="574675" lvl="2" indent="-231775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6800" b="1" dirty="0">
                <a:solidFill>
                  <a:schemeClr val="tx1">
                    <a:lumMod val="75000"/>
                  </a:schemeClr>
                </a:solidFill>
              </a:rPr>
              <a:t>Extent of previous appointments as arbitrator by party, attorney or TPA</a:t>
            </a:r>
          </a:p>
          <a:p>
            <a:pPr marL="574675" lvl="2" indent="-231775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sz="6800" b="1" dirty="0">
                <a:solidFill>
                  <a:schemeClr val="tx1">
                    <a:lumMod val="75000"/>
                  </a:schemeClr>
                </a:solidFill>
              </a:rPr>
              <a:t>Past or present involvement with the contracts or claims at issue</a:t>
            </a:r>
          </a:p>
          <a:p>
            <a:pPr marL="574675" lvl="1" indent="-246063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en-US" sz="68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10770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5" fill="hold" nodeType="clickPar">
                      <p:stCondLst>
                        <p:cond delay="indefinite"/>
                      </p:stCondLst>
                      <p:childTnLst>
                        <p:par>
                          <p:cTn id="6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457200"/>
            <a:ext cx="8229600" cy="990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b="1" dirty="0">
                <a:solidFill>
                  <a:schemeClr val="accent1"/>
                </a:solidFill>
              </a:rPr>
              <a:t>Canon IV – Disclosure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305800" cy="4038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lvl="1" indent="-28575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chemeClr val="accent1"/>
                </a:solidFill>
              </a:rPr>
              <a:t>Conflicting Duties to Disclose, Maintain Confidentiality</a:t>
            </a:r>
          </a:p>
          <a:p>
            <a:pPr marL="574675" lvl="1" indent="-234950">
              <a:spcBef>
                <a:spcPct val="0"/>
              </a:spcBef>
              <a:spcAft>
                <a:spcPts val="1200"/>
              </a:spcAft>
            </a:pPr>
            <a:r>
              <a:rPr lang="en-US" sz="1800" b="1" dirty="0">
                <a:solidFill>
                  <a:schemeClr val="tx2"/>
                </a:solidFill>
              </a:rPr>
              <a:t>Attempt to reconcile the two by providing substance of the information w/out revealing details, if possible (¶ 3) </a:t>
            </a:r>
          </a:p>
          <a:p>
            <a:pPr marL="574675" lvl="1" indent="-234950">
              <a:spcBef>
                <a:spcPct val="0"/>
              </a:spcBef>
              <a:spcAft>
                <a:spcPts val="2400"/>
              </a:spcAft>
            </a:pPr>
            <a:r>
              <a:rPr lang="en-US" sz="1800" b="1" dirty="0">
                <a:solidFill>
                  <a:schemeClr val="tx2"/>
                </a:solidFill>
              </a:rPr>
              <a:t>When unable to disclose because of conflicting obligations, s/he should withdraw or obtain informed consent of both parties (¶ 4)</a:t>
            </a:r>
          </a:p>
          <a:p>
            <a:pPr marL="339725" lvl="1" indent="-298450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chemeClr val="accent1"/>
                </a:solidFill>
              </a:rPr>
              <a:t>Withdrawal</a:t>
            </a:r>
          </a:p>
          <a:p>
            <a:pPr marL="574675" lvl="1" indent="-234950">
              <a:lnSpc>
                <a:spcPct val="110000"/>
              </a:lnSpc>
              <a:spcBef>
                <a:spcPct val="0"/>
              </a:spcBef>
              <a:spcAft>
                <a:spcPts val="2400"/>
              </a:spcAft>
            </a:pPr>
            <a:r>
              <a:rPr lang="en-US" sz="1800" b="1" dirty="0">
                <a:solidFill>
                  <a:schemeClr val="tx2"/>
                </a:solidFill>
              </a:rPr>
              <a:t>Arbitrator should not withdraw at his/her own instigation absent good reason (¶ 5)</a:t>
            </a:r>
          </a:p>
          <a:p>
            <a:pPr marL="445770" lvl="1" indent="-342900"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chemeClr val="accent1"/>
                </a:solidFill>
              </a:rPr>
              <a:t>Continuing Obligation </a:t>
            </a:r>
            <a:r>
              <a:rPr lang="en-US" b="1" dirty="0">
                <a:solidFill>
                  <a:schemeClr val="tx2"/>
                </a:solidFill>
              </a:rPr>
              <a:t>(¶ 6)</a:t>
            </a:r>
          </a:p>
          <a:p>
            <a:pPr marL="617220" lvl="2" indent="-342900"/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0801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5" fill="hold" nodeType="clickPar">
                      <p:stCondLst>
                        <p:cond delay="indefinite"/>
                      </p:stCondLst>
                      <p:childTnLst>
                        <p:par>
                          <p:cTn id="6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1447800"/>
            <a:ext cx="8229600" cy="990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>
              <a:defRPr/>
            </a:pPr>
            <a:r>
              <a:rPr lang="en-US" b="1" dirty="0">
                <a:solidFill>
                  <a:schemeClr val="accent1"/>
                </a:solidFill>
              </a:rPr>
              <a:t>Welcome and Overview </a:t>
            </a:r>
          </a:p>
        </p:txBody>
      </p:sp>
      <p:sp>
        <p:nvSpPr>
          <p:cNvPr id="5123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9600" y="3048000"/>
            <a:ext cx="7772400" cy="1752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0" indent="0" algn="ctr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3200" b="1" dirty="0"/>
              <a:t>Lisa A. Keenan</a:t>
            </a: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r>
              <a:rPr lang="en-US" b="1" dirty="0"/>
              <a:t>Odyssey Group</a:t>
            </a: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b="1" dirty="0"/>
              <a:t>ARIAS•U.S. Education Committee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endParaRPr lang="en-US" sz="32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44729"/>
      </p:ext>
    </p:extLst>
  </p:cSld>
  <p:clrMapOvr>
    <a:masterClrMapping/>
  </p:clrMapOvr>
  <p:transition spd="med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28600" y="533400"/>
            <a:ext cx="8763000" cy="990600"/>
          </a:xfrm>
        </p:spPr>
        <p:txBody>
          <a:bodyPr>
            <a:noAutofit/>
          </a:bodyPr>
          <a:lstStyle>
            <a:defPPr>
              <a:defRPr kern="1200" smtId="4294967295"/>
            </a:defPPr>
          </a:lstStyle>
          <a:p>
            <a:pPr algn="ctr"/>
            <a:r>
              <a:rPr lang="en-US" sz="3400" b="1">
                <a:solidFill>
                  <a:schemeClr val="accent1"/>
                </a:solidFill>
              </a:rPr>
              <a:t>Canon V – Communications with the Parties</a:t>
            </a:r>
            <a:endParaRPr lang="en-US" sz="34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828800" y="1828800"/>
            <a:ext cx="5486400" cy="35052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0" indent="0" algn="ctr">
              <a:buNone/>
            </a:pPr>
            <a:r>
              <a:rPr lang="en-US" sz="3200" b="1" dirty="0"/>
              <a:t>Arbitrators, in communicating with the parties, should avoid impropriety or the appearance of impropriety.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2560"/>
      </p:ext>
    </p:extLst>
  </p:cSld>
  <p:clrMapOvr>
    <a:masterClrMapping/>
  </p:clrMapOvr>
  <p:transition spd="med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457200"/>
            <a:ext cx="8229600" cy="990600"/>
          </a:xfrm>
        </p:spPr>
        <p:txBody>
          <a:bodyPr>
            <a:noAutofit/>
          </a:bodyPr>
          <a:lstStyle>
            <a:defPPr>
              <a:defRPr kern="1200" smtId="4294967295"/>
            </a:defPPr>
          </a:lstStyle>
          <a:p>
            <a:r>
              <a:rPr lang="en-US" sz="3200" b="1">
                <a:solidFill>
                  <a:schemeClr val="accent1"/>
                </a:solidFill>
              </a:rPr>
              <a:t>Canon V – Communications with the Parties</a:t>
            </a:r>
            <a:endParaRPr lang="en-US" sz="32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524000"/>
            <a:ext cx="8305800" cy="4038600"/>
          </a:xfrm>
        </p:spPr>
        <p:txBody>
          <a:bodyPr>
            <a:normAutofit fontScale="47500" lnSpcReduction="20000"/>
          </a:bodyPr>
          <a:lstStyle>
            <a:defPPr>
              <a:defRPr kern="1200" smtId="4294967295"/>
            </a:defPPr>
          </a:lstStyle>
          <a:p>
            <a:pPr marL="344488" lvl="1" indent="-338138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4400" b="1" dirty="0">
                <a:solidFill>
                  <a:schemeClr val="accent1"/>
                </a:solidFill>
              </a:rPr>
              <a:t>If there’s a rule about communications, follow it!</a:t>
            </a:r>
          </a:p>
          <a:p>
            <a:pPr marL="339725" lvl="1" indent="-331788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4400" b="1" dirty="0">
                <a:solidFill>
                  <a:schemeClr val="accent1"/>
                </a:solidFill>
              </a:rPr>
              <a:t>Where communications are permitted:</a:t>
            </a:r>
          </a:p>
          <a:p>
            <a:pPr marL="574675" lvl="2" indent="-234950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3100" b="1" dirty="0">
                <a:solidFill>
                  <a:schemeClr val="tx2"/>
                </a:solidFill>
              </a:rPr>
              <a:t>Arbitrator may comment on usefulness of expert evidence, issues s/he feels are not being clearly presented, arguments to emphasize/abandon </a:t>
            </a:r>
          </a:p>
          <a:p>
            <a:pPr marL="574675" lvl="2" indent="-234950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3100" b="1" dirty="0">
                <a:solidFill>
                  <a:schemeClr val="tx2"/>
                </a:solidFill>
              </a:rPr>
              <a:t>Arbitrator may provide impressions as to how an issue might be viewed by the Panel, but may not disclose communications / deliberations</a:t>
            </a:r>
          </a:p>
          <a:p>
            <a:pPr marL="574675" lvl="2" indent="-234950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3100" b="1" dirty="0">
                <a:solidFill>
                  <a:schemeClr val="tx2"/>
                </a:solidFill>
              </a:rPr>
              <a:t>Arbitrator should not edit briefs, interview or prepare witnesses, or preview demonstrative evidence</a:t>
            </a:r>
          </a:p>
          <a:p>
            <a:pPr marL="339725" lvl="1" indent="-282575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4400" b="1" dirty="0">
                <a:solidFill>
                  <a:schemeClr val="accent1"/>
                </a:solidFill>
              </a:rPr>
              <a:t>Documents</a:t>
            </a:r>
          </a:p>
          <a:p>
            <a:pPr marL="574675" lvl="2" indent="-234950"/>
            <a:r>
              <a:rPr lang="en-US" sz="3100" b="1" dirty="0">
                <a:solidFill>
                  <a:schemeClr val="tx2"/>
                </a:solidFill>
              </a:rPr>
              <a:t>A party arbitrator should not review any documents that the party appointing him or her is not willing to produce to the opposition.</a:t>
            </a:r>
            <a:endParaRPr lang="en-US" sz="3600" b="1" dirty="0">
              <a:solidFill>
                <a:schemeClr val="tx2"/>
              </a:solidFill>
            </a:endParaRPr>
          </a:p>
          <a:p>
            <a:pPr marL="617220" lvl="2" indent="-342900"/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1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5" fill="hold" nodeType="clickPar">
                      <p:stCondLst>
                        <p:cond delay="indefinite"/>
                      </p:stCondLst>
                      <p:childTnLst>
                        <p:par>
                          <p:cTn id="6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/>
            <a:r>
              <a:rPr lang="en-US" b="1">
                <a:solidFill>
                  <a:schemeClr val="accent1"/>
                </a:solidFill>
              </a:rPr>
              <a:t>Canon VI – Confidentiality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828800" y="1828800"/>
            <a:ext cx="5486400" cy="35052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0" indent="0" algn="ctr">
              <a:buNone/>
            </a:pPr>
            <a:r>
              <a:rPr lang="en-US" sz="3200" b="1" dirty="0"/>
              <a:t>Arbitrators should be faithful to the relationship of trust and confidentiality inherent in their position.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15324"/>
      </p:ext>
    </p:extLst>
  </p:cSld>
  <p:clrMapOvr>
    <a:masterClrMapping/>
  </p:clrMapOvr>
  <p:transition spd="med">
    <p:pull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457200"/>
            <a:ext cx="8229600" cy="990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b="1">
                <a:solidFill>
                  <a:schemeClr val="accent1"/>
                </a:solidFill>
              </a:rPr>
              <a:t>Canon VI – Confidentiality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524000"/>
            <a:ext cx="8305800" cy="4038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lvl="1" indent="-282575">
              <a:spcBef>
                <a:spcPct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en-US" sz="2800" b="1">
                <a:solidFill>
                  <a:schemeClr val="accent1"/>
                </a:solidFill>
              </a:rPr>
              <a:t>Position of Trust</a:t>
            </a:r>
          </a:p>
          <a:p>
            <a:pPr marL="339725" lvl="1" indent="-282575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b="1">
                <a:solidFill>
                  <a:schemeClr val="accent1"/>
                </a:solidFill>
              </a:rPr>
              <a:t>Arbitrators Shall Not…</a:t>
            </a:r>
          </a:p>
          <a:p>
            <a:pPr marL="574675" lvl="1" indent="-242888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b="1">
                <a:solidFill>
                  <a:schemeClr val="tx2"/>
                </a:solidFill>
              </a:rPr>
              <a:t>Use confidential information to gain personal advantage</a:t>
            </a:r>
          </a:p>
          <a:p>
            <a:pPr marL="574675" lvl="1" indent="-242888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b="1">
                <a:solidFill>
                  <a:schemeClr val="tx2"/>
                </a:solidFill>
              </a:rPr>
              <a:t>Inform anyone of a decision before given to all parties</a:t>
            </a:r>
          </a:p>
          <a:p>
            <a:pPr marL="574675" lvl="1" indent="-242888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b="1">
                <a:solidFill>
                  <a:schemeClr val="tx2"/>
                </a:solidFill>
              </a:rPr>
              <a:t>Assist in post-arbitral proceedings, except as required by law</a:t>
            </a:r>
          </a:p>
          <a:p>
            <a:pPr marL="574675" lvl="1" indent="-233363">
              <a:buFont typeface="Wingdings" panose="05000000000000000000" pitchFamily="2" charset="2"/>
              <a:buChar char="ü"/>
            </a:pPr>
            <a:r>
              <a:rPr lang="en-US" b="1">
                <a:solidFill>
                  <a:schemeClr val="tx2"/>
                </a:solidFill>
              </a:rPr>
              <a:t>Inform anyone about the contents of the deliberations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84079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5" fill="hold" nodeType="clickPar">
                      <p:stCondLst>
                        <p:cond delay="indefinite"/>
                      </p:stCondLst>
                      <p:childTnLst>
                        <p:par>
                          <p:cTn id="6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>
            <a:defPPr>
              <a:defRPr kern="1200" smtId="4294967295"/>
            </a:defPPr>
          </a:lstStyle>
          <a:p>
            <a:pPr algn="ctr"/>
            <a:r>
              <a:rPr lang="en-US" b="1">
                <a:solidFill>
                  <a:schemeClr val="accent1"/>
                </a:solidFill>
              </a:rPr>
              <a:t>Canon VII – Advancing the Arbitral Process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828800" y="1828800"/>
            <a:ext cx="5486400" cy="3505200"/>
          </a:xfrm>
        </p:spPr>
        <p:txBody>
          <a:bodyPr>
            <a:normAutofit fontScale="92500"/>
          </a:bodyPr>
          <a:lstStyle>
            <a:defPPr>
              <a:defRPr kern="1200" smtId="4294967295"/>
            </a:defPPr>
          </a:lstStyle>
          <a:p>
            <a:pPr marL="0" indent="0" algn="ctr">
              <a:buNone/>
            </a:pPr>
            <a:r>
              <a:rPr lang="en-US" sz="3200" b="1" dirty="0"/>
              <a:t>Arbitrators shall exert every reasonable effort to expedite the process and to promptly issue procedural communications, interim rulings, and written awards.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69255"/>
      </p:ext>
    </p:extLst>
  </p:cSld>
  <p:clrMapOvr>
    <a:masterClrMapping/>
  </p:clrMapOvr>
  <p:transition spd="med">
    <p:pull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/>
            <a:r>
              <a:rPr lang="en-US" b="1">
                <a:solidFill>
                  <a:schemeClr val="accent1"/>
                </a:solidFill>
              </a:rPr>
              <a:t>Canon VIII – Just Decisions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828800" y="1828800"/>
            <a:ext cx="5486400" cy="35052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0" indent="0" algn="ctr">
              <a:buNone/>
            </a:pPr>
            <a:r>
              <a:rPr lang="en-US" sz="3200" b="1" dirty="0"/>
              <a:t>Arbitrators shall make decisions justly, exercise independent judgment and not permit outside pressure to affect decisions.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06134"/>
      </p:ext>
    </p:extLst>
  </p:cSld>
  <p:clrMapOvr>
    <a:masterClrMapping/>
  </p:clrMapOvr>
  <p:transition spd="med">
    <p:pull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/>
            <a:r>
              <a:rPr lang="en-US" b="1">
                <a:solidFill>
                  <a:schemeClr val="accent1"/>
                </a:solidFill>
              </a:rPr>
              <a:t>Canon IX – Advertising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828800" y="1828800"/>
            <a:ext cx="5486400" cy="35052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0" indent="0" algn="ctr">
              <a:buNone/>
            </a:pPr>
            <a:r>
              <a:rPr lang="en-US" sz="3200" b="1" dirty="0"/>
              <a:t>Arbitrators shall be truthful in advertising their services and availability to accept arbitration appointments.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028391"/>
      </p:ext>
    </p:extLst>
  </p:cSld>
  <p:clrMapOvr>
    <a:masterClrMapping/>
  </p:clrMapOvr>
  <p:transition spd="med">
    <p:pull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/>
            <a:r>
              <a:rPr lang="en-US" b="1">
                <a:solidFill>
                  <a:schemeClr val="accent1"/>
                </a:solidFill>
              </a:rPr>
              <a:t>Canon X – Fees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828800" y="1828800"/>
            <a:ext cx="5486400" cy="3505200"/>
          </a:xfrm>
        </p:spPr>
        <p:txBody>
          <a:bodyPr>
            <a:normAutofit fontScale="92500"/>
          </a:bodyPr>
          <a:lstStyle>
            <a:defPPr>
              <a:defRPr kern="1200" smtId="4294967295"/>
            </a:defPPr>
          </a:lstStyle>
          <a:p>
            <a:pPr marL="0" indent="0" algn="ctr">
              <a:buNone/>
            </a:pPr>
            <a:r>
              <a:rPr lang="en-US" sz="3200" b="1" dirty="0"/>
              <a:t>Prospective arbitrators shall fully disclose and explain the basis of compensation, fees and charges to the appointing party or to both parties if chosen to serve as the umpire.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54238"/>
      </p:ext>
    </p:extLst>
  </p:cSld>
  <p:clrMapOvr>
    <a:masterClrMapping/>
  </p:clrMapOvr>
  <p:transition spd="med">
    <p:pull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33400" y="228600"/>
            <a:ext cx="8229600" cy="1143000"/>
          </a:xfrm>
        </p:spPr>
        <p:txBody>
          <a:bodyPr/>
          <a:lstStyle>
            <a:defPPr>
              <a:defRPr kern="1200" smtId="4294967295"/>
            </a:defPPr>
          </a:lstStyle>
          <a:p>
            <a:endParaRPr lang="en-US" sz="3600" b="1" i="1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914400" y="685801"/>
            <a:ext cx="7315200" cy="4800599"/>
          </a:xfrm>
          <a:solidFill>
            <a:schemeClr val="accent1">
              <a:lumMod val="75000"/>
            </a:schemeClr>
          </a:solidFill>
        </p:spPr>
        <p:txBody>
          <a:bodyPr/>
          <a:lstStyle>
            <a:defPPr>
              <a:defRPr kern="1200" smtId="4294967295"/>
            </a:defPPr>
          </a:lstStyle>
          <a:p>
            <a:pPr>
              <a:spcAft>
                <a:spcPts val="1200"/>
              </a:spcAft>
              <a:buNone/>
            </a:pPr>
            <a:endParaRPr lang="en-US" sz="2400" b="1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>
          <a:xfrm>
            <a:off x="2514600" y="2819400"/>
            <a:ext cx="4114800" cy="329184"/>
          </a:xfrm>
        </p:spPr>
        <p:txBody>
          <a:bodyPr/>
          <a:lstStyle>
            <a:defPPr>
              <a:defRPr kern="1200" smtId="4294967295"/>
            </a:defPPr>
          </a:lstStyle>
          <a:p>
            <a:endParaRPr lang="en-US" sz="4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59491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6764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>
              <a:defRPr/>
            </a:pPr>
            <a:r>
              <a:rPr lang="en-US" b="1" dirty="0">
                <a:solidFill>
                  <a:schemeClr val="accent1"/>
                </a:solidFill>
              </a:rPr>
              <a:t>Powers of the Arbitration Panel</a:t>
            </a:r>
          </a:p>
        </p:txBody>
      </p:sp>
      <p:sp>
        <p:nvSpPr>
          <p:cNvPr id="5123" name="Content Placeholder 4"/>
          <p:cNvSpPr>
            <a:spLocks noGrp="1"/>
          </p:cNvSpPr>
          <p:nvPr>
            <p:ph idx="1"/>
          </p:nvPr>
        </p:nvSpPr>
        <p:spPr>
          <a:xfrm>
            <a:off x="685800" y="2667000"/>
            <a:ext cx="7772400" cy="15240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endParaRPr lang="en-US" altLang="en-US" b="1" dirty="0">
              <a:solidFill>
                <a:schemeClr val="tx2"/>
              </a:solidFill>
            </a:endParaRP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endParaRPr lang="en-US" sz="3200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CBC05D9D-4BD8-D96B-317E-A9A5F5293986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09600" y="2819400"/>
            <a:ext cx="7772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kern="1200" smtId="4294967295"/>
            </a:defPPr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Tx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en-US" sz="3200" b="1" dirty="0"/>
              <a:t>Steven C. Schwartz</a:t>
            </a: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b="1" dirty="0"/>
              <a:t>Chaffetz Lindsey</a:t>
            </a: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en-US" b="1" dirty="0"/>
              <a:t>ARIAS•U.S. Ethics Committee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endParaRPr lang="en-US" sz="32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146330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9600" y="533400"/>
            <a:ext cx="7772400" cy="1066800"/>
          </a:xfrm>
          <a:solidFill>
            <a:schemeClr val="accent1"/>
          </a:solidFill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</a:rPr>
              <a:t>Agenda</a:t>
            </a:r>
          </a:p>
        </p:txBody>
      </p:sp>
      <p:sp>
        <p:nvSpPr>
          <p:cNvPr id="5123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9600" y="1676400"/>
            <a:ext cx="7772400" cy="3834384"/>
          </a:xfrm>
          <a:solidFill>
            <a:schemeClr val="accent1"/>
          </a:solidFill>
          <a:ln>
            <a:noFill/>
          </a:ln>
          <a:effectLst/>
        </p:spPr>
        <p:txBody>
          <a:bodyPr>
            <a:normAutofit fontScale="47500" lnSpcReduction="20000"/>
          </a:bodyPr>
          <a:lstStyle>
            <a:defPPr>
              <a:defRPr kern="1200" smtId="4294967295"/>
            </a:defPPr>
          </a:lstStyle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Clr>
                <a:schemeClr val="bg1"/>
              </a:buClr>
            </a:pPr>
            <a:r>
              <a:rPr lang="en-US" sz="3200" b="1" dirty="0">
                <a:solidFill>
                  <a:schemeClr val="bg1"/>
                </a:solidFill>
              </a:rPr>
              <a:t>Ethics Responsibilities of Arbitrators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Clr>
                <a:schemeClr val="bg1"/>
              </a:buClr>
            </a:pPr>
            <a:r>
              <a:rPr lang="en-US" sz="3200" b="1" dirty="0">
                <a:solidFill>
                  <a:schemeClr val="bg1"/>
                </a:solidFill>
              </a:rPr>
              <a:t>Powers of the Arbitration Panel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Clr>
                <a:schemeClr val="bg1"/>
              </a:buClr>
            </a:pPr>
            <a:r>
              <a:rPr lang="en-US" sz="3200" b="1" dirty="0">
                <a:solidFill>
                  <a:schemeClr val="bg1"/>
                </a:solidFill>
              </a:rPr>
              <a:t>Effective Service As An Arbitrator – Part One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Clr>
                <a:schemeClr val="bg1"/>
              </a:buClr>
            </a:pPr>
            <a:r>
              <a:rPr lang="en-US" sz="3200" b="1" dirty="0">
                <a:solidFill>
                  <a:schemeClr val="bg1"/>
                </a:solidFill>
              </a:rPr>
              <a:t>Mock Arbitration Session I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Clr>
                <a:schemeClr val="bg1"/>
              </a:buClr>
            </a:pPr>
            <a:r>
              <a:rPr lang="en-US" sz="3200" b="1" dirty="0">
                <a:solidFill>
                  <a:schemeClr val="bg1"/>
                </a:solidFill>
              </a:rPr>
              <a:t>Mock Arbitration Session II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Clr>
                <a:schemeClr val="bg1"/>
              </a:buClr>
            </a:pPr>
            <a:r>
              <a:rPr lang="en-US" sz="3200" b="1" dirty="0">
                <a:solidFill>
                  <a:schemeClr val="bg1"/>
                </a:solidFill>
              </a:rPr>
              <a:t>Disclosures and Recordkeeping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Clr>
                <a:schemeClr val="bg1"/>
              </a:buClr>
            </a:pPr>
            <a:r>
              <a:rPr lang="en-US" sz="3200" b="1" dirty="0">
                <a:solidFill>
                  <a:schemeClr val="bg1"/>
                </a:solidFill>
              </a:rPr>
              <a:t>Effective Service As An Arbitrator – Part Two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Clr>
                <a:schemeClr val="bg1"/>
              </a:buClr>
            </a:pPr>
            <a:r>
              <a:rPr lang="en-US" sz="3200" b="1" dirty="0">
                <a:solidFill>
                  <a:schemeClr val="bg1"/>
                </a:solidFill>
              </a:rPr>
              <a:t>Q&amp;A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27910"/>
      </p:ext>
    </p:extLst>
  </p:cSld>
  <p:clrMapOvr>
    <a:masterClrMapping/>
  </p:clrMapOvr>
  <p:transition spd="med">
    <p:pull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DD97E-486A-61DD-4614-5E8533A3B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accent1"/>
                </a:solidFill>
              </a:rPr>
              <a:t>Overview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3E698-A35E-1E0D-FB78-601C13B75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0375" indent="-460375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/>
                </a:solidFill>
              </a:rPr>
              <a:t>Sources of Arbitrators’ Power</a:t>
            </a:r>
          </a:p>
          <a:p>
            <a:pPr marL="460375" indent="-460375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/>
                </a:solidFill>
              </a:rPr>
              <a:t>Exercise of Power</a:t>
            </a:r>
          </a:p>
          <a:p>
            <a:pPr marL="630238" lvl="1" indent="-182563">
              <a:spcAft>
                <a:spcPts val="1200"/>
              </a:spcAft>
            </a:pPr>
            <a:r>
              <a:rPr lang="en-US" b="1" dirty="0"/>
              <a:t>“Gateway” and other preliminary issues</a:t>
            </a:r>
          </a:p>
          <a:p>
            <a:pPr marL="630238" lvl="1" indent="-182563">
              <a:spcAft>
                <a:spcPts val="1200"/>
              </a:spcAft>
            </a:pPr>
            <a:r>
              <a:rPr lang="en-US" b="1" dirty="0"/>
              <a:t>Pre-hearing issues</a:t>
            </a:r>
          </a:p>
          <a:p>
            <a:pPr marL="630238" lvl="1" indent="-182563">
              <a:spcAft>
                <a:spcPts val="1200"/>
              </a:spcAft>
            </a:pPr>
            <a:r>
              <a:rPr lang="en-US" b="1" dirty="0"/>
              <a:t>The Hearing</a:t>
            </a:r>
          </a:p>
          <a:p>
            <a:pPr marL="630238" lvl="1" indent="-182563">
              <a:spcAft>
                <a:spcPts val="1200"/>
              </a:spcAft>
            </a:pPr>
            <a:r>
              <a:rPr lang="en-US" b="1" dirty="0"/>
              <a:t>The Award</a:t>
            </a:r>
          </a:p>
          <a:p>
            <a:pPr marL="630238" lvl="1" indent="-182563"/>
            <a:r>
              <a:rPr lang="en-US" b="1" dirty="0"/>
              <a:t>Post-Award and Functus Officio</a:t>
            </a:r>
          </a:p>
        </p:txBody>
      </p:sp>
    </p:spTree>
    <p:extLst>
      <p:ext uri="{BB962C8B-B14F-4D97-AF65-F5344CB8AC3E}">
        <p14:creationId xmlns:p14="http://schemas.microsoft.com/office/powerpoint/2010/main" val="2988972712"/>
      </p:ext>
    </p:extLst>
  </p:cSld>
  <p:clrMapOvr>
    <a:masterClrMapping/>
  </p:clrMapOvr>
  <p:transition spd="med">
    <p:pull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262" y="554736"/>
            <a:ext cx="8229600" cy="99060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Sources of Arbitrators’ Powers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305800" cy="33528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292100">
              <a:spcBef>
                <a:spcPct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/>
                </a:solidFill>
              </a:rPr>
              <a:t>The Contract</a:t>
            </a:r>
          </a:p>
          <a:p>
            <a:pPr marL="339725" indent="-292100">
              <a:spcBef>
                <a:spcPct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/>
                </a:solidFill>
              </a:rPr>
              <a:t>Statutes</a:t>
            </a:r>
          </a:p>
          <a:p>
            <a:pPr marL="339725" indent="-292100">
              <a:spcBef>
                <a:spcPct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/>
                </a:solidFill>
              </a:rPr>
              <a:t>Case Law</a:t>
            </a:r>
          </a:p>
          <a:p>
            <a:pPr marL="47625" indent="0">
              <a:spcBef>
                <a:spcPct val="0"/>
              </a:spcBef>
              <a:spcAft>
                <a:spcPts val="1200"/>
              </a:spcAft>
              <a:buNone/>
            </a:pPr>
            <a:endParaRPr lang="en-US" sz="2200" b="1" dirty="0">
              <a:solidFill>
                <a:schemeClr val="tx2"/>
              </a:solidFill>
            </a:endParaRPr>
          </a:p>
          <a:p>
            <a:pPr lvl="1"/>
            <a:endParaRPr lang="en-US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94217"/>
      </p:ext>
    </p:extLst>
  </p:cSld>
  <p:clrMapOvr>
    <a:masterClrMapping/>
  </p:clrMapOvr>
  <p:transition spd="med">
    <p:pull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558" y="447185"/>
            <a:ext cx="8229600" cy="99060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Sources of Arbitrators’ Powers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057" y="1537498"/>
            <a:ext cx="8305800" cy="4800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46075" indent="-346075">
              <a:spcBef>
                <a:spcPct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/>
                </a:solidFill>
              </a:rPr>
              <a:t>Contract</a:t>
            </a:r>
            <a:endParaRPr lang="en-US" sz="2800" b="1" dirty="0">
              <a:solidFill>
                <a:schemeClr val="tx2"/>
              </a:solidFill>
            </a:endParaRPr>
          </a:p>
          <a:p>
            <a:pPr marL="568325" indent="-222250">
              <a:spcAft>
                <a:spcPts val="1800"/>
              </a:spcAft>
            </a:pPr>
            <a:r>
              <a:rPr lang="en-US" b="1" dirty="0"/>
              <a:t>What does the arbitration agreement say?</a:t>
            </a:r>
          </a:p>
          <a:p>
            <a:pPr marL="568325" indent="-222250">
              <a:spcAft>
                <a:spcPts val="1800"/>
              </a:spcAft>
            </a:pPr>
            <a:r>
              <a:rPr lang="en-US" b="1" dirty="0"/>
              <a:t>An arbitrator’s authority to decide a dispute comes from the parties’ contract.</a:t>
            </a:r>
            <a:endParaRPr lang="en-US" sz="2000" dirty="0"/>
          </a:p>
          <a:p>
            <a:pPr marL="630238" indent="0" algn="just">
              <a:buNone/>
            </a:pPr>
            <a:r>
              <a:rPr lang="en-US" sz="2000" i="1" dirty="0" err="1"/>
              <a:t>Howsam</a:t>
            </a:r>
            <a:r>
              <a:rPr lang="en-US" sz="2000" i="1" dirty="0"/>
              <a:t> v. Dean Witter Reynolds, Inc.</a:t>
            </a:r>
            <a:r>
              <a:rPr lang="en-US" sz="2000" dirty="0"/>
              <a:t>, 537 U.S. 79, 83 (2002) (“arbitration is a matter of contract and a party cannot be required to submit to arbitration any dispute which he has not agreed so to submit.”) (citations omitted).</a:t>
            </a:r>
            <a:endParaRPr lang="en-US" sz="2000" dirty="0">
              <a:solidFill>
                <a:srgbClr val="FFFF00"/>
              </a:solidFill>
            </a:endParaRPr>
          </a:p>
          <a:p>
            <a:pPr lvl="1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47026"/>
      </p:ext>
    </p:extLst>
  </p:cSld>
  <p:clrMapOvr>
    <a:masterClrMapping/>
  </p:clrMapOvr>
  <p:transition spd="med">
    <p:pull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164" y="351314"/>
            <a:ext cx="8229600" cy="1143000"/>
          </a:xfrm>
        </p:spPr>
        <p:txBody>
          <a:bodyPr>
            <a:normAutofit fontScale="90000"/>
          </a:bodyPr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Sources of Arbitrators’ Powers – Contract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164" y="1371600"/>
            <a:ext cx="8458200" cy="46482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42900" indent="-285750">
              <a:spcBef>
                <a:spcPct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accent1"/>
                </a:solidFill>
              </a:rPr>
              <a:t>What powers and/or limitations are enumerated </a:t>
            </a:r>
            <a:br>
              <a:rPr lang="en-US" sz="2600" b="1" dirty="0">
                <a:solidFill>
                  <a:schemeClr val="accent1"/>
                </a:solidFill>
              </a:rPr>
            </a:br>
            <a:r>
              <a:rPr lang="en-US" sz="2600" b="1" dirty="0">
                <a:solidFill>
                  <a:schemeClr val="accent1"/>
                </a:solidFill>
              </a:rPr>
              <a:t>in the arbitration clause?</a:t>
            </a:r>
            <a:endParaRPr lang="en-US" sz="1400" b="1" dirty="0">
              <a:solidFill>
                <a:schemeClr val="tx2"/>
              </a:solidFill>
            </a:endParaRPr>
          </a:p>
          <a:p>
            <a:pPr marL="574675" lvl="1" indent="-242888">
              <a:spcBef>
                <a:spcPct val="0"/>
              </a:spcBef>
              <a:spcAft>
                <a:spcPts val="1200"/>
              </a:spcAft>
            </a:pPr>
            <a:r>
              <a:rPr lang="en-US" sz="2400" b="1" dirty="0">
                <a:solidFill>
                  <a:schemeClr val="tx2"/>
                </a:solidFill>
              </a:rPr>
              <a:t>Must party-appointed arbitrators be neutral?</a:t>
            </a:r>
          </a:p>
          <a:p>
            <a:pPr marL="949007" lvl="2" indent="-342900">
              <a:spcBef>
                <a:spcPct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2"/>
                </a:solidFill>
              </a:rPr>
              <a:t>What if the clause refers to AAA rules?</a:t>
            </a:r>
          </a:p>
          <a:p>
            <a:pPr marL="574675" lvl="1" indent="-242888">
              <a:spcBef>
                <a:spcPct val="0"/>
              </a:spcBef>
              <a:spcAft>
                <a:spcPts val="2400"/>
              </a:spcAft>
            </a:pPr>
            <a:r>
              <a:rPr lang="en-US" sz="2400" b="1" dirty="0">
                <a:solidFill>
                  <a:schemeClr val="tx2"/>
                </a:solidFill>
              </a:rPr>
              <a:t>May arbitrators dispense with strict rules of </a:t>
            </a:r>
            <a:br>
              <a:rPr lang="en-US" sz="2400" b="1" dirty="0">
                <a:solidFill>
                  <a:schemeClr val="tx2"/>
                </a:solidFill>
              </a:rPr>
            </a:br>
            <a:r>
              <a:rPr lang="en-US" sz="2400" b="1" dirty="0">
                <a:solidFill>
                  <a:schemeClr val="tx2"/>
                </a:solidFill>
              </a:rPr>
              <a:t>evidence or law?</a:t>
            </a:r>
          </a:p>
          <a:p>
            <a:pPr marL="574675" lvl="1" indent="-242888">
              <a:spcBef>
                <a:spcPct val="0"/>
              </a:spcBef>
              <a:spcAft>
                <a:spcPts val="1200"/>
              </a:spcAft>
            </a:pPr>
            <a:r>
              <a:rPr lang="en-US" sz="2400" b="1" dirty="0">
                <a:solidFill>
                  <a:schemeClr val="tx2"/>
                </a:solidFill>
              </a:rPr>
              <a:t>Are there other limits on the Panel’s authority?</a:t>
            </a:r>
          </a:p>
          <a:p>
            <a:pPr lvl="2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000" i="1" dirty="0">
                <a:solidFill>
                  <a:schemeClr val="tx2"/>
                </a:solidFill>
              </a:rPr>
              <a:t>E.g., </a:t>
            </a:r>
            <a:r>
              <a:rPr lang="en-US" sz="2000" dirty="0">
                <a:solidFill>
                  <a:schemeClr val="tx2"/>
                </a:solidFill>
              </a:rPr>
              <a:t>limits on the type of damages that may be awarded</a:t>
            </a:r>
            <a:endParaRPr lang="en-US" sz="2000" i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941089"/>
      </p:ext>
    </p:extLst>
  </p:cSld>
  <p:clrMapOvr>
    <a:masterClrMapping/>
  </p:clrMapOvr>
  <p:transition spd="med">
    <p:pull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9006"/>
            <a:ext cx="8229600" cy="1143000"/>
          </a:xfrm>
        </p:spPr>
        <p:txBody>
          <a:bodyPr>
            <a:normAutofit fontScale="90000"/>
          </a:bodyPr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Sources of Arbitrators’ Powers – Contract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647" y="1524000"/>
            <a:ext cx="8458200" cy="4525963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42900" indent="-28575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accent1"/>
                </a:solidFill>
              </a:rPr>
              <a:t>What powers and/or limitations are enumerated </a:t>
            </a:r>
            <a:br>
              <a:rPr lang="en-US" sz="2600" b="1" dirty="0">
                <a:solidFill>
                  <a:schemeClr val="accent1"/>
                </a:solidFill>
              </a:rPr>
            </a:br>
            <a:r>
              <a:rPr lang="en-US" sz="2600" b="1" dirty="0">
                <a:solidFill>
                  <a:schemeClr val="accent1"/>
                </a:solidFill>
              </a:rPr>
              <a:t>in the arbitration clause?</a:t>
            </a:r>
            <a:endParaRPr lang="en-US" sz="1400" b="1" dirty="0">
              <a:solidFill>
                <a:schemeClr val="tx2"/>
              </a:solidFill>
            </a:endParaRPr>
          </a:p>
          <a:p>
            <a:pPr marL="574675" lvl="1" indent="-234950">
              <a:spcAft>
                <a:spcPts val="600"/>
              </a:spcAft>
            </a:pPr>
            <a:r>
              <a:rPr lang="en-US" sz="2400" b="1" dirty="0">
                <a:solidFill>
                  <a:schemeClr val="tx2"/>
                </a:solidFill>
              </a:rPr>
              <a:t>Does the clause reference institutional rules or procedures?</a:t>
            </a:r>
          </a:p>
          <a:p>
            <a:pPr marL="801688" lvl="2" indent="-2349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2"/>
                </a:solidFill>
              </a:rPr>
              <a:t>ARIAS-U.S. Rules for the Resolution of U.S. Insurance and Reinsurance Disputes</a:t>
            </a:r>
          </a:p>
          <a:p>
            <a:pPr marL="801688" lvl="2" indent="-2349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2"/>
                </a:solidFill>
              </a:rPr>
              <a:t>AAA Rules</a:t>
            </a:r>
          </a:p>
          <a:p>
            <a:pPr marL="801688" lvl="2" indent="-23495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2"/>
                </a:solidFill>
                <a:cs typeface="Arial" pitchFamily="34" charset="0"/>
              </a:rPr>
              <a:t>International rules (</a:t>
            </a:r>
            <a:r>
              <a:rPr lang="en-US" sz="2000" i="1" dirty="0">
                <a:solidFill>
                  <a:schemeClr val="tx2"/>
                </a:solidFill>
                <a:cs typeface="Arial" pitchFamily="34" charset="0"/>
              </a:rPr>
              <a:t>e.g.</a:t>
            </a:r>
            <a:r>
              <a:rPr lang="en-US" sz="2000" dirty="0">
                <a:solidFill>
                  <a:schemeClr val="tx2"/>
                </a:solidFill>
                <a:cs typeface="Arial" pitchFamily="34" charset="0"/>
              </a:rPr>
              <a:t>, United Nations Commission on International Trade Law Arbitration Rules (UNCITRAL Rules))</a:t>
            </a:r>
          </a:p>
          <a:p>
            <a:pPr marL="801688" lvl="2" indent="-234950">
              <a:buFont typeface="Courier New" panose="02070309020205020404" pitchFamily="49" charset="0"/>
              <a:buChar char="o"/>
            </a:pPr>
            <a:endParaRPr lang="en-US" sz="2000" dirty="0">
              <a:solidFill>
                <a:schemeClr val="tx2"/>
              </a:solidFill>
            </a:endParaRPr>
          </a:p>
          <a:p>
            <a:pPr lvl="2"/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58173"/>
      </p:ext>
    </p:extLst>
  </p:cSld>
  <p:clrMapOvr>
    <a:masterClrMapping/>
  </p:clrMapOvr>
  <p:transition spd="med">
    <p:pull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Sources of Arbitrators’ Powers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05800" cy="4800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29210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/>
                </a:solidFill>
              </a:rPr>
              <a:t>Statute</a:t>
            </a:r>
          </a:p>
          <a:p>
            <a:pPr lvl="1">
              <a:spcAft>
                <a:spcPts val="1200"/>
              </a:spcAft>
            </a:pPr>
            <a:r>
              <a:rPr lang="en-US" sz="2200" b="1" dirty="0">
                <a:solidFill>
                  <a:schemeClr val="tx2"/>
                </a:solidFill>
              </a:rPr>
              <a:t>Federal Arbitration Act (FAA) – 9 </a:t>
            </a:r>
            <a:r>
              <a:rPr lang="en-US" sz="2200" b="1" dirty="0" err="1">
                <a:solidFill>
                  <a:schemeClr val="tx2"/>
                </a:solidFill>
              </a:rPr>
              <a:t>U.S.C</a:t>
            </a:r>
            <a:r>
              <a:rPr lang="en-US" sz="2200" b="1" dirty="0">
                <a:solidFill>
                  <a:schemeClr val="tx2"/>
                </a:solidFill>
              </a:rPr>
              <a:t>. §§ 1-16</a:t>
            </a:r>
            <a:endParaRPr lang="en-US" sz="2200" b="1" i="1" dirty="0">
              <a:solidFill>
                <a:schemeClr val="tx2"/>
              </a:solidFill>
            </a:endParaRPr>
          </a:p>
          <a:p>
            <a:pPr lvl="2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2"/>
                </a:solidFill>
              </a:rPr>
              <a:t>Applicable to arbitration agreements in contracts involving interstate/foreign commerce</a:t>
            </a:r>
          </a:p>
          <a:p>
            <a:pPr lvl="1">
              <a:spcAft>
                <a:spcPts val="1200"/>
              </a:spcAft>
            </a:pPr>
            <a:r>
              <a:rPr lang="en-US" sz="2200" b="1" dirty="0">
                <a:solidFill>
                  <a:schemeClr val="tx2"/>
                </a:solidFill>
              </a:rPr>
              <a:t>Uniform Arbitration Act (UAA)/(Revised) Uniform Arbitration Act (RUAA)</a:t>
            </a:r>
          </a:p>
          <a:p>
            <a:pPr lvl="2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2"/>
                </a:solidFill>
              </a:rPr>
              <a:t>State-specific laws, applicable to intrastate arbitration agreements, or where parties so specify</a:t>
            </a:r>
          </a:p>
          <a:p>
            <a:pPr lvl="1"/>
            <a:r>
              <a:rPr lang="en-US" sz="2200" b="1" dirty="0">
                <a:solidFill>
                  <a:schemeClr val="tx2"/>
                </a:solidFill>
              </a:rPr>
              <a:t>International arbitrations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2"/>
                </a:solidFill>
                <a:latin typeface="+mj-lt"/>
                <a:cs typeface="Arial" pitchFamily="34" charset="0"/>
              </a:rPr>
              <a:t>International conventions (e.g., New York Convention, FAA Ch. 2)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2"/>
                </a:solidFill>
                <a:latin typeface="+mj-lt"/>
                <a:cs typeface="Arial" pitchFamily="34" charset="0"/>
              </a:rPr>
              <a:t>Non-U.S. laws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lvl="1"/>
            <a:endParaRPr lang="en-US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rgbClr val="FFFF00"/>
              </a:solidFill>
            </a:endParaRPr>
          </a:p>
          <a:p>
            <a:pPr lvl="1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0373"/>
      </p:ext>
    </p:extLst>
  </p:cSld>
  <p:clrMapOvr>
    <a:masterClrMapping/>
  </p:clrMapOvr>
  <p:transition spd="med">
    <p:pull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sz="3200" b="1" dirty="0">
                <a:solidFill>
                  <a:schemeClr val="accent1"/>
                </a:solidFill>
              </a:rPr>
              <a:t>Authority Under the FAA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9928"/>
            <a:ext cx="8229600" cy="30480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292100">
              <a:spcBef>
                <a:spcPct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accent1"/>
                </a:solidFill>
              </a:rPr>
              <a:t>FAA does not explicitly discuss many powers.</a:t>
            </a:r>
          </a:p>
          <a:p>
            <a:endParaRPr lang="en-US" sz="500" b="1" dirty="0">
              <a:solidFill>
                <a:schemeClr val="tx2"/>
              </a:solidFill>
            </a:endParaRPr>
          </a:p>
          <a:p>
            <a:pPr marL="574675" lvl="1" indent="-242888">
              <a:spcBef>
                <a:spcPct val="0"/>
              </a:spcBef>
              <a:spcAft>
                <a:spcPts val="1800"/>
              </a:spcAft>
            </a:pPr>
            <a:r>
              <a:rPr lang="en-US" sz="2200" b="1" dirty="0">
                <a:solidFill>
                  <a:schemeClr val="tx2"/>
                </a:solidFill>
              </a:rPr>
              <a:t>Example: </a:t>
            </a:r>
            <a:r>
              <a:rPr lang="en-US" sz="2200" b="1" u="sng" dirty="0">
                <a:solidFill>
                  <a:schemeClr val="tx2"/>
                </a:solidFill>
              </a:rPr>
              <a:t>Witnesses</a:t>
            </a:r>
            <a:r>
              <a:rPr lang="en-US" sz="2200" b="1" dirty="0">
                <a:solidFill>
                  <a:schemeClr val="tx2"/>
                </a:solidFill>
              </a:rPr>
              <a:t> – (9 U.S.C.§ 7 )</a:t>
            </a:r>
          </a:p>
          <a:p>
            <a:pPr marL="801688" lvl="2" indent="-227013">
              <a:spcBef>
                <a:spcPct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2"/>
                </a:solidFill>
              </a:rPr>
              <a:t>may summon any person to appear as a witness </a:t>
            </a:r>
          </a:p>
          <a:p>
            <a:pPr marL="801688" lvl="2" indent="-227013">
              <a:spcBef>
                <a:spcPct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2"/>
                </a:solidFill>
              </a:rPr>
              <a:t>may summon to bring any book, record, document, or paper </a:t>
            </a:r>
          </a:p>
          <a:p>
            <a:pPr marL="801688" lvl="2" indent="-227013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2"/>
                </a:solidFill>
              </a:rPr>
              <a:t>served in the same manner as court subpoenas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defPPr>
              <a:defRPr kern="1200" smtId="4294967295"/>
            </a:defPPr>
          </a:lstStyle>
          <a:p>
            <a:fld id="{B281C31C-DEB8-4747-AB16-ADE3A4173A0A}" type="slidenum">
              <a:rPr lang="en-US" smtClean="0"/>
              <a:t>36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45349"/>
      </p:ext>
    </p:extLst>
  </p:cSld>
  <p:clrMapOvr>
    <a:masterClrMapping/>
  </p:clrMapOvr>
  <p:transition spd="med">
    <p:pull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551" y="512474"/>
            <a:ext cx="8229600" cy="11430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sz="3200" b="1" dirty="0">
                <a:solidFill>
                  <a:schemeClr val="accent1"/>
                </a:solidFill>
              </a:rPr>
              <a:t>Authority  Under the FAA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551" y="1752600"/>
            <a:ext cx="8153400" cy="3886200"/>
          </a:xfrm>
        </p:spPr>
        <p:txBody>
          <a:bodyPr>
            <a:normAutofit fontScale="47500" lnSpcReduction="20000"/>
          </a:bodyPr>
          <a:lstStyle>
            <a:defPPr>
              <a:defRPr kern="1200" smtId="4294967295"/>
            </a:defPPr>
          </a:lstStyle>
          <a:p>
            <a:pPr marL="346075" indent="-346075">
              <a:lnSpc>
                <a:spcPct val="120000"/>
              </a:lnSpc>
              <a:spcBef>
                <a:spcPct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en-US" sz="5500" b="1" dirty="0">
                <a:solidFill>
                  <a:schemeClr val="accent1"/>
                </a:solidFill>
              </a:rPr>
              <a:t>FAA does limit arbitrators’ powers!</a:t>
            </a:r>
          </a:p>
          <a:p>
            <a:pPr marL="346075" indent="-346075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5500" b="1" dirty="0">
                <a:solidFill>
                  <a:schemeClr val="accent1"/>
                </a:solidFill>
              </a:rPr>
              <a:t>Court may vacate an award (9 U.S.C. § 10):</a:t>
            </a:r>
          </a:p>
          <a:p>
            <a:pPr marL="574675" lvl="1" indent="-242888">
              <a:spcBef>
                <a:spcPts val="0"/>
              </a:spcBef>
              <a:spcAft>
                <a:spcPts val="1800"/>
              </a:spcAft>
            </a:pPr>
            <a:r>
              <a:rPr lang="en-US" sz="3800" b="1" dirty="0">
                <a:solidFill>
                  <a:schemeClr val="tx2"/>
                </a:solidFill>
              </a:rPr>
              <a:t>Award was procured by corruption, fraud or undue means</a:t>
            </a:r>
          </a:p>
          <a:p>
            <a:pPr marL="574675" lvl="1" indent="-242888">
              <a:spcBef>
                <a:spcPts val="0"/>
              </a:spcBef>
              <a:spcAft>
                <a:spcPts val="1800"/>
              </a:spcAft>
            </a:pPr>
            <a:r>
              <a:rPr lang="en-US" sz="3800" b="1" dirty="0">
                <a:solidFill>
                  <a:schemeClr val="tx2"/>
                </a:solidFill>
              </a:rPr>
              <a:t>Evident partiality or corruption in the arbitrators</a:t>
            </a:r>
          </a:p>
          <a:p>
            <a:pPr marL="574675" lvl="1" indent="-242888">
              <a:spcBef>
                <a:spcPts val="0"/>
              </a:spcBef>
              <a:spcAft>
                <a:spcPts val="1800"/>
              </a:spcAft>
            </a:pPr>
            <a:r>
              <a:rPr lang="en-US" sz="3800" b="1" dirty="0">
                <a:solidFill>
                  <a:schemeClr val="tx2"/>
                </a:solidFill>
              </a:rPr>
              <a:t>Arbitrators refused to postpone hearing or refused to hear pertinent and material evidence (or other misbehavior)</a:t>
            </a:r>
          </a:p>
          <a:p>
            <a:pPr marL="574675" lvl="1" indent="-242888">
              <a:spcAft>
                <a:spcPts val="1200"/>
              </a:spcAft>
            </a:pPr>
            <a:r>
              <a:rPr lang="en-US" sz="3800" b="1" dirty="0">
                <a:solidFill>
                  <a:schemeClr val="tx2"/>
                </a:solidFill>
              </a:rPr>
              <a:t>Arbitrators exceeded their powers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FFFF00"/>
              </a:solidFill>
            </a:endParaRPr>
          </a:p>
          <a:p>
            <a:endParaRPr lang="en-US" sz="2400" b="1" dirty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</a:p>
          <a:p>
            <a:pPr lvl="1"/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36000"/>
      </p:ext>
    </p:extLst>
  </p:cSld>
  <p:clrMapOvr>
    <a:masterClrMapping/>
  </p:clrMapOvr>
  <p:transition spd="med">
    <p:pull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Sources of Arbitrators’ Powers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382000" cy="38862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339725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/>
                </a:solidFill>
              </a:rPr>
              <a:t>Case law</a:t>
            </a:r>
          </a:p>
          <a:p>
            <a:pPr marL="664845" lvl="1" indent="-342900">
              <a:spcAft>
                <a:spcPts val="1200"/>
              </a:spcAft>
            </a:pPr>
            <a:r>
              <a:rPr lang="en-US" b="1" dirty="0">
                <a:solidFill>
                  <a:schemeClr val="tx2"/>
                </a:solidFill>
              </a:rPr>
              <a:t>Largely</a:t>
            </a:r>
            <a:r>
              <a:rPr lang="en-US" b="1" dirty="0"/>
              <a:t> in connection with confirmation </a:t>
            </a:r>
            <a:br>
              <a:rPr lang="en-US" b="1" dirty="0"/>
            </a:br>
            <a:r>
              <a:rPr lang="en-US" b="1" dirty="0"/>
              <a:t>or vacatur of award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FFFF00"/>
              </a:solidFill>
            </a:endParaRPr>
          </a:p>
          <a:p>
            <a:endParaRPr lang="en-US" sz="2400" b="1" dirty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</a:p>
          <a:p>
            <a:pPr lvl="1"/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603957"/>
      </p:ext>
    </p:extLst>
  </p:cSld>
  <p:clrMapOvr>
    <a:masterClrMapping/>
  </p:clrMapOvr>
  <p:transition spd="med">
    <p:pull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19200" y="2590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ctr"/>
            <a:r>
              <a:rPr lang="en-US" sz="4000" b="1" u="sng" dirty="0">
                <a:solidFill>
                  <a:schemeClr val="accent1"/>
                </a:solidFill>
              </a:rPr>
              <a:t>EXERCISE OF POWER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945866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33400" y="1295400"/>
            <a:ext cx="8229600" cy="16764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>
              <a:defRPr/>
            </a:pPr>
            <a:r>
              <a:rPr lang="en-US" b="1">
                <a:solidFill>
                  <a:schemeClr val="accent1"/>
                </a:solidFill>
              </a:rPr>
              <a:t>Ethics Responsibilities </a:t>
            </a:r>
            <a:br>
              <a:rPr lang="en-US" b="1">
                <a:solidFill>
                  <a:schemeClr val="accent1"/>
                </a:solidFill>
              </a:rPr>
            </a:br>
            <a:r>
              <a:rPr lang="en-US" b="1">
                <a:solidFill>
                  <a:schemeClr val="accent1"/>
                </a:solidFill>
              </a:rPr>
              <a:t>as Arbitrators</a:t>
            </a:r>
          </a:p>
        </p:txBody>
      </p:sp>
      <p:sp>
        <p:nvSpPr>
          <p:cNvPr id="5123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3429000"/>
            <a:ext cx="7772400" cy="1752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0" indent="0" algn="ctr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3200" b="1" dirty="0"/>
              <a:t>Robin C. Dusek</a:t>
            </a: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r>
              <a:rPr lang="en-US" b="1" dirty="0"/>
              <a:t>Cohn Baughman</a:t>
            </a: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b="1" dirty="0"/>
              <a:t>ARIAS•U.S. Education Committee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endParaRPr lang="en-US" sz="3200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24443"/>
      </p:ext>
    </p:extLst>
  </p:cSld>
  <p:clrMapOvr>
    <a:masterClrMapping/>
  </p:clrMapOvr>
  <p:transition spd="med">
    <p:pull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89422"/>
            <a:ext cx="8229600" cy="990600"/>
          </a:xfrm>
        </p:spPr>
        <p:txBody>
          <a:bodyPr>
            <a:normAutofit fontScale="90000"/>
          </a:bodyPr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“Gateway” and Other Preliminary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1972"/>
            <a:ext cx="8229600" cy="4419600"/>
          </a:xfrm>
        </p:spPr>
        <p:txBody>
          <a:bodyPr/>
          <a:lstStyle>
            <a:defPPr>
              <a:defRPr kern="1200" smtId="4294967295"/>
            </a:defPPr>
          </a:lstStyle>
          <a:p>
            <a:pPr marL="339725" indent="-339725">
              <a:spcBef>
                <a:spcPct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accent1"/>
                </a:solidFill>
              </a:rPr>
              <a:t>Issue #1:  Who decides arbitrability?</a:t>
            </a:r>
          </a:p>
          <a:p>
            <a:pPr marL="574675" lvl="1" indent="-242888">
              <a:spcAft>
                <a:spcPts val="1200"/>
              </a:spcAft>
            </a:pPr>
            <a:r>
              <a:rPr lang="en-US" sz="2200" b="1" dirty="0">
                <a:solidFill>
                  <a:schemeClr val="tx2"/>
                </a:solidFill>
              </a:rPr>
              <a:t>“Gateway” issues, like arbitrability, are generally decided by the court.</a:t>
            </a:r>
          </a:p>
          <a:p>
            <a:pPr marL="914400" lvl="2" indent="-2349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2"/>
                </a:solidFill>
              </a:rPr>
              <a:t>Does the dispute fall within the contract’s arbitration clause?</a:t>
            </a:r>
          </a:p>
          <a:p>
            <a:pPr lvl="1"/>
            <a:endParaRPr lang="en-US" sz="1200" b="1" dirty="0">
              <a:solidFill>
                <a:schemeClr val="tx2"/>
              </a:solidFill>
            </a:endParaRPr>
          </a:p>
          <a:p>
            <a:pPr marL="568325" lvl="1" indent="0">
              <a:buNone/>
            </a:pPr>
            <a:r>
              <a:rPr lang="en-US" sz="1800" dirty="0"/>
              <a:t>“</a:t>
            </a:r>
            <a:r>
              <a:rPr lang="en-US" sz="1800" b="1" dirty="0"/>
              <a:t>Unless the parties clearly and unmistakably provide otherwise</a:t>
            </a:r>
            <a:r>
              <a:rPr lang="en-US" sz="1800" dirty="0"/>
              <a:t>, the question of whether the parties agreed to arbitrate </a:t>
            </a:r>
            <a:r>
              <a:rPr lang="en-US" sz="1800" b="1" dirty="0"/>
              <a:t>is to be decided by the court, not the arbitrator</a:t>
            </a:r>
            <a:r>
              <a:rPr lang="en-US" sz="1800" dirty="0"/>
              <a:t>.” </a:t>
            </a:r>
            <a:r>
              <a:rPr lang="en-US" sz="1800" i="1" dirty="0"/>
              <a:t>AT&amp;T Technologies, Inc. v. </a:t>
            </a:r>
            <a:r>
              <a:rPr lang="en-US" sz="1800" i="1" dirty="0" err="1"/>
              <a:t>Commc'ns</a:t>
            </a:r>
            <a:r>
              <a:rPr lang="en-US" sz="1800" i="1" dirty="0"/>
              <a:t> Workers of Am.</a:t>
            </a:r>
            <a:r>
              <a:rPr lang="en-US" sz="1800" dirty="0"/>
              <a:t>, 475 U.S. 643, 649 (1986)</a:t>
            </a:r>
            <a:endParaRPr lang="en-US" sz="1800" b="1" dirty="0"/>
          </a:p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70037"/>
      </p:ext>
    </p:extLst>
  </p:cSld>
  <p:clrMapOvr>
    <a:masterClrMapping/>
  </p:clrMapOvr>
  <p:transition spd="med">
    <p:pull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“Gateway” and Other Preliminary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46075" indent="-346075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accent1"/>
                </a:solidFill>
              </a:rPr>
              <a:t>Issue #1:  Who decides arbitrability?</a:t>
            </a:r>
            <a:endParaRPr lang="en-US" sz="2600" dirty="0"/>
          </a:p>
          <a:p>
            <a:pPr marL="568325" indent="-230188">
              <a:spcBef>
                <a:spcPts val="0"/>
              </a:spcBef>
            </a:pPr>
            <a:r>
              <a:rPr lang="en-US" sz="2200" b="1" i="1" dirty="0"/>
              <a:t>BUT</a:t>
            </a:r>
            <a:r>
              <a:rPr lang="en-US" sz="2200" b="1" dirty="0"/>
              <a:t>, parties can agree to have arbitrators decide arbitrability.</a:t>
            </a:r>
          </a:p>
          <a:p>
            <a:pPr>
              <a:spcBef>
                <a:spcPts val="0"/>
              </a:spcBef>
            </a:pPr>
            <a:endParaRPr lang="en-US" sz="2600" dirty="0"/>
          </a:p>
          <a:p>
            <a:pPr marL="798513" lvl="1" indent="-2349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i="1" dirty="0"/>
              <a:t>Rent-A-Center West, Inc. v. Jackson</a:t>
            </a:r>
            <a:r>
              <a:rPr lang="en-US" sz="1800" dirty="0"/>
              <a:t>, 561 U.S. 63 (2010). </a:t>
            </a:r>
          </a:p>
          <a:p>
            <a:pPr>
              <a:spcBef>
                <a:spcPts val="0"/>
              </a:spcBef>
            </a:pPr>
            <a:endParaRPr lang="en-US" sz="2600" dirty="0"/>
          </a:p>
          <a:p>
            <a:pPr marL="568325" indent="-236538">
              <a:spcBef>
                <a:spcPts val="0"/>
              </a:spcBef>
            </a:pPr>
            <a:r>
              <a:rPr lang="en-US" sz="2200" b="1" dirty="0"/>
              <a:t>Check the applicable rules:  some organizations (including the AAA) delegate jurisdictional questions to the arbitrator.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574675" lvl="1" indent="-242888"/>
            <a:endParaRPr lang="en-US" sz="2400" b="1" dirty="0">
              <a:solidFill>
                <a:schemeClr val="tx2"/>
              </a:solidFill>
            </a:endParaRPr>
          </a:p>
          <a:p>
            <a:pPr lvl="2">
              <a:spcAft>
                <a:spcPts val="600"/>
              </a:spcAft>
            </a:pPr>
            <a:endParaRPr lang="en-US" sz="2400" b="1" dirty="0"/>
          </a:p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41923"/>
      </p:ext>
    </p:extLst>
  </p:cSld>
  <p:clrMapOvr>
    <a:masterClrMapping/>
  </p:clrMapOvr>
  <p:transition spd="med">
    <p:pull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13004"/>
            <a:ext cx="8229600" cy="990600"/>
          </a:xfrm>
        </p:spPr>
        <p:txBody>
          <a:bodyPr>
            <a:normAutofit fontScale="90000"/>
          </a:bodyPr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“Gateway” and other Preliminary Issues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911" y="1403604"/>
            <a:ext cx="8229600" cy="4419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339725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/>
                </a:solidFill>
              </a:rPr>
              <a:t>Issue # 2: Consolidation</a:t>
            </a:r>
          </a:p>
          <a:p>
            <a:pPr marL="568325" indent="-227013">
              <a:spcBef>
                <a:spcPts val="0"/>
              </a:spcBef>
              <a:spcAft>
                <a:spcPts val="1200"/>
              </a:spcAft>
            </a:pPr>
            <a:r>
              <a:rPr lang="en-US" sz="2200" b="1" dirty="0">
                <a:solidFill>
                  <a:schemeClr val="tx2"/>
                </a:solidFill>
              </a:rPr>
              <a:t>Arises when there are multiple claims, multiple contracts (or layers), multiple reinsurers. </a:t>
            </a:r>
          </a:p>
          <a:p>
            <a:pPr marL="798513" lvl="1" indent="-227013">
              <a:spcBef>
                <a:spcPct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2"/>
                </a:solidFill>
              </a:rPr>
              <a:t>One party may argue it is more efficient, fair, and inexpensive to resolve in a single arbitration. </a:t>
            </a:r>
          </a:p>
          <a:p>
            <a:pPr marL="568325" indent="-227013">
              <a:spcAft>
                <a:spcPts val="600"/>
              </a:spcAft>
            </a:pPr>
            <a:r>
              <a:rPr lang="en-US" sz="2200" b="1" dirty="0">
                <a:solidFill>
                  <a:schemeClr val="tx2"/>
                </a:solidFill>
              </a:rPr>
              <a:t>Some arbitration clauses expressly permit consolidation:</a:t>
            </a:r>
          </a:p>
          <a:p>
            <a:pPr marL="568325" lvl="1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1800" i="1" dirty="0">
                <a:solidFill>
                  <a:schemeClr val="tx2"/>
                </a:solidFill>
              </a:rPr>
              <a:t>“If more than one reinsurer is involved in the same dispute, all such reinsurers shall constitute and act as one party…”</a:t>
            </a:r>
          </a:p>
          <a:p>
            <a:pPr marL="568325" indent="-227013"/>
            <a:r>
              <a:rPr lang="en-US" sz="2200" b="1" dirty="0">
                <a:solidFill>
                  <a:schemeClr val="tx2"/>
                </a:solidFill>
              </a:rPr>
              <a:t>If arbitration agreement is silent…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02259"/>
      </p:ext>
    </p:extLst>
  </p:cSld>
  <p:clrMapOvr>
    <a:masterClrMapping/>
  </p:clrMapOvr>
  <p:transition spd="med">
    <p:pull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“Gateway” and other Preliminary Issues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339725">
              <a:spcBef>
                <a:spcPct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/>
                </a:solidFill>
              </a:rPr>
              <a:t>Issue # 2: Consolidation</a:t>
            </a:r>
          </a:p>
          <a:p>
            <a:pPr marL="568325" indent="-222250">
              <a:spcBef>
                <a:spcPct val="0"/>
              </a:spcBef>
              <a:spcAft>
                <a:spcPts val="1800"/>
              </a:spcAft>
            </a:pPr>
            <a:r>
              <a:rPr lang="en-US" sz="2200" b="1" dirty="0">
                <a:solidFill>
                  <a:schemeClr val="tx2"/>
                </a:solidFill>
              </a:rPr>
              <a:t>Who can order consolidation?</a:t>
            </a:r>
          </a:p>
          <a:p>
            <a:pPr marL="798513" lvl="1" indent="-230188">
              <a:spcBef>
                <a:spcPct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1800" b="1" u="sng" dirty="0">
                <a:solidFill>
                  <a:schemeClr val="tx2"/>
                </a:solidFill>
              </a:rPr>
              <a:t>FAA</a:t>
            </a:r>
            <a:r>
              <a:rPr lang="en-US" sz="1800" b="1" dirty="0">
                <a:solidFill>
                  <a:schemeClr val="tx2"/>
                </a:solidFill>
              </a:rPr>
              <a:t> – </a:t>
            </a:r>
            <a:r>
              <a:rPr lang="en-US" sz="1800" dirty="0">
                <a:solidFill>
                  <a:schemeClr val="tx2"/>
                </a:solidFill>
              </a:rPr>
              <a:t>Federal Arbitration Act</a:t>
            </a:r>
          </a:p>
          <a:p>
            <a:pPr marL="1062038" lvl="2" indent="-263525">
              <a:spcBef>
                <a:spcPct val="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2"/>
                </a:solidFill>
              </a:rPr>
              <a:t>Silent on consolidation</a:t>
            </a:r>
          </a:p>
          <a:p>
            <a:pPr marL="787400" lvl="1" indent="-219075">
              <a:spcBef>
                <a:spcPct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1800" b="1" u="sng" dirty="0">
                <a:solidFill>
                  <a:schemeClr val="tx2"/>
                </a:solidFill>
              </a:rPr>
              <a:t>RUAA</a:t>
            </a:r>
            <a:r>
              <a:rPr lang="en-US" sz="1800" b="1" dirty="0">
                <a:solidFill>
                  <a:schemeClr val="tx2"/>
                </a:solidFill>
              </a:rPr>
              <a:t> – </a:t>
            </a:r>
            <a:r>
              <a:rPr lang="en-US" sz="1800" dirty="0"/>
              <a:t>Revised Uniform Arbitration Act (2000)</a:t>
            </a:r>
          </a:p>
          <a:p>
            <a:pPr marL="1030288" lvl="2" indent="-231775">
              <a:spcBef>
                <a:spcPct val="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en-US" dirty="0"/>
              <a:t> Section 10 authorizes a court to order consolidation of arbitrations where certain conditions are met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61259"/>
      </p:ext>
    </p:extLst>
  </p:cSld>
  <p:clrMapOvr>
    <a:masterClrMapping/>
  </p:clrMapOvr>
  <p:transition spd="med">
    <p:pull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104" y="402336"/>
            <a:ext cx="8229600" cy="990600"/>
          </a:xfrm>
        </p:spPr>
        <p:txBody>
          <a:bodyPr>
            <a:normAutofit fontScale="90000"/>
          </a:bodyPr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“Gateway” and other Preliminary Issues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4064"/>
          </a:xfrm>
        </p:spPr>
        <p:txBody>
          <a:bodyPr>
            <a:normAutofit fontScale="62500" lnSpcReduction="20000"/>
          </a:bodyPr>
          <a:lstStyle>
            <a:defPPr>
              <a:defRPr kern="1200" smtId="4294967295"/>
            </a:defPPr>
          </a:lstStyle>
          <a:p>
            <a:pPr marL="339725" indent="-339725">
              <a:spcBef>
                <a:spcPct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3500" b="1" dirty="0">
                <a:solidFill>
                  <a:schemeClr val="accent1"/>
                </a:solidFill>
              </a:rPr>
              <a:t>Issue # 2: Consolidation</a:t>
            </a:r>
          </a:p>
          <a:p>
            <a:pPr marL="568325" indent="-222250">
              <a:spcBef>
                <a:spcPct val="0"/>
              </a:spcBef>
              <a:spcAft>
                <a:spcPts val="1200"/>
              </a:spcAft>
            </a:pPr>
            <a:r>
              <a:rPr lang="en-US" sz="2900" b="1" u="sng" dirty="0">
                <a:solidFill>
                  <a:schemeClr val="tx2"/>
                </a:solidFill>
              </a:rPr>
              <a:t>Old Approach</a:t>
            </a:r>
            <a:r>
              <a:rPr lang="en-US" sz="2900" b="1" dirty="0">
                <a:solidFill>
                  <a:schemeClr val="tx2"/>
                </a:solidFill>
              </a:rPr>
              <a:t>: consolidation issues decided by courts</a:t>
            </a:r>
          </a:p>
          <a:p>
            <a:pPr marL="798513" lvl="2" indent="-230188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600" i="1" dirty="0">
                <a:solidFill>
                  <a:schemeClr val="tx2"/>
                </a:solidFill>
              </a:rPr>
              <a:t>Hartford Acc. and </a:t>
            </a:r>
            <a:r>
              <a:rPr lang="en-US" sz="2600" i="1" dirty="0" err="1">
                <a:solidFill>
                  <a:schemeClr val="tx2"/>
                </a:solidFill>
              </a:rPr>
              <a:t>Indem</a:t>
            </a:r>
            <a:r>
              <a:rPr lang="en-US" sz="2600" i="1" dirty="0">
                <a:solidFill>
                  <a:schemeClr val="tx2"/>
                </a:solidFill>
              </a:rPr>
              <a:t>. Co v. Swiss Re</a:t>
            </a:r>
            <a:r>
              <a:rPr lang="en-US" sz="2600" dirty="0">
                <a:solidFill>
                  <a:schemeClr val="tx2"/>
                </a:solidFill>
              </a:rPr>
              <a:t>, 246 F.3d 219 (2</a:t>
            </a:r>
            <a:r>
              <a:rPr lang="en-US" sz="2600" baseline="30000" dirty="0">
                <a:solidFill>
                  <a:schemeClr val="tx2"/>
                </a:solidFill>
              </a:rPr>
              <a:t>nd</a:t>
            </a:r>
            <a:r>
              <a:rPr lang="en-US" sz="2600" dirty="0">
                <a:solidFill>
                  <a:schemeClr val="tx2"/>
                </a:solidFill>
              </a:rPr>
              <a:t> Circ. 2001)</a:t>
            </a:r>
          </a:p>
          <a:p>
            <a:pPr marL="798513" lvl="2" indent="-230188">
              <a:spcBef>
                <a:spcPct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2600" i="1" dirty="0">
                <a:solidFill>
                  <a:schemeClr val="tx2"/>
                </a:solidFill>
              </a:rPr>
              <a:t>Conn. </a:t>
            </a:r>
            <a:r>
              <a:rPr lang="en-US" sz="2600" i="1" dirty="0" err="1">
                <a:solidFill>
                  <a:schemeClr val="tx2"/>
                </a:solidFill>
              </a:rPr>
              <a:t>Gen’l</a:t>
            </a:r>
            <a:r>
              <a:rPr lang="en-US" sz="2600" i="1" dirty="0">
                <a:solidFill>
                  <a:schemeClr val="tx2"/>
                </a:solidFill>
              </a:rPr>
              <a:t> Life Ins. v. Sun Life Assur. of Canada</a:t>
            </a:r>
            <a:r>
              <a:rPr lang="en-US" sz="2600" dirty="0">
                <a:solidFill>
                  <a:schemeClr val="tx2"/>
                </a:solidFill>
              </a:rPr>
              <a:t>, 210 F.3d 771 (7</a:t>
            </a:r>
            <a:r>
              <a:rPr lang="en-US" sz="2600" baseline="30000" dirty="0">
                <a:solidFill>
                  <a:schemeClr val="tx2"/>
                </a:solidFill>
              </a:rPr>
              <a:t>th</a:t>
            </a:r>
            <a:r>
              <a:rPr lang="en-US" sz="2600" dirty="0">
                <a:solidFill>
                  <a:schemeClr val="tx2"/>
                </a:solidFill>
              </a:rPr>
              <a:t> Cir. 2000)</a:t>
            </a:r>
          </a:p>
          <a:p>
            <a:pPr marL="568325" indent="-222250">
              <a:spcBef>
                <a:spcPct val="0"/>
              </a:spcBef>
              <a:spcAft>
                <a:spcPts val="1800"/>
              </a:spcAft>
            </a:pPr>
            <a:r>
              <a:rPr lang="en-US" sz="2900" b="1" u="sng" dirty="0">
                <a:solidFill>
                  <a:schemeClr val="tx2"/>
                </a:solidFill>
              </a:rPr>
              <a:t>New Approach</a:t>
            </a:r>
            <a:r>
              <a:rPr lang="en-US" sz="2900" b="1" dirty="0">
                <a:solidFill>
                  <a:schemeClr val="tx2"/>
                </a:solidFill>
              </a:rPr>
              <a:t>: arbitrators resolve consolidation issues</a:t>
            </a:r>
          </a:p>
          <a:p>
            <a:pPr marL="798513" lvl="1" indent="-22860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600" i="1" dirty="0">
                <a:solidFill>
                  <a:schemeClr val="tx2"/>
                </a:solidFill>
              </a:rPr>
              <a:t>Howsam v. Dean Witter Reynolds, Inc</a:t>
            </a:r>
            <a:r>
              <a:rPr lang="en-US" sz="2600" dirty="0">
                <a:solidFill>
                  <a:schemeClr val="tx2"/>
                </a:solidFill>
              </a:rPr>
              <a:t>., 537 U.S. 79 (2002) (procedural matters are questions for the arbitrators)</a:t>
            </a:r>
          </a:p>
          <a:p>
            <a:pPr marL="798513" lvl="1" indent="-22860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600" i="1" dirty="0">
                <a:solidFill>
                  <a:schemeClr val="tx2"/>
                </a:solidFill>
              </a:rPr>
              <a:t>Green Tree Fin. Corp. v. Bazzle</a:t>
            </a:r>
            <a:r>
              <a:rPr lang="en-US" sz="2600" dirty="0">
                <a:solidFill>
                  <a:schemeClr val="tx2"/>
                </a:solidFill>
              </a:rPr>
              <a:t>, 539 U.S. 444 (2003) (plurality) (c</a:t>
            </a:r>
            <a:r>
              <a:rPr lang="en-US" sz="2600" dirty="0"/>
              <a:t>lass arbitration concerns only “</a:t>
            </a:r>
            <a:r>
              <a:rPr lang="en-US" sz="2600" i="1" dirty="0"/>
              <a:t>what kind of arbitration proceeding</a:t>
            </a:r>
            <a:r>
              <a:rPr lang="en-US" sz="2600" dirty="0"/>
              <a:t> the parties agreed to” – a procedural issue -- not the kind of substantive “gateway issue” presumptively reserved for the courts) </a:t>
            </a:r>
            <a:endParaRPr lang="en-US" sz="2600" dirty="0">
              <a:solidFill>
                <a:schemeClr val="tx2"/>
              </a:solidFill>
            </a:endParaRPr>
          </a:p>
          <a:p>
            <a:pPr marL="798513" lvl="1" indent="-22860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600" i="1" dirty="0">
                <a:solidFill>
                  <a:schemeClr val="tx2"/>
                </a:solidFill>
              </a:rPr>
              <a:t>Stolt-Nielsen v. </a:t>
            </a:r>
            <a:r>
              <a:rPr lang="en-US" sz="2600" i="1" dirty="0" err="1">
                <a:solidFill>
                  <a:schemeClr val="tx2"/>
                </a:solidFill>
              </a:rPr>
              <a:t>AnimalFeeds</a:t>
            </a:r>
            <a:r>
              <a:rPr lang="en-US" sz="2600" i="1" dirty="0">
                <a:solidFill>
                  <a:schemeClr val="tx2"/>
                </a:solidFill>
              </a:rPr>
              <a:t> Int’l Corp</a:t>
            </a:r>
            <a:r>
              <a:rPr lang="en-US" sz="2600" dirty="0">
                <a:solidFill>
                  <a:schemeClr val="tx2"/>
                </a:solidFill>
              </a:rPr>
              <a:t>., 559 U.S. 662 (2010) (questioning whether arbitrators can decide the issue)</a:t>
            </a:r>
          </a:p>
          <a:p>
            <a:pPr marL="798513" lvl="1" indent="-22860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600" i="1" dirty="0"/>
              <a:t>Oxford Health Plans LLC v. Sutter,</a:t>
            </a:r>
            <a:r>
              <a:rPr lang="en-US" sz="2600" dirty="0"/>
              <a:t> 569 U.S. 564 (2013) </a:t>
            </a:r>
            <a:br>
              <a:rPr lang="en-US" sz="2600" dirty="0"/>
            </a:br>
            <a:r>
              <a:rPr lang="en-US" sz="2600" dirty="0"/>
              <a:t>(affirming arbitrator’s decision to allow class arbitration)</a:t>
            </a:r>
            <a:endParaRPr lang="en-US" sz="2600" dirty="0">
              <a:solidFill>
                <a:schemeClr val="tx2"/>
              </a:solidFill>
            </a:endParaRPr>
          </a:p>
          <a:p>
            <a:pPr marL="568325" lvl="2" indent="0">
              <a:spcBef>
                <a:spcPct val="0"/>
              </a:spcBef>
              <a:spcAft>
                <a:spcPts val="1800"/>
              </a:spcAft>
              <a:buNone/>
            </a:pPr>
            <a:endParaRPr lang="en-US" sz="2900" i="1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charset="2"/>
              <a:buChar char="Ø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661515"/>
      </p:ext>
    </p:extLst>
  </p:cSld>
  <p:clrMapOvr>
    <a:masterClrMapping/>
  </p:clrMapOvr>
  <p:transition spd="med">
    <p:pull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68087"/>
            <a:ext cx="8229600" cy="990600"/>
          </a:xfrm>
        </p:spPr>
        <p:txBody>
          <a:bodyPr>
            <a:normAutofit fontScale="90000"/>
          </a:bodyPr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“Gateway” and other Preliminary Issues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58687"/>
            <a:ext cx="8382000" cy="41148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339725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/>
                </a:solidFill>
              </a:rPr>
              <a:t>Issue # 2: Consolidation</a:t>
            </a:r>
          </a:p>
          <a:p>
            <a:pPr marL="568325" indent="-222250"/>
            <a:r>
              <a:rPr lang="en-US" b="1" dirty="0">
                <a:solidFill>
                  <a:schemeClr val="tx2"/>
                </a:solidFill>
              </a:rPr>
              <a:t>The New Approach in Action:</a:t>
            </a:r>
          </a:p>
          <a:p>
            <a:endParaRPr lang="en-US" sz="1000" b="1" dirty="0">
              <a:solidFill>
                <a:schemeClr val="tx2"/>
              </a:solidFill>
            </a:endParaRPr>
          </a:p>
          <a:p>
            <a:pPr marL="798513" lvl="1" indent="-227013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800" i="1" dirty="0">
                <a:solidFill>
                  <a:schemeClr val="tx2"/>
                </a:solidFill>
              </a:rPr>
              <a:t>Employers Ins. Co. of Wausau v. The Hartford</a:t>
            </a:r>
            <a:r>
              <a:rPr lang="en-US" sz="1800" dirty="0">
                <a:solidFill>
                  <a:schemeClr val="tx2"/>
                </a:solidFill>
              </a:rPr>
              <a:t>, 2018 WL 6330425 (C.D. Cal. Dec. 3, 2018)</a:t>
            </a:r>
          </a:p>
          <a:p>
            <a:pPr marL="798513" lvl="1" indent="-227013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800" i="1" dirty="0">
                <a:solidFill>
                  <a:schemeClr val="tx2"/>
                </a:solidFill>
              </a:rPr>
              <a:t>Shaw’s </a:t>
            </a:r>
            <a:r>
              <a:rPr lang="en-US" sz="1800" i="1" dirty="0" err="1">
                <a:solidFill>
                  <a:schemeClr val="tx2"/>
                </a:solidFill>
              </a:rPr>
              <a:t>Supemarkets</a:t>
            </a:r>
            <a:r>
              <a:rPr lang="en-US" sz="1800" i="1" dirty="0">
                <a:solidFill>
                  <a:schemeClr val="tx2"/>
                </a:solidFill>
              </a:rPr>
              <a:t> v. United Food &amp; Commercial Workers Union</a:t>
            </a:r>
            <a:r>
              <a:rPr lang="en-US" sz="1800" dirty="0">
                <a:solidFill>
                  <a:schemeClr val="tx2"/>
                </a:solidFill>
              </a:rPr>
              <a:t>, 321 F.3d 251 (1</a:t>
            </a:r>
            <a:r>
              <a:rPr lang="en-US" sz="1800" baseline="30000" dirty="0">
                <a:solidFill>
                  <a:schemeClr val="tx2"/>
                </a:solidFill>
              </a:rPr>
              <a:t>st</a:t>
            </a:r>
            <a:r>
              <a:rPr lang="en-US" sz="1800" dirty="0">
                <a:solidFill>
                  <a:schemeClr val="tx2"/>
                </a:solidFill>
              </a:rPr>
              <a:t> Cir. 2003) </a:t>
            </a:r>
          </a:p>
          <a:p>
            <a:pPr marL="798513" lvl="1" indent="-227013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800" i="1" dirty="0">
                <a:solidFill>
                  <a:schemeClr val="tx2"/>
                </a:solidFill>
              </a:rPr>
              <a:t>Munich Re v. </a:t>
            </a:r>
            <a:r>
              <a:rPr lang="en-US" sz="1800" i="1" dirty="0" err="1">
                <a:solidFill>
                  <a:schemeClr val="tx2"/>
                </a:solidFill>
              </a:rPr>
              <a:t>Nat’l</a:t>
            </a:r>
            <a:r>
              <a:rPr lang="en-US" sz="1800" i="1" dirty="0">
                <a:solidFill>
                  <a:schemeClr val="tx2"/>
                </a:solidFill>
              </a:rPr>
              <a:t> Cas. Co.</a:t>
            </a:r>
            <a:r>
              <a:rPr lang="en-US" sz="1800" dirty="0">
                <a:solidFill>
                  <a:schemeClr val="tx2"/>
                </a:solidFill>
              </a:rPr>
              <a:t>, 2011 WL 1561067 (S.D.N.Y. April 26, 2011)</a:t>
            </a:r>
          </a:p>
          <a:p>
            <a:pPr marL="798513" lvl="1" indent="-227013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800" i="1" dirty="0">
                <a:solidFill>
                  <a:schemeClr val="tx2"/>
                </a:solidFill>
              </a:rPr>
              <a:t>Certain Underwriters at Lloyd’s v. Westchester Fire Ins. Co.,</a:t>
            </a:r>
            <a:r>
              <a:rPr lang="en-US" sz="1800" dirty="0">
                <a:solidFill>
                  <a:schemeClr val="tx2"/>
                </a:solidFill>
              </a:rPr>
              <a:t> 489 F.3d 580 (2007)</a:t>
            </a:r>
            <a:endParaRPr lang="en-US" sz="1800" i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defPPr>
              <a:defRPr kern="1200" smtId="4294967295"/>
            </a:defPPr>
          </a:lstStyle>
          <a:p>
            <a:fld id="{B281C31C-DEB8-4747-AB16-ADE3A4173A0A}" type="slidenum">
              <a:rPr lang="en-US" smtClean="0"/>
              <a:t>45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754768"/>
      </p:ext>
    </p:extLst>
  </p:cSld>
  <p:clrMapOvr>
    <a:masterClrMapping/>
  </p:clrMapOvr>
  <p:transition spd="med">
    <p:pull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“Gateway” and other Preliminary Issues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3429"/>
            <a:ext cx="8229600" cy="41148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339725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/>
                </a:solidFill>
              </a:rPr>
              <a:t>Issue # 2: Consolidation</a:t>
            </a:r>
          </a:p>
          <a:p>
            <a:pPr marL="568325" indent="-222250">
              <a:spcAft>
                <a:spcPts val="1200"/>
              </a:spcAft>
            </a:pPr>
            <a:r>
              <a:rPr lang="en-US" sz="2200" b="1" dirty="0">
                <a:solidFill>
                  <a:schemeClr val="tx2"/>
                </a:solidFill>
              </a:rPr>
              <a:t>BUT HOW DO ARBITRATORS DECIDE?</a:t>
            </a:r>
          </a:p>
          <a:p>
            <a:pPr marL="798513" indent="-2349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The chicken and egg problem</a:t>
            </a:r>
          </a:p>
          <a:p>
            <a:pPr marL="798513" indent="-2349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Contractual intent vs. practical considerations</a:t>
            </a:r>
          </a:p>
          <a:p>
            <a:pPr marL="798513" indent="-2349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One vs. multiple panels </a:t>
            </a:r>
          </a:p>
          <a:p>
            <a:endParaRPr lang="en-US" dirty="0"/>
          </a:p>
          <a:p>
            <a:pPr marL="574675" lvl="1" indent="-230188">
              <a:spcBef>
                <a:spcPct val="0"/>
              </a:spcBef>
              <a:spcAft>
                <a:spcPts val="1200"/>
              </a:spcAft>
            </a:pP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defPPr>
              <a:defRPr kern="1200" smtId="4294967295"/>
            </a:defPPr>
          </a:lstStyle>
          <a:p>
            <a:fld id="{B281C31C-DEB8-4747-AB16-ADE3A4173A0A}" type="slidenum">
              <a:rPr lang="en-US" smtClean="0"/>
              <a:t>46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453714"/>
      </p:ext>
    </p:extLst>
  </p:cSld>
  <p:clrMapOvr>
    <a:masterClrMapping/>
  </p:clrMapOvr>
  <p:transition spd="med">
    <p:pull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9646"/>
            <a:ext cx="8229600" cy="990600"/>
          </a:xfrm>
        </p:spPr>
        <p:txBody>
          <a:bodyPr>
            <a:normAutofit fontScale="90000"/>
          </a:bodyPr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“Gateway” and other Preliminary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8911"/>
            <a:ext cx="8229600" cy="4114800"/>
          </a:xfrm>
        </p:spPr>
        <p:txBody>
          <a:bodyPr>
            <a:normAutofit fontScale="92500" lnSpcReduction="20000"/>
          </a:bodyPr>
          <a:lstStyle>
            <a:defPPr>
              <a:defRPr kern="1200" smtId="4294967295"/>
            </a:defPPr>
          </a:lstStyle>
          <a:p>
            <a:pPr marL="339725" indent="-339725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/>
                </a:solidFill>
              </a:rPr>
              <a:t>Issue #3:  Security</a:t>
            </a:r>
          </a:p>
          <a:p>
            <a:endParaRPr lang="en-US" sz="1000" b="1" dirty="0">
              <a:solidFill>
                <a:schemeClr val="tx2"/>
              </a:solidFill>
            </a:endParaRPr>
          </a:p>
          <a:p>
            <a:pPr marL="568325" indent="-236538"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Considerations:</a:t>
            </a:r>
          </a:p>
          <a:p>
            <a:pPr marL="798513" lvl="1" indent="-2349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900" dirty="0"/>
              <a:t>Contractual security requirements.</a:t>
            </a:r>
          </a:p>
          <a:p>
            <a:pPr marL="798513" lvl="1" indent="-2349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900" dirty="0"/>
              <a:t>Statutory security requirements.</a:t>
            </a:r>
          </a:p>
          <a:p>
            <a:pPr marL="798513" lvl="1" indent="-234950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900" dirty="0"/>
              <a:t>Need?</a:t>
            </a:r>
          </a:p>
          <a:p>
            <a:pPr marL="568325" indent="-222250"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Enforcement of preliminary security awards:</a:t>
            </a:r>
          </a:p>
          <a:p>
            <a:pPr marL="798513" lvl="1" indent="-2349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900" i="1" dirty="0"/>
              <a:t>Banco de </a:t>
            </a:r>
            <a:r>
              <a:rPr lang="en-US" sz="1900" i="1" dirty="0" err="1"/>
              <a:t>Seguros</a:t>
            </a:r>
            <a:r>
              <a:rPr lang="en-US" sz="1900" i="1" dirty="0"/>
              <a:t> del Estado v. Mutual Marine Office</a:t>
            </a:r>
            <a:r>
              <a:rPr lang="en-US" sz="1900" dirty="0"/>
              <a:t>, 344 F.3d 255 (2d Cir. 2003)</a:t>
            </a:r>
          </a:p>
          <a:p>
            <a:pPr marL="798513" lvl="1" indent="-23495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900" i="1" dirty="0"/>
              <a:t>Companion Prop. and Cas. Ins. v. Allied Provident Ins.</a:t>
            </a:r>
            <a:r>
              <a:rPr lang="en-US" sz="1900" dirty="0"/>
              <a:t>, 2014 WL 4804466 (S.D.N.Y. Sept. 26, 2014)  </a:t>
            </a:r>
          </a:p>
          <a:p>
            <a:endParaRPr lang="en-US" dirty="0"/>
          </a:p>
          <a:p>
            <a:pPr marL="574675" lvl="1" indent="-230188">
              <a:spcBef>
                <a:spcPct val="0"/>
              </a:spcBef>
              <a:spcAft>
                <a:spcPts val="1200"/>
              </a:spcAft>
            </a:pP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defPPr>
              <a:defRPr kern="1200" smtId="4294967295"/>
            </a:defPPr>
          </a:lstStyle>
          <a:p>
            <a:fld id="{B281C31C-DEB8-4747-AB16-ADE3A4173A0A}" type="slidenum">
              <a:rPr lang="en-US" smtClean="0"/>
              <a:t>47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28314"/>
      </p:ext>
    </p:extLst>
  </p:cSld>
  <p:clrMapOvr>
    <a:masterClrMapping/>
  </p:clrMapOvr>
  <p:transition spd="med">
    <p:pull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8664"/>
            <a:ext cx="8229600" cy="990600"/>
          </a:xfrm>
        </p:spPr>
        <p:txBody>
          <a:bodyPr>
            <a:normAutofit fontScale="90000"/>
          </a:bodyPr>
          <a:lstStyle>
            <a:defPPr>
              <a:defRPr kern="1200" smtId="4294967295"/>
            </a:defPPr>
          </a:lstStyle>
          <a:p>
            <a:br>
              <a:rPr lang="en-US" sz="3600" b="1" dirty="0">
                <a:solidFill>
                  <a:schemeClr val="accent1"/>
                </a:solidFill>
              </a:rPr>
            </a:br>
            <a:r>
              <a:rPr lang="en-US" b="1" dirty="0">
                <a:solidFill>
                  <a:schemeClr val="accent1"/>
                </a:solidFill>
              </a:rPr>
              <a:t>Pre-Hearing Issues</a:t>
            </a:r>
            <a:br>
              <a:rPr lang="en-US" b="1" dirty="0">
                <a:solidFill>
                  <a:schemeClr val="accent1"/>
                </a:solidFill>
              </a:rPr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80457"/>
            <a:ext cx="8305800" cy="41148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2921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/>
                </a:solidFill>
              </a:rPr>
              <a:t>Issue #1:  </a:t>
            </a:r>
            <a:r>
              <a:rPr lang="en-US" sz="2400" b="1" dirty="0">
                <a:solidFill>
                  <a:schemeClr val="accent1"/>
                </a:solidFill>
              </a:rPr>
              <a:t>Confidentiality </a:t>
            </a:r>
          </a:p>
          <a:p>
            <a:pPr marL="346075" indent="-298450">
              <a:spcAft>
                <a:spcPts val="1200"/>
              </a:spcAft>
              <a:buNone/>
            </a:pPr>
            <a:r>
              <a:rPr lang="en-US" sz="2200" b="1" dirty="0">
                <a:solidFill>
                  <a:schemeClr val="accent1"/>
                </a:solidFill>
              </a:rPr>
              <a:t>	Do arbitrators have the power to issue a confidentiality or protective order where a contract is silent, absent complete agreement among the parties?</a:t>
            </a:r>
          </a:p>
          <a:p>
            <a:pPr marL="574675" lvl="1" indent="-242888">
              <a:spcAft>
                <a:spcPts val="1200"/>
              </a:spcAft>
            </a:pPr>
            <a:r>
              <a:rPr lang="en-US" sz="2200" b="1" dirty="0">
                <a:solidFill>
                  <a:schemeClr val="tx2"/>
                </a:solidFill>
              </a:rPr>
              <a:t>FAA – silent</a:t>
            </a:r>
          </a:p>
          <a:p>
            <a:pPr marL="574675" lvl="1" indent="-242888">
              <a:spcAft>
                <a:spcPts val="1200"/>
              </a:spcAft>
            </a:pPr>
            <a:r>
              <a:rPr lang="en-US" sz="2200" b="1" dirty="0" err="1">
                <a:solidFill>
                  <a:schemeClr val="tx2"/>
                </a:solidFill>
              </a:rPr>
              <a:t>RUAA</a:t>
            </a:r>
            <a:r>
              <a:rPr lang="en-US" sz="2200" b="1" dirty="0">
                <a:solidFill>
                  <a:schemeClr val="tx2"/>
                </a:solidFill>
              </a:rPr>
              <a:t> § 17(e) </a:t>
            </a:r>
          </a:p>
          <a:p>
            <a:pPr marL="690563" lvl="1" indent="0">
              <a:spcAft>
                <a:spcPts val="1200"/>
              </a:spcAft>
              <a:buNone/>
            </a:pPr>
            <a:r>
              <a:rPr lang="en-US" sz="1800" dirty="0">
                <a:solidFill>
                  <a:schemeClr val="tx2"/>
                </a:solidFill>
              </a:rPr>
              <a:t>“An arbitrator may issue a protective order to prevent the disclosure of privileged information, confidential information, trade secrets, and other information protected from disclosure to the extent a court could if the controversy were the subject of a civil action in this State.”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defPPr>
              <a:defRPr kern="1200" smtId="4294967295"/>
            </a:defPPr>
          </a:lstStyle>
          <a:p>
            <a:fld id="{B281C31C-DEB8-4747-AB16-ADE3A4173A0A}" type="slidenum">
              <a:rPr lang="en-US" smtClean="0"/>
              <a:t>48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764528"/>
      </p:ext>
    </p:extLst>
  </p:cSld>
  <p:clrMapOvr>
    <a:masterClrMapping/>
  </p:clrMapOvr>
  <p:transition spd="med">
    <p:pull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14938"/>
            <a:ext cx="8229600" cy="114300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Pre-Hearing Issues – Confidentiality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57938"/>
            <a:ext cx="8229600" cy="53340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339725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chemeClr val="accent1"/>
                </a:solidFill>
              </a:rPr>
              <a:t>Confidentiality orders are likely to be enforceable.</a:t>
            </a:r>
          </a:p>
          <a:p>
            <a:pPr marL="568325" lvl="1" indent="-222250">
              <a:spcBef>
                <a:spcPts val="0"/>
              </a:spcBef>
              <a:spcAft>
                <a:spcPts val="1200"/>
              </a:spcAft>
            </a:pPr>
            <a:r>
              <a:rPr lang="en-US" sz="1800" b="1" dirty="0">
                <a:solidFill>
                  <a:schemeClr val="tx2"/>
                </a:solidFill>
              </a:rPr>
              <a:t>Arbitrators have broad power to decide procedural issues</a:t>
            </a:r>
          </a:p>
          <a:p>
            <a:pPr marL="568325" lvl="1" indent="-222250">
              <a:spcBef>
                <a:spcPts val="0"/>
              </a:spcBef>
              <a:spcAft>
                <a:spcPts val="600"/>
              </a:spcAft>
            </a:pPr>
            <a:r>
              <a:rPr lang="en-US" sz="1800" b="1" dirty="0">
                <a:solidFill>
                  <a:schemeClr val="tx2"/>
                </a:solidFill>
              </a:rPr>
              <a:t>Custom and practice of confidentiality in arbitrations </a:t>
            </a:r>
          </a:p>
          <a:p>
            <a:pPr marL="568325" lvl="1" indent="0">
              <a:spcBef>
                <a:spcPts val="0"/>
              </a:spcBef>
              <a:spcAft>
                <a:spcPts val="1200"/>
              </a:spcAft>
              <a:buNone/>
              <a:tabLst>
                <a:tab pos="568325" algn="l"/>
              </a:tabLst>
            </a:pPr>
            <a:r>
              <a:rPr lang="en-US" sz="1600" dirty="0">
                <a:solidFill>
                  <a:schemeClr val="tx2"/>
                </a:solidFill>
              </a:rPr>
              <a:t>(</a:t>
            </a:r>
            <a:r>
              <a:rPr lang="en-US" sz="1600" i="1" dirty="0">
                <a:solidFill>
                  <a:schemeClr val="tx2"/>
                </a:solidFill>
              </a:rPr>
              <a:t>i.e.</a:t>
            </a:r>
            <a:r>
              <a:rPr lang="en-US" sz="1600" dirty="0">
                <a:solidFill>
                  <a:schemeClr val="tx2"/>
                </a:solidFill>
              </a:rPr>
              <a:t>, confidentiality is implicit in arbitration because parties chose a resolution outside of a public court process.)</a:t>
            </a:r>
          </a:p>
          <a:p>
            <a:pPr marL="568325" lvl="1" indent="-222250">
              <a:spcBef>
                <a:spcPts val="0"/>
              </a:spcBef>
              <a:spcAft>
                <a:spcPts val="2400"/>
              </a:spcAft>
            </a:pPr>
            <a:r>
              <a:rPr lang="en-US" sz="1800" b="1" dirty="0">
                <a:solidFill>
                  <a:schemeClr val="tx2"/>
                </a:solidFill>
              </a:rPr>
              <a:t>Arbitrators have discretion to consider whether particular factors militate in favor of or against confidentiality or customized confidentiality.</a:t>
            </a:r>
          </a:p>
          <a:p>
            <a:pPr marL="339725" indent="-339725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chemeClr val="accent1"/>
                </a:solidFill>
              </a:rPr>
              <a:t>Post-award judicial review </a:t>
            </a:r>
          </a:p>
          <a:p>
            <a:pPr marL="568325" lvl="1" indent="-222250">
              <a:spcBef>
                <a:spcPts val="0"/>
              </a:spcBef>
              <a:spcAft>
                <a:spcPts val="1200"/>
              </a:spcAft>
            </a:pPr>
            <a:r>
              <a:rPr lang="en-US" sz="1800" b="1" dirty="0">
                <a:solidFill>
                  <a:schemeClr val="tx2"/>
                </a:solidFill>
              </a:rPr>
              <a:t>Some courts refuse or limit sealing </a:t>
            </a:r>
            <a:r>
              <a:rPr lang="en-US" sz="1800" b="1" dirty="0" err="1">
                <a:solidFill>
                  <a:schemeClr val="tx2"/>
                </a:solidFill>
              </a:rPr>
              <a:t>givn</a:t>
            </a:r>
            <a:r>
              <a:rPr lang="en-US" sz="1800" b="1" dirty="0">
                <a:solidFill>
                  <a:schemeClr val="tx2"/>
                </a:solidFill>
              </a:rPr>
              <a:t> the presumption of public access to documents.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defPPr>
              <a:defRPr kern="1200" smtId="4294967295"/>
            </a:defPPr>
          </a:lstStyle>
          <a:p>
            <a:fld id="{B281C31C-DEB8-4747-AB16-ADE3A4173A0A}" type="slidenum">
              <a:rPr lang="en-US" smtClean="0"/>
              <a:t>49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76580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609600"/>
            <a:ext cx="8229600" cy="9144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en-US" b="1" dirty="0">
                <a:solidFill>
                  <a:schemeClr val="accent1"/>
                </a:solidFill>
              </a:rPr>
              <a:t>History and Evolution</a:t>
            </a:r>
          </a:p>
        </p:txBody>
      </p:sp>
      <p:sp>
        <p:nvSpPr>
          <p:cNvPr id="5123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458200" cy="4038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339725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altLang="en-US" b="1" dirty="0">
                <a:solidFill>
                  <a:schemeClr val="accent1"/>
                </a:solidFill>
              </a:rPr>
              <a:t>ARIAS•U.S. Guidelines for Arbitrator Conduct </a:t>
            </a:r>
            <a:br>
              <a:rPr lang="en-US" altLang="en-US" b="1" dirty="0">
                <a:solidFill>
                  <a:schemeClr val="accent1"/>
                </a:solidFill>
              </a:rPr>
            </a:br>
            <a:r>
              <a:rPr lang="en-US" altLang="en-US" b="1" dirty="0">
                <a:solidFill>
                  <a:schemeClr val="accent1"/>
                </a:solidFill>
              </a:rPr>
              <a:t>(“Code of Conduct”)</a:t>
            </a:r>
          </a:p>
          <a:p>
            <a:pPr marL="339725" indent="-339725">
              <a:lnSpc>
                <a:spcPct val="120000"/>
              </a:lnSpc>
              <a:spcBef>
                <a:spcPts val="12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/>
                </a:solidFill>
              </a:rPr>
              <a:t>Additional </a:t>
            </a:r>
            <a:r>
              <a:rPr lang="en-US" altLang="en-US" b="1" dirty="0">
                <a:solidFill>
                  <a:schemeClr val="accent1"/>
                </a:solidFill>
              </a:rPr>
              <a:t>ARIAS•U.S. </a:t>
            </a:r>
            <a:r>
              <a:rPr lang="en-US" b="1" dirty="0">
                <a:solidFill>
                  <a:schemeClr val="accent1"/>
                </a:solidFill>
              </a:rPr>
              <a:t>Ethical Guidelines</a:t>
            </a:r>
            <a:br>
              <a:rPr lang="en-US" b="1" dirty="0">
                <a:solidFill>
                  <a:schemeClr val="accent1"/>
                </a:solidFill>
              </a:rPr>
            </a:br>
            <a:r>
              <a:rPr lang="en-US" b="1" dirty="0">
                <a:solidFill>
                  <a:schemeClr val="accent1"/>
                </a:solidFill>
              </a:rPr>
              <a:t>(“Additional Guidelines”)</a:t>
            </a:r>
          </a:p>
          <a:p>
            <a:pPr marL="339725" indent="-339725">
              <a:lnSpc>
                <a:spcPct val="120000"/>
              </a:lnSpc>
              <a:spcBef>
                <a:spcPts val="120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altLang="en-US" b="1" dirty="0">
                <a:solidFill>
                  <a:schemeClr val="accent1"/>
                </a:solidFill>
              </a:rPr>
              <a:t>ARIAS•U.S. Code of Conduct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0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10502"/>
      </p:ext>
    </p:extLst>
  </p:cSld>
  <p:clrMapOvr>
    <a:masterClrMapping/>
  </p:clrMapOvr>
  <p:transition spd="med">
    <p:pull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Pre Hearing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8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339725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accent1"/>
                </a:solidFill>
              </a:rPr>
              <a:t>Issue #2:  Discovery</a:t>
            </a:r>
          </a:p>
          <a:p>
            <a:pPr marL="568325" indent="-222250">
              <a:spcBef>
                <a:spcPts val="0"/>
              </a:spcBef>
              <a:spcAft>
                <a:spcPts val="2400"/>
              </a:spcAft>
            </a:pPr>
            <a:r>
              <a:rPr lang="en-US" sz="2200" b="1" dirty="0">
                <a:solidFill>
                  <a:schemeClr val="tx2"/>
                </a:solidFill>
              </a:rPr>
              <a:t>Some arbitration clauses expressly address the panel’s authority to resolve discovery disputes.</a:t>
            </a:r>
          </a:p>
          <a:p>
            <a:pPr marL="568325" indent="-222250">
              <a:spcBef>
                <a:spcPts val="0"/>
              </a:spcBef>
              <a:spcAft>
                <a:spcPts val="1200"/>
              </a:spcAft>
            </a:pPr>
            <a:r>
              <a:rPr lang="en-US" sz="2200" b="1" dirty="0">
                <a:solidFill>
                  <a:schemeClr val="tx2"/>
                </a:solidFill>
              </a:rPr>
              <a:t>If the arbitration clause is silent …</a:t>
            </a:r>
          </a:p>
          <a:p>
            <a:pPr marL="798513" lvl="1" indent="-230188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2"/>
                </a:solidFill>
              </a:rPr>
              <a:t>Arbitrators have broad authority to resolve procedural disputes, including the scope and nature of permissible discovery.</a:t>
            </a:r>
          </a:p>
          <a:p>
            <a:pPr marL="798513" lvl="1" indent="-230188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2"/>
                </a:solidFill>
              </a:rPr>
              <a:t>This applies particularly to discovery among the parties.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defPPr>
              <a:defRPr kern="1200" smtId="4294967295"/>
            </a:defPPr>
          </a:lstStyle>
          <a:p>
            <a:fld id="{B281C31C-DEB8-4747-AB16-ADE3A4173A0A}" type="slidenum">
              <a:rPr lang="en-US" smtClean="0"/>
              <a:t>50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494591"/>
      </p:ext>
    </p:extLst>
  </p:cSld>
  <p:clrMapOvr>
    <a:masterClrMapping/>
  </p:clrMapOvr>
  <p:transition spd="med">
    <p:pull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66682"/>
            <a:ext cx="8229600" cy="990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Pre Hearing Issues –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31438"/>
            <a:ext cx="8534400" cy="4678363"/>
          </a:xfrm>
        </p:spPr>
        <p:txBody>
          <a:bodyPr>
            <a:normAutofit fontScale="92500" lnSpcReduction="20000"/>
          </a:bodyPr>
          <a:lstStyle>
            <a:defPPr>
              <a:defRPr kern="1200" smtId="4294967295"/>
            </a:defPPr>
          </a:lstStyle>
          <a:p>
            <a:pPr marL="339725" indent="-339725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1"/>
                </a:solidFill>
              </a:rPr>
              <a:t>What About Third-Party Discovery?</a:t>
            </a:r>
            <a:endParaRPr lang="en-US" b="1" dirty="0">
              <a:solidFill>
                <a:schemeClr val="accent1"/>
              </a:solidFill>
            </a:endParaRPr>
          </a:p>
          <a:p>
            <a:pPr marL="568325" indent="-222250">
              <a:spcBef>
                <a:spcPts val="0"/>
              </a:spcBef>
              <a:spcAft>
                <a:spcPts val="1200"/>
              </a:spcAft>
            </a:pPr>
            <a:r>
              <a:rPr lang="en-US" sz="2200" b="1" dirty="0">
                <a:solidFill>
                  <a:schemeClr val="tx2"/>
                </a:solidFill>
              </a:rPr>
              <a:t>FAA</a:t>
            </a:r>
            <a:r>
              <a:rPr lang="en-US" sz="2200" b="1" i="1" dirty="0">
                <a:solidFill>
                  <a:schemeClr val="tx2"/>
                </a:solidFill>
              </a:rPr>
              <a:t> </a:t>
            </a:r>
            <a:r>
              <a:rPr lang="en-US" sz="2200" b="1" dirty="0">
                <a:solidFill>
                  <a:schemeClr val="tx2"/>
                </a:solidFill>
              </a:rPr>
              <a:t>(9 U.S.C § 7) </a:t>
            </a:r>
          </a:p>
          <a:p>
            <a:pPr marL="798513" lvl="1" indent="-230188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chemeClr val="tx2"/>
                </a:solidFill>
              </a:rPr>
              <a:t>Arbitrators may summon witnesses to attend before them and bring documents with them</a:t>
            </a:r>
          </a:p>
          <a:p>
            <a:pPr marL="568325" lvl="1" indent="-222250">
              <a:spcBef>
                <a:spcPts val="0"/>
              </a:spcBef>
              <a:spcAft>
                <a:spcPts val="1200"/>
              </a:spcAft>
            </a:pPr>
            <a:r>
              <a:rPr lang="en-US" sz="2200" b="1" dirty="0">
                <a:solidFill>
                  <a:schemeClr val="tx2"/>
                </a:solidFill>
              </a:rPr>
              <a:t>RUAA  (§ 17) </a:t>
            </a:r>
          </a:p>
          <a:p>
            <a:pPr marL="798513" lvl="3" indent="-230188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chemeClr val="tx2"/>
                </a:solidFill>
              </a:rPr>
              <a:t>Arbitrators may issue subpoenas for witness attendance and document production at a hearing</a:t>
            </a:r>
          </a:p>
          <a:p>
            <a:pPr marL="798513" lvl="3" indent="-230188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chemeClr val="tx2"/>
                </a:solidFill>
              </a:rPr>
              <a:t>May permit depositions of witnesses who cannot attend hearing </a:t>
            </a:r>
          </a:p>
          <a:p>
            <a:pPr marL="568325" indent="-222250">
              <a:spcBef>
                <a:spcPts val="0"/>
              </a:spcBef>
              <a:spcAft>
                <a:spcPts val="1200"/>
              </a:spcAft>
            </a:pPr>
            <a:r>
              <a:rPr lang="en-US" sz="2200" b="1" dirty="0">
                <a:solidFill>
                  <a:schemeClr val="tx2"/>
                </a:solidFill>
              </a:rPr>
              <a:t>ARIAS-U.S. Rules for Resolution of U.S. Insurance and Reinsurance Disputes</a:t>
            </a:r>
          </a:p>
          <a:p>
            <a:pPr marL="798513" lvl="1" indent="-230188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900" dirty="0"/>
              <a:t>“The Panel may issue subpoenas for the attendance of witnesses and for the witnesses to produce documents that are relevant and in the witnesses’ possession or control.”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5521"/>
      </p:ext>
    </p:extLst>
  </p:cSld>
  <p:clrMapOvr>
    <a:masterClrMapping/>
  </p:clrMapOvr>
  <p:transition spd="med">
    <p:pull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62953"/>
            <a:ext cx="8229600" cy="68580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Pre Hearing Issues –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4958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46075" indent="-346075">
              <a:spcBef>
                <a:spcPts val="0"/>
              </a:spcBef>
              <a:spcAft>
                <a:spcPts val="1800"/>
              </a:spcAft>
              <a:buFont typeface="Wingdings" charset="2"/>
              <a:buChar char="Ø"/>
            </a:pPr>
            <a:r>
              <a:rPr lang="en-US" sz="2400" b="1" dirty="0">
                <a:solidFill>
                  <a:schemeClr val="accent1"/>
                </a:solidFill>
              </a:rPr>
              <a:t>What About Third-Party Discovery?</a:t>
            </a:r>
            <a:endParaRPr lang="en-US" dirty="0"/>
          </a:p>
          <a:p>
            <a:pPr marL="568325" indent="-222250">
              <a:spcBef>
                <a:spcPts val="0"/>
              </a:spcBef>
              <a:spcAft>
                <a:spcPts val="2400"/>
              </a:spcAft>
            </a:pPr>
            <a:r>
              <a:rPr lang="en-US" sz="1800" b="1" dirty="0"/>
              <a:t>Does Section 7 of the FAA authorize subpoenas for </a:t>
            </a:r>
            <a:r>
              <a:rPr lang="en-US" sz="1800" b="1" i="1" dirty="0"/>
              <a:t>discovery</a:t>
            </a:r>
            <a:r>
              <a:rPr lang="en-US" sz="1800" b="1" dirty="0"/>
              <a:t>? </a:t>
            </a:r>
          </a:p>
          <a:p>
            <a:pPr marL="568325" indent="-222250">
              <a:spcBef>
                <a:spcPts val="0"/>
              </a:spcBef>
              <a:spcAft>
                <a:spcPts val="1200"/>
              </a:spcAft>
            </a:pPr>
            <a:r>
              <a:rPr lang="en-US" sz="1800" b="1" dirty="0"/>
              <a:t>No authority under FAA to order pre-hearing nonparty discovery. </a:t>
            </a:r>
          </a:p>
          <a:p>
            <a:pPr marL="568325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1600" i="1" dirty="0"/>
              <a:t>See e.g., Health Corp. v. </a:t>
            </a:r>
            <a:r>
              <a:rPr lang="en-US" sz="1600" i="1" dirty="0" err="1"/>
              <a:t>Vividus</a:t>
            </a:r>
            <a:r>
              <a:rPr lang="en-US" sz="1600" i="1" dirty="0"/>
              <a:t> LLC</a:t>
            </a:r>
            <a:r>
              <a:rPr lang="en-US" sz="1600" dirty="0"/>
              <a:t>, 878 F.3d 703 (9th Cir. 2017); </a:t>
            </a:r>
            <a:br>
              <a:rPr lang="en-US" sz="1600" dirty="0"/>
            </a:br>
            <a:r>
              <a:rPr lang="en-US" sz="1600" i="1" dirty="0"/>
              <a:t>Life Receivables Trust v. Syndicate 102 at Lloyd's of London</a:t>
            </a:r>
            <a:r>
              <a:rPr lang="en-US" sz="1600" dirty="0"/>
              <a:t>, 549 F.3d 210 (2d Cir. 2008);</a:t>
            </a:r>
            <a:r>
              <a:rPr lang="it-IT" sz="1600" dirty="0"/>
              <a:t> </a:t>
            </a:r>
            <a:r>
              <a:rPr lang="it-IT" sz="1600" i="1" dirty="0" err="1"/>
              <a:t>Hay</a:t>
            </a:r>
            <a:r>
              <a:rPr lang="it-IT" sz="1600" i="1" dirty="0"/>
              <a:t> Group, </a:t>
            </a:r>
            <a:r>
              <a:rPr lang="it-IT" sz="1600" i="1" dirty="0" err="1"/>
              <a:t>Inc</a:t>
            </a:r>
            <a:r>
              <a:rPr lang="it-IT" sz="1600" i="1" dirty="0"/>
              <a:t>. v. E.B.S. Acquisition Corp.</a:t>
            </a:r>
            <a:r>
              <a:rPr lang="it-IT" sz="1600" dirty="0"/>
              <a:t>, 360 F.3d 404 (3d </a:t>
            </a:r>
            <a:r>
              <a:rPr lang="it-IT" sz="1600" dirty="0" err="1"/>
              <a:t>Cir</a:t>
            </a:r>
            <a:r>
              <a:rPr lang="it-IT" sz="1600" dirty="0"/>
              <a:t>. 2004)</a:t>
            </a:r>
            <a:r>
              <a:rPr lang="en-US" sz="1600" dirty="0"/>
              <a:t>.</a:t>
            </a:r>
          </a:p>
          <a:p>
            <a:pPr marL="568325" indent="-222250">
              <a:spcBef>
                <a:spcPts val="0"/>
              </a:spcBef>
              <a:spcAft>
                <a:spcPts val="1200"/>
              </a:spcAft>
            </a:pPr>
            <a:r>
              <a:rPr lang="en-US" sz="1800" b="1" dirty="0"/>
              <a:t>Section 7 of the FAA contains an implied power allowing arbitrators to order prehearing discovery. </a:t>
            </a:r>
          </a:p>
          <a:p>
            <a:pPr marL="568325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600" i="1" dirty="0"/>
              <a:t>See e.g., In re Sec. Life Ins. Co. of Am.</a:t>
            </a:r>
            <a:r>
              <a:rPr lang="en-US" sz="1600" dirty="0"/>
              <a:t>, 228 F.3d 865, 870-871 (8th Cir. 2000); </a:t>
            </a:r>
            <a:br>
              <a:rPr lang="en-US" sz="1600" dirty="0"/>
            </a:br>
            <a:r>
              <a:rPr lang="en-US" sz="1600" i="1" dirty="0"/>
              <a:t>Am. </a:t>
            </a:r>
            <a:r>
              <a:rPr lang="en-US" sz="1600" i="1" dirty="0" err="1"/>
              <a:t>Fed’n</a:t>
            </a:r>
            <a:r>
              <a:rPr lang="en-US" sz="1600" i="1" dirty="0"/>
              <a:t> of Television &amp; Radio Artists, AFL-CIO v. WJBK-TV</a:t>
            </a:r>
            <a:r>
              <a:rPr lang="en-US" sz="1600" dirty="0"/>
              <a:t>, 164 F.3d 1004 </a:t>
            </a:r>
            <a:br>
              <a:rPr lang="en-US" sz="1600" dirty="0"/>
            </a:br>
            <a:r>
              <a:rPr lang="en-US" sz="1600" dirty="0"/>
              <a:t>(6th Cir. 1999).</a:t>
            </a:r>
          </a:p>
          <a:p>
            <a:pPr>
              <a:buFont typeface="Wingdings" charset="2"/>
              <a:buChar char="Ø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818390"/>
      </p:ext>
    </p:extLst>
  </p:cSld>
  <p:clrMapOvr>
    <a:masterClrMapping/>
  </p:clrMapOvr>
  <p:transition spd="med">
    <p:pull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Pre Hearing Issues –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10251"/>
            <a:ext cx="8305800" cy="43434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46075" indent="-346075">
              <a:spcBef>
                <a:spcPts val="0"/>
              </a:spcBef>
              <a:spcAft>
                <a:spcPts val="1800"/>
              </a:spcAft>
              <a:buFont typeface="Wingdings" charset="2"/>
              <a:buChar char="Ø"/>
            </a:pPr>
            <a:r>
              <a:rPr lang="en-US" sz="2400" b="1" dirty="0">
                <a:solidFill>
                  <a:schemeClr val="accent1"/>
                </a:solidFill>
              </a:rPr>
              <a:t>What About Third-Party Discovery?</a:t>
            </a:r>
            <a:endParaRPr lang="en-US" dirty="0"/>
          </a:p>
          <a:p>
            <a:pPr marL="568325" indent="-222250">
              <a:spcBef>
                <a:spcPts val="0"/>
              </a:spcBef>
              <a:spcAft>
                <a:spcPts val="1800"/>
              </a:spcAft>
            </a:pPr>
            <a:r>
              <a:rPr lang="en-US" b="1" dirty="0"/>
              <a:t>A possible work-around:</a:t>
            </a:r>
          </a:p>
          <a:p>
            <a:pPr marL="798513" lvl="1" indent="-234950"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Arbitrators may hold a hearing to facilitate document production </a:t>
            </a:r>
            <a:br>
              <a:rPr lang="en-US" sz="1800" dirty="0"/>
            </a:br>
            <a:r>
              <a:rPr lang="en-US" sz="1800" dirty="0"/>
              <a:t>from non-parties.</a:t>
            </a:r>
          </a:p>
          <a:p>
            <a:pPr marL="798513" lvl="1" indent="-234950"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Such a hearing may be before a single arbitrator.</a:t>
            </a:r>
          </a:p>
          <a:p>
            <a:pPr marL="568325" lvl="1" indent="0">
              <a:buNone/>
            </a:pPr>
            <a:r>
              <a:rPr lang="en-US" sz="1600" i="1" dirty="0"/>
              <a:t>See E.g.: Life Receivables Trust v. Syndicate 102</a:t>
            </a:r>
            <a:r>
              <a:rPr lang="en-US" sz="1600" dirty="0"/>
              <a:t>, 549 F.3d 210, 218 (2d Cir. 2008)</a:t>
            </a:r>
            <a:endParaRPr lang="en-US" sz="1600" i="1" dirty="0"/>
          </a:p>
          <a:p>
            <a:pPr>
              <a:buFont typeface="Wingdings" charset="2"/>
              <a:buChar char="Ø"/>
            </a:pPr>
            <a:endParaRPr lang="en-US" dirty="0"/>
          </a:p>
          <a:p>
            <a:pPr>
              <a:buFont typeface="Wingdings" charset="2"/>
              <a:buChar char="Ø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03429"/>
      </p:ext>
    </p:extLst>
  </p:cSld>
  <p:clrMapOvr>
    <a:masterClrMapping/>
  </p:clrMapOvr>
  <p:transition spd="med">
    <p:pull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Pre-Hearing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/>
          <a:lstStyle>
            <a:defPPr>
              <a:defRPr kern="1200" smtId="4294967295"/>
            </a:defPPr>
          </a:lstStyle>
          <a:p>
            <a:pPr marL="339725" indent="-2921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/>
                </a:solidFill>
              </a:rPr>
              <a:t>Issue #3:  Dispositive Motions</a:t>
            </a:r>
          </a:p>
          <a:p>
            <a:pPr marL="346075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200" b="1" dirty="0">
                <a:solidFill>
                  <a:schemeClr val="accent1"/>
                </a:solidFill>
              </a:rPr>
              <a:t>Do arbitrators have the power to grant dispositive motions?</a:t>
            </a:r>
          </a:p>
          <a:p>
            <a:pPr marL="568325" indent="-222250">
              <a:spcBef>
                <a:spcPts val="0"/>
              </a:spcBef>
              <a:spcAft>
                <a:spcPts val="1800"/>
              </a:spcAft>
            </a:pPr>
            <a:r>
              <a:rPr lang="en-US" sz="2000" b="1" u="sng" dirty="0">
                <a:solidFill>
                  <a:schemeClr val="tx2"/>
                </a:solidFill>
              </a:rPr>
              <a:t>FAA</a:t>
            </a:r>
            <a:r>
              <a:rPr lang="en-US" sz="2000" b="1" dirty="0">
                <a:solidFill>
                  <a:schemeClr val="tx2"/>
                </a:solidFill>
              </a:rPr>
              <a:t> – </a:t>
            </a:r>
          </a:p>
          <a:p>
            <a:pPr marL="798513" lvl="1" indent="-230188"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2"/>
                </a:solidFill>
              </a:rPr>
              <a:t>Availability of dispositive motions in court supports authority of arbitrators to grant dispositive motions.</a:t>
            </a:r>
          </a:p>
          <a:p>
            <a:pPr marL="798513" lvl="1" indent="-230188"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2"/>
                </a:solidFill>
              </a:rPr>
              <a:t>BUT:  will a court vacate an award on the ground that the Panel “</a:t>
            </a:r>
            <a:r>
              <a:rPr lang="en-US" sz="1800" dirty="0" err="1">
                <a:solidFill>
                  <a:schemeClr val="tx2"/>
                </a:solidFill>
              </a:rPr>
              <a:t>refus</a:t>
            </a:r>
            <a:r>
              <a:rPr lang="en-US" sz="1800" dirty="0">
                <a:solidFill>
                  <a:schemeClr val="tx2"/>
                </a:solidFill>
              </a:rPr>
              <a:t>[ed] to hear evidence pertinent and material to the controversy?”</a:t>
            </a:r>
          </a:p>
          <a:p>
            <a:pPr marL="798513" lvl="1" indent="-230188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2"/>
                </a:solidFill>
              </a:rPr>
              <a:t>The answer may depend on whether the decision granting a </a:t>
            </a:r>
            <a:br>
              <a:rPr lang="en-US" sz="1800" dirty="0">
                <a:solidFill>
                  <a:schemeClr val="tx2"/>
                </a:solidFill>
              </a:rPr>
            </a:br>
            <a:r>
              <a:rPr lang="en-US" sz="1800" dirty="0">
                <a:solidFill>
                  <a:schemeClr val="tx2"/>
                </a:solidFill>
              </a:rPr>
              <a:t>dispositive motion is supported.</a:t>
            </a:r>
          </a:p>
          <a:p>
            <a:endParaRPr lang="en-US" sz="1400" b="1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r>
              <a:rPr lang="en-US" sz="2400" b="1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466394"/>
      </p:ext>
    </p:extLst>
  </p:cSld>
  <p:clrMapOvr>
    <a:masterClrMapping/>
  </p:clrMapOvr>
  <p:transition spd="med">
    <p:pull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The Hearing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339725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chemeClr val="accent1"/>
                </a:solidFill>
              </a:rPr>
              <a:t>Evidentiary Rulings -- arbitrators have broad discretion.</a:t>
            </a:r>
          </a:p>
          <a:p>
            <a:pPr marL="674370" lvl="1" indent="-342900">
              <a:spcBef>
                <a:spcPts val="0"/>
              </a:spcBef>
              <a:spcAft>
                <a:spcPts val="1800"/>
              </a:spcAft>
            </a:pPr>
            <a:r>
              <a:rPr lang="en-US" sz="1800" b="1" dirty="0">
                <a:solidFill>
                  <a:schemeClr val="tx2"/>
                </a:solidFill>
              </a:rPr>
              <a:t>FAA permits court to vacate award where arbitrators “</a:t>
            </a:r>
            <a:r>
              <a:rPr lang="en-US" sz="1800" b="1" dirty="0" err="1">
                <a:solidFill>
                  <a:schemeClr val="tx2"/>
                </a:solidFill>
              </a:rPr>
              <a:t>refus</a:t>
            </a:r>
            <a:r>
              <a:rPr lang="en-US" sz="1800" b="1" dirty="0">
                <a:solidFill>
                  <a:schemeClr val="tx2"/>
                </a:solidFill>
              </a:rPr>
              <a:t>[ed] to hear evidence pertinent and material to the controversy.”</a:t>
            </a:r>
          </a:p>
          <a:p>
            <a:pPr marL="674370" lvl="1" indent="-342900">
              <a:spcBef>
                <a:spcPts val="0"/>
              </a:spcBef>
              <a:spcAft>
                <a:spcPts val="1200"/>
              </a:spcAft>
            </a:pPr>
            <a:r>
              <a:rPr lang="en-US" sz="1800" b="1" dirty="0">
                <a:solidFill>
                  <a:schemeClr val="tx2"/>
                </a:solidFill>
              </a:rPr>
              <a:t>BUT…courts hold that “arbitrators are not required to hear all the evidence proffered by a party.” </a:t>
            </a:r>
          </a:p>
          <a:p>
            <a:pPr marL="684213" lvl="1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1800" i="1" dirty="0">
                <a:solidFill>
                  <a:schemeClr val="tx2"/>
                </a:solidFill>
              </a:rPr>
              <a:t>British Ins. Co. of Cayman v. Water Street ins. Co.</a:t>
            </a:r>
            <a:r>
              <a:rPr lang="en-US" sz="1800" dirty="0">
                <a:solidFill>
                  <a:schemeClr val="tx2"/>
                </a:solidFill>
              </a:rPr>
              <a:t>, 9 F. Supp.2d 506, 617 (S.D.N.Y. 2000).</a:t>
            </a:r>
          </a:p>
          <a:p>
            <a:pPr marL="674370" lvl="1" indent="-342900">
              <a:spcBef>
                <a:spcPts val="0"/>
              </a:spcBef>
              <a:spcAft>
                <a:spcPts val="1200"/>
              </a:spcAft>
            </a:pPr>
            <a:r>
              <a:rPr lang="en-US" sz="1800" b="1" dirty="0">
                <a:solidFill>
                  <a:schemeClr val="tx2"/>
                </a:solidFill>
              </a:rPr>
              <a:t>Arbitrators must hold a “fundamentally fair hearing,” but parties are not “entitled to all of the process that accompanies a judicial hearing.”  </a:t>
            </a:r>
          </a:p>
          <a:p>
            <a:pPr marL="684213" lvl="1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1800" i="1" dirty="0">
                <a:solidFill>
                  <a:schemeClr val="tx2"/>
                </a:solidFill>
              </a:rPr>
              <a:t>Yasuda Fire &amp; Marine v. Continental Cas. Co.</a:t>
            </a:r>
            <a:r>
              <a:rPr lang="en-US" sz="1800" dirty="0">
                <a:solidFill>
                  <a:schemeClr val="tx2"/>
                </a:solidFill>
              </a:rPr>
              <a:t>, 37 F.3d 345, 353 (7th Cir. 1994).  </a:t>
            </a:r>
            <a:r>
              <a:rPr lang="en-US" sz="1800" i="1" dirty="0">
                <a:solidFill>
                  <a:schemeClr val="tx2"/>
                </a:solidFill>
              </a:rPr>
              <a:t>See also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i="1" dirty="0">
                <a:solidFill>
                  <a:schemeClr val="tx2"/>
                </a:solidFill>
              </a:rPr>
              <a:t>Century </a:t>
            </a:r>
            <a:r>
              <a:rPr lang="en-US" sz="1800" i="1" dirty="0" err="1">
                <a:solidFill>
                  <a:schemeClr val="tx2"/>
                </a:solidFill>
              </a:rPr>
              <a:t>Indem</a:t>
            </a:r>
            <a:r>
              <a:rPr lang="en-US" sz="1800" i="1" dirty="0">
                <a:solidFill>
                  <a:schemeClr val="tx2"/>
                </a:solidFill>
              </a:rPr>
              <a:t>. Co. v. AXA Belgium, </a:t>
            </a:r>
            <a:br>
              <a:rPr lang="en-US" sz="1800" i="1" dirty="0">
                <a:solidFill>
                  <a:schemeClr val="tx2"/>
                </a:solidFill>
              </a:rPr>
            </a:br>
            <a:r>
              <a:rPr lang="en-US" sz="1800" dirty="0">
                <a:solidFill>
                  <a:schemeClr val="tx2"/>
                </a:solidFill>
              </a:rPr>
              <a:t>2012 WL 4354816 at *6 (S.D.N.Y. Sept. 24, 2012).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519719"/>
      </p:ext>
    </p:extLst>
  </p:cSld>
  <p:clrMapOvr>
    <a:masterClrMapping/>
  </p:clrMapOvr>
  <p:transition spd="med">
    <p:pull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The Hearing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038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339725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/>
                </a:solidFill>
              </a:rPr>
              <a:t>Hearing Conduct</a:t>
            </a:r>
          </a:p>
          <a:p>
            <a:pPr marL="568325" indent="-222250">
              <a:spcBef>
                <a:spcPts val="0"/>
              </a:spcBef>
              <a:spcAft>
                <a:spcPts val="1800"/>
              </a:spcAft>
            </a:pPr>
            <a:r>
              <a:rPr lang="en-US" sz="2200" b="1" dirty="0">
                <a:solidFill>
                  <a:schemeClr val="tx2"/>
                </a:solidFill>
              </a:rPr>
              <a:t>The intersection of the FAA and the Code of Conduct</a:t>
            </a:r>
          </a:p>
          <a:p>
            <a:pPr marL="798513" lvl="1" indent="-230188"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2"/>
                </a:solidFill>
              </a:rPr>
              <a:t>FAA permits court to vacate award in case of “evident partiality” or “misbehavior by which the rights of any party have been prejudiced”</a:t>
            </a:r>
          </a:p>
          <a:p>
            <a:pPr marL="798513" lvl="1" indent="-230188"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2"/>
                </a:solidFill>
              </a:rPr>
              <a:t>Therefore, be civil.</a:t>
            </a:r>
          </a:p>
          <a:p>
            <a:pPr marL="798513" lvl="1" indent="-230188"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2"/>
                </a:solidFill>
              </a:rPr>
              <a:t>Arbitrators may question witnesses, but they should not conduct adversarial cross examinations.</a:t>
            </a:r>
          </a:p>
          <a:p>
            <a:pPr marL="0" indent="0">
              <a:buNone/>
            </a:pP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712797"/>
      </p:ext>
    </p:extLst>
  </p:cSld>
  <p:clrMapOvr>
    <a:masterClrMapping/>
  </p:clrMapOvr>
  <p:transition spd="med">
    <p:pull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40436"/>
            <a:ext cx="8229600" cy="99060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Final Awards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572000"/>
          </a:xfrm>
        </p:spPr>
        <p:txBody>
          <a:bodyPr>
            <a:normAutofit fontScale="92500" lnSpcReduction="20000"/>
          </a:bodyPr>
          <a:lstStyle>
            <a:defPPr>
              <a:defRPr kern="1200" smtId="4294967295"/>
            </a:defPPr>
          </a:lstStyle>
          <a:p>
            <a:pPr marL="339725" indent="-339725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accent1"/>
                </a:solidFill>
              </a:rPr>
              <a:t>Reasoned or Not?</a:t>
            </a:r>
          </a:p>
          <a:p>
            <a:pPr marL="568325" indent="-227013"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solidFill>
                  <a:schemeClr val="tx2"/>
                </a:solidFill>
              </a:rPr>
              <a:t>Arbitration clauses typically…</a:t>
            </a:r>
          </a:p>
          <a:p>
            <a:pPr marL="798513" lvl="1" indent="-230188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chemeClr val="tx2"/>
                </a:solidFill>
              </a:rPr>
              <a:t>Require only that awards be in writing</a:t>
            </a:r>
          </a:p>
          <a:p>
            <a:pPr marL="798513" lvl="1" indent="-230188">
              <a:spcBef>
                <a:spcPts val="0"/>
              </a:spcBef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chemeClr val="tx2"/>
                </a:solidFill>
              </a:rPr>
              <a:t>Do not require the panel to explain the basis of its decision</a:t>
            </a:r>
          </a:p>
          <a:p>
            <a:pPr marL="568325" indent="-227013">
              <a:spcBef>
                <a:spcPts val="0"/>
              </a:spcBef>
              <a:spcAft>
                <a:spcPts val="2400"/>
              </a:spcAft>
            </a:pPr>
            <a:r>
              <a:rPr lang="en-US" b="1" dirty="0">
                <a:solidFill>
                  <a:schemeClr val="tx2"/>
                </a:solidFill>
              </a:rPr>
              <a:t>Parties may agree that they want a reasoned award.</a:t>
            </a:r>
            <a:endParaRPr lang="en-US" dirty="0">
              <a:solidFill>
                <a:schemeClr val="tx2"/>
              </a:solidFill>
            </a:endParaRPr>
          </a:p>
          <a:p>
            <a:pPr marL="568325" indent="-227013">
              <a:spcBef>
                <a:spcPts val="0"/>
              </a:spcBef>
              <a:spcAft>
                <a:spcPts val="2400"/>
              </a:spcAft>
            </a:pPr>
            <a:r>
              <a:rPr lang="en-US" b="1" dirty="0">
                <a:solidFill>
                  <a:schemeClr val="tx2"/>
                </a:solidFill>
              </a:rPr>
              <a:t>FAA &amp; RUAA – </a:t>
            </a:r>
            <a:r>
              <a:rPr lang="en-US" sz="2200" b="1" dirty="0">
                <a:solidFill>
                  <a:schemeClr val="tx2"/>
                </a:solidFill>
              </a:rPr>
              <a:t>silent </a:t>
            </a:r>
          </a:p>
          <a:p>
            <a:pPr marL="568325" indent="-227013"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solidFill>
                  <a:schemeClr val="tx2"/>
                </a:solidFill>
              </a:rPr>
              <a:t>ARIAS-U.S. Practical Guide to Reinsurance 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Arbitration Procedure</a:t>
            </a:r>
            <a:endParaRPr lang="en-US" sz="2000" b="1" dirty="0">
              <a:solidFill>
                <a:schemeClr val="tx2"/>
              </a:solidFill>
            </a:endParaRPr>
          </a:p>
          <a:p>
            <a:pPr marL="568325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1900" dirty="0">
                <a:solidFill>
                  <a:schemeClr val="tx2"/>
                </a:solidFill>
              </a:rPr>
              <a:t>“If all parties request the panel to explain the reasons for its award, </a:t>
            </a:r>
            <a:br>
              <a:rPr lang="en-US" sz="1900" dirty="0">
                <a:solidFill>
                  <a:schemeClr val="tx2"/>
                </a:solidFill>
              </a:rPr>
            </a:br>
            <a:r>
              <a:rPr lang="en-US" sz="1900" dirty="0">
                <a:solidFill>
                  <a:schemeClr val="tx2"/>
                </a:solidFill>
              </a:rPr>
              <a:t>the panel should normally do so.”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endParaRPr lang="en-US" b="1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422592"/>
      </p:ext>
    </p:extLst>
  </p:cSld>
  <p:clrMapOvr>
    <a:masterClrMapping/>
  </p:clrMapOvr>
  <p:transition spd="med">
    <p:pull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Final Awards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495800"/>
          </a:xfrm>
        </p:spPr>
        <p:txBody>
          <a:bodyPr>
            <a:normAutofit fontScale="92500" lnSpcReduction="10000"/>
          </a:bodyPr>
          <a:lstStyle>
            <a:defPPr>
              <a:defRPr kern="1200" smtId="4294967295"/>
            </a:defPPr>
          </a:lstStyle>
          <a:p>
            <a:pPr marL="339725" indent="-282575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/>
                </a:solidFill>
              </a:rPr>
              <a:t>What Remedies Are Available?</a:t>
            </a:r>
          </a:p>
          <a:p>
            <a:pPr marL="574675" lvl="1" indent="-242888">
              <a:spcAft>
                <a:spcPts val="1200"/>
              </a:spcAft>
            </a:pPr>
            <a:r>
              <a:rPr lang="en-US" sz="2400" b="1" dirty="0">
                <a:solidFill>
                  <a:schemeClr val="tx2"/>
                </a:solidFill>
              </a:rPr>
              <a:t>Compensatory Damages</a:t>
            </a:r>
          </a:p>
          <a:p>
            <a:pPr marL="574675" lvl="1" indent="-242888">
              <a:spcAft>
                <a:spcPts val="1200"/>
              </a:spcAft>
            </a:pPr>
            <a:r>
              <a:rPr lang="en-US" sz="2400" b="1" dirty="0">
                <a:solidFill>
                  <a:schemeClr val="tx2"/>
                </a:solidFill>
              </a:rPr>
              <a:t>Declaratory judgment</a:t>
            </a:r>
          </a:p>
          <a:p>
            <a:pPr marL="574675" lvl="1" indent="-242888">
              <a:spcAft>
                <a:spcPts val="1200"/>
              </a:spcAft>
            </a:pPr>
            <a:r>
              <a:rPr lang="en-US" sz="2400" b="1" dirty="0">
                <a:solidFill>
                  <a:schemeClr val="tx2"/>
                </a:solidFill>
              </a:rPr>
              <a:t>Rescission</a:t>
            </a:r>
          </a:p>
          <a:p>
            <a:pPr marL="574675" lvl="1" indent="-242888">
              <a:spcAft>
                <a:spcPts val="600"/>
              </a:spcAft>
            </a:pPr>
            <a:r>
              <a:rPr lang="en-US" sz="2400" b="1" dirty="0">
                <a:solidFill>
                  <a:schemeClr val="tx2"/>
                </a:solidFill>
              </a:rPr>
              <a:t>Specific performance</a:t>
            </a:r>
          </a:p>
          <a:p>
            <a:pPr marL="1074420" lvl="4" indent="-342900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chemeClr val="tx2"/>
                </a:solidFill>
              </a:rPr>
              <a:t>How to handle future claims</a:t>
            </a:r>
          </a:p>
          <a:p>
            <a:pPr marL="574675" lvl="1" indent="-242888">
              <a:spcAft>
                <a:spcPts val="1200"/>
              </a:spcAft>
            </a:pPr>
            <a:r>
              <a:rPr lang="en-US" sz="2400" b="1" dirty="0">
                <a:solidFill>
                  <a:schemeClr val="tx2"/>
                </a:solidFill>
              </a:rPr>
              <a:t>Interest</a:t>
            </a:r>
          </a:p>
          <a:p>
            <a:pPr marL="574675" lvl="1" indent="-242888">
              <a:spcAft>
                <a:spcPts val="1200"/>
              </a:spcAft>
            </a:pPr>
            <a:r>
              <a:rPr lang="en-US" sz="2400" b="1" dirty="0">
                <a:solidFill>
                  <a:schemeClr val="tx2"/>
                </a:solidFill>
              </a:rPr>
              <a:t>Attorneys’ fees, costs and punitive damages if not precluded by arbitration agreement</a:t>
            </a:r>
          </a:p>
          <a:p>
            <a:pPr marL="457200" lvl="1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954497"/>
      </p:ext>
    </p:extLst>
  </p:cSld>
  <p:clrMapOvr>
    <a:masterClrMapping/>
  </p:clrMapOvr>
  <p:transition spd="med">
    <p:pull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Final Awards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86" y="1676400"/>
            <a:ext cx="8229600" cy="4114800"/>
          </a:xfrm>
        </p:spPr>
        <p:txBody>
          <a:bodyPr>
            <a:noAutofit/>
          </a:bodyPr>
          <a:lstStyle>
            <a:defPPr>
              <a:defRPr kern="1200" smtId="4294967295"/>
            </a:defPPr>
          </a:lstStyle>
          <a:p>
            <a:pPr marL="339725" indent="-339725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/>
                </a:solidFill>
              </a:rPr>
              <a:t>Remedies</a:t>
            </a:r>
          </a:p>
          <a:p>
            <a:pPr marL="568325" indent="-222250">
              <a:spcBef>
                <a:spcPts val="0"/>
              </a:spcBef>
              <a:spcAft>
                <a:spcPts val="1800"/>
              </a:spcAft>
            </a:pPr>
            <a:r>
              <a:rPr lang="en-US" sz="2200" b="1" dirty="0">
                <a:solidFill>
                  <a:schemeClr val="tx2"/>
                </a:solidFill>
              </a:rPr>
              <a:t>FAA permits court to vacate award “where the arbitrators exceeded their powers.”</a:t>
            </a:r>
          </a:p>
          <a:p>
            <a:pPr marL="568325" indent="-222250">
              <a:spcBef>
                <a:spcPts val="0"/>
              </a:spcBef>
              <a:spcAft>
                <a:spcPts val="1200"/>
              </a:spcAft>
            </a:pPr>
            <a:r>
              <a:rPr lang="en-US" sz="2200" b="1" dirty="0">
                <a:solidFill>
                  <a:schemeClr val="tx2"/>
                </a:solidFill>
              </a:rPr>
              <a:t>Arbitrators should pay attention to the agreement, and to the parties’ requests for relief.</a:t>
            </a:r>
          </a:p>
          <a:p>
            <a:pPr marL="798513" lvl="1" indent="-227013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2"/>
                </a:solidFill>
              </a:rPr>
              <a:t>One court vacated an award where it found that the arbitrators had effectively rewritten the reinsurance agreement.  </a:t>
            </a:r>
          </a:p>
          <a:p>
            <a:pPr marL="798513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600" i="1" dirty="0">
                <a:solidFill>
                  <a:schemeClr val="tx2"/>
                </a:solidFill>
              </a:rPr>
              <a:t>PMA Capital Ins. Co. v. Platinum Underwriters Bermuda Ltd.</a:t>
            </a:r>
            <a:r>
              <a:rPr lang="en-US" sz="1600" dirty="0">
                <a:solidFill>
                  <a:schemeClr val="tx2"/>
                </a:solidFill>
              </a:rPr>
              <a:t>, 659 F. Supp.2d 631(E.D. Pa. 2009), </a:t>
            </a:r>
            <a:r>
              <a:rPr lang="en-US" sz="1600" i="1" dirty="0">
                <a:solidFill>
                  <a:schemeClr val="tx2"/>
                </a:solidFill>
              </a:rPr>
              <a:t>aff’d</a:t>
            </a:r>
            <a:r>
              <a:rPr lang="en-US" sz="1600" dirty="0">
                <a:solidFill>
                  <a:schemeClr val="tx2"/>
                </a:solidFill>
              </a:rPr>
              <a:t>, 400 Fed. Appx. 654 (3d Cir. 2010); </a:t>
            </a:r>
            <a:r>
              <a:rPr lang="en-US" sz="1600" i="1" dirty="0">
                <a:solidFill>
                  <a:schemeClr val="tx2"/>
                </a:solidFill>
              </a:rPr>
              <a:t>cf. Harper Ins. Ltd. v. Century </a:t>
            </a:r>
            <a:r>
              <a:rPr lang="en-US" sz="1600" i="1" dirty="0" err="1">
                <a:solidFill>
                  <a:schemeClr val="tx2"/>
                </a:solidFill>
              </a:rPr>
              <a:t>Indem</a:t>
            </a:r>
            <a:r>
              <a:rPr lang="en-US" sz="1600" i="1" dirty="0">
                <a:solidFill>
                  <a:schemeClr val="tx2"/>
                </a:solidFill>
              </a:rPr>
              <a:t>. Co., </a:t>
            </a:r>
            <a:r>
              <a:rPr lang="en-US" sz="1600" dirty="0">
                <a:solidFill>
                  <a:schemeClr val="tx2"/>
                </a:solidFill>
              </a:rPr>
              <a:t>819 F. Supp.2d 270, 278-280 (S.D.N.Y. 2011).</a:t>
            </a:r>
            <a:endParaRPr lang="en-US" sz="1600" i="1" dirty="0">
              <a:solidFill>
                <a:schemeClr val="tx2"/>
              </a:solidFill>
            </a:endParaRPr>
          </a:p>
          <a:p>
            <a:pPr marL="339725" indent="-292100">
              <a:buFont typeface="Wingdings" panose="05000000000000000000" pitchFamily="2" charset="2"/>
              <a:buChar char="Ø"/>
            </a:pPr>
            <a:endParaRPr lang="en-US" dirty="0">
              <a:solidFill>
                <a:schemeClr val="accent1"/>
              </a:solidFill>
            </a:endParaRPr>
          </a:p>
          <a:p>
            <a:pPr marL="47625" indent="0">
              <a:buNone/>
            </a:pPr>
            <a:endParaRPr lang="en-US" b="1" u="sng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8383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533400"/>
            <a:ext cx="8229600" cy="9144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en-US" b="1">
                <a:solidFill>
                  <a:schemeClr val="accent1"/>
                </a:solidFill>
              </a:rPr>
              <a:t>Introduction and Purpose</a:t>
            </a:r>
          </a:p>
        </p:txBody>
      </p:sp>
      <p:sp>
        <p:nvSpPr>
          <p:cNvPr id="5123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447800"/>
            <a:ext cx="8077200" cy="4267200"/>
          </a:xfrm>
        </p:spPr>
        <p:txBody>
          <a:bodyPr>
            <a:normAutofit fontScale="85000" lnSpcReduction="10000"/>
          </a:bodyPr>
          <a:lstStyle>
            <a:defPPr>
              <a:defRPr kern="1200" smtId="4294967295"/>
            </a:defPPr>
          </a:lstStyle>
          <a:p>
            <a:pPr marL="339725" indent="-339725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sz="2800" b="1" dirty="0">
                <a:solidFill>
                  <a:schemeClr val="accent1"/>
                </a:solidFill>
              </a:rPr>
              <a:t>Introduction</a:t>
            </a:r>
          </a:p>
          <a:p>
            <a:pPr marL="519113" lvl="1" indent="-187325">
              <a:lnSpc>
                <a:spcPct val="110000"/>
              </a:lnSpc>
              <a:spcBef>
                <a:spcPct val="0"/>
              </a:spcBef>
              <a:spcAft>
                <a:spcPts val="1800"/>
              </a:spcAft>
              <a:tabLst>
                <a:tab pos="574675" algn="l"/>
              </a:tabLst>
            </a:pPr>
            <a:r>
              <a:rPr lang="en-US" altLang="en-US" b="1" dirty="0">
                <a:solidFill>
                  <a:schemeClr val="tx1">
                    <a:lumMod val="75000"/>
                  </a:schemeClr>
                </a:solidFill>
              </a:rPr>
              <a:t>Viability of arbitration depends on the arbitrators.  </a:t>
            </a:r>
          </a:p>
          <a:p>
            <a:pPr marL="519113" lvl="1" indent="-187325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tabLst>
                <a:tab pos="574675" algn="l"/>
              </a:tabLst>
            </a:pPr>
            <a:r>
              <a:rPr lang="en-US" altLang="en-US" b="1" dirty="0">
                <a:solidFill>
                  <a:schemeClr val="tx1">
                    <a:lumMod val="75000"/>
                  </a:schemeClr>
                </a:solidFill>
              </a:rPr>
              <a:t>Arbitrators must, </a:t>
            </a:r>
          </a:p>
          <a:p>
            <a:pPr marL="331788" lvl="1" indent="0">
              <a:lnSpc>
                <a:spcPct val="110000"/>
              </a:lnSpc>
              <a:spcBef>
                <a:spcPct val="0"/>
              </a:spcBef>
              <a:spcAft>
                <a:spcPts val="1200"/>
              </a:spcAft>
              <a:buNone/>
              <a:tabLst>
                <a:tab pos="574675" algn="l"/>
              </a:tabLst>
            </a:pPr>
            <a:r>
              <a:rPr lang="en-US" altLang="en-US" b="1" dirty="0">
                <a:solidFill>
                  <a:schemeClr val="tx1">
                    <a:lumMod val="75000"/>
                  </a:schemeClr>
                </a:solidFill>
              </a:rPr>
              <a:t>	(1) observe high standards of ethical conduct, and </a:t>
            </a:r>
          </a:p>
          <a:p>
            <a:pPr marL="331788" lvl="1" indent="0">
              <a:lnSpc>
                <a:spcPct val="110000"/>
              </a:lnSpc>
              <a:spcBef>
                <a:spcPct val="0"/>
              </a:spcBef>
              <a:spcAft>
                <a:spcPts val="1800"/>
              </a:spcAft>
              <a:buNone/>
              <a:tabLst>
                <a:tab pos="574675" algn="l"/>
              </a:tabLst>
            </a:pPr>
            <a:r>
              <a:rPr lang="en-US" altLang="en-US" b="1" dirty="0">
                <a:solidFill>
                  <a:schemeClr val="tx1">
                    <a:lumMod val="75000"/>
                  </a:schemeClr>
                </a:solidFill>
              </a:rPr>
              <a:t>	(2) render decisions fairly. </a:t>
            </a:r>
          </a:p>
          <a:p>
            <a:pPr marL="519113" lvl="1" indent="-187325">
              <a:lnSpc>
                <a:spcPct val="110000"/>
              </a:lnSpc>
              <a:spcBef>
                <a:spcPct val="0"/>
              </a:spcBef>
              <a:tabLst>
                <a:tab pos="574675" algn="l"/>
              </a:tabLst>
            </a:pPr>
            <a:r>
              <a:rPr lang="en-US" altLang="en-US" b="1" dirty="0">
                <a:solidFill>
                  <a:schemeClr val="tx1">
                    <a:lumMod val="75000"/>
                  </a:schemeClr>
                </a:solidFill>
              </a:rPr>
              <a:t>Code of Conduct should be construed to advance these objectives.</a:t>
            </a:r>
          </a:p>
          <a:p>
            <a:pPr marL="331788" lvl="1" indent="0">
              <a:lnSpc>
                <a:spcPct val="110000"/>
              </a:lnSpc>
              <a:spcBef>
                <a:spcPct val="0"/>
              </a:spcBef>
              <a:buNone/>
              <a:tabLst>
                <a:tab pos="574675" algn="l"/>
              </a:tabLst>
            </a:pPr>
            <a:endParaRPr lang="en-US" altLang="en-US" b="1" dirty="0">
              <a:solidFill>
                <a:schemeClr val="tx1">
                  <a:lumMod val="75000"/>
                </a:schemeClr>
              </a:solidFill>
            </a:endParaRPr>
          </a:p>
          <a:p>
            <a:pPr marL="339725" indent="-339725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/>
                </a:solidFill>
              </a:rPr>
              <a:t>Purpose</a:t>
            </a:r>
          </a:p>
          <a:p>
            <a:pPr marL="514350" lvl="1" indent="-182563">
              <a:spcBef>
                <a:spcPct val="0"/>
              </a:spcBef>
              <a:spcAft>
                <a:spcPts val="1200"/>
              </a:spcAft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To provide guidance to arbitrators as to ethical considerations</a:t>
            </a:r>
          </a:p>
          <a:p>
            <a:pPr marL="514350" lvl="1" indent="-182563">
              <a:spcBef>
                <a:spcPct val="0"/>
              </a:spcBef>
              <a:spcAft>
                <a:spcPts val="1200"/>
              </a:spcAft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Comments explain and illustrate the meaning of the Canons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96927"/>
      </p:ext>
    </p:extLst>
  </p:cSld>
  <p:clrMapOvr>
    <a:masterClrMapping/>
  </p:clrMapOvr>
  <p:transition spd="med">
    <p:pull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518" y="533400"/>
            <a:ext cx="8229600" cy="11430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Post-Award:  The End of Jurisdiction</a:t>
            </a:r>
            <a:endParaRPr lang="en-US" sz="3600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53400" cy="38862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/>
                </a:solidFill>
              </a:rPr>
              <a:t>“Functus officio”</a:t>
            </a:r>
          </a:p>
          <a:p>
            <a:pPr marL="574675" lvl="1" indent="-242888">
              <a:spcBef>
                <a:spcPts val="0"/>
              </a:spcBef>
              <a:spcAft>
                <a:spcPts val="1200"/>
              </a:spcAft>
            </a:pPr>
            <a:r>
              <a:rPr lang="en-US" sz="2200" b="1" dirty="0">
                <a:solidFill>
                  <a:schemeClr val="tx2"/>
                </a:solidFill>
              </a:rPr>
              <a:t>“A task performed”... a doctrine that limits a panel’s ability to revisit issues once it has ruled</a:t>
            </a:r>
          </a:p>
          <a:p>
            <a:pPr marL="568325" lvl="2" indent="0">
              <a:spcBef>
                <a:spcPct val="0"/>
              </a:spcBef>
              <a:spcAft>
                <a:spcPts val="1800"/>
              </a:spcAft>
              <a:buNone/>
            </a:pPr>
            <a:r>
              <a:rPr lang="en-US" dirty="0">
                <a:solidFill>
                  <a:schemeClr val="tx2"/>
                </a:solidFill>
              </a:rPr>
              <a:t>“As a general rule, once an arbitration panel renders a decision regarding the issues submitted, it becomes </a:t>
            </a:r>
            <a:r>
              <a:rPr lang="en-US" i="1" dirty="0">
                <a:solidFill>
                  <a:schemeClr val="tx2"/>
                </a:solidFill>
              </a:rPr>
              <a:t>functus officio</a:t>
            </a:r>
            <a:r>
              <a:rPr lang="en-US" dirty="0">
                <a:solidFill>
                  <a:schemeClr val="tx2"/>
                </a:solidFill>
              </a:rPr>
              <a:t> and lacks any power to reexamine that decision.”  </a:t>
            </a:r>
            <a:r>
              <a:rPr lang="en-US" i="1" dirty="0">
                <a:solidFill>
                  <a:schemeClr val="tx2"/>
                </a:solidFill>
              </a:rPr>
              <a:t>Colonial Penn Ins. Co. v. Omaha </a:t>
            </a:r>
            <a:r>
              <a:rPr lang="en-US" i="1" dirty="0" err="1">
                <a:solidFill>
                  <a:schemeClr val="tx2"/>
                </a:solidFill>
              </a:rPr>
              <a:t>Indem</a:t>
            </a:r>
            <a:r>
              <a:rPr lang="en-US" i="1" dirty="0">
                <a:solidFill>
                  <a:schemeClr val="tx2"/>
                </a:solidFill>
              </a:rPr>
              <a:t>. Co.</a:t>
            </a:r>
            <a:r>
              <a:rPr lang="en-US" dirty="0">
                <a:solidFill>
                  <a:schemeClr val="tx2"/>
                </a:solidFill>
              </a:rPr>
              <a:t>, 943 F.2d 327 (3d Cir.) (1991)</a:t>
            </a:r>
          </a:p>
          <a:p>
            <a:pPr marL="574675" lvl="1" indent="-242888"/>
            <a:r>
              <a:rPr lang="en-US" sz="2200" b="1" dirty="0">
                <a:solidFill>
                  <a:schemeClr val="tx2"/>
                </a:solidFill>
              </a:rPr>
              <a:t>Once the panel makes a final award, it no longer has any authority.</a:t>
            </a: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363587"/>
      </p:ext>
    </p:extLst>
  </p:cSld>
  <p:clrMapOvr>
    <a:masterClrMapping/>
  </p:clrMapOvr>
  <p:transition spd="med">
    <p:pull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Post-Award:  The End of Jurisdiction</a:t>
            </a:r>
            <a:endParaRPr lang="en-US" sz="3600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53400" cy="4572000"/>
          </a:xfrm>
        </p:spPr>
        <p:txBody>
          <a:bodyPr>
            <a:normAutofit fontScale="92500"/>
          </a:bodyPr>
          <a:lstStyle>
            <a:defPPr>
              <a:defRPr kern="1200" smtId="4294967295"/>
            </a:defPPr>
          </a:lstStyle>
          <a:p>
            <a:pPr marL="339725" indent="-339725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b="1" i="1" dirty="0">
                <a:solidFill>
                  <a:schemeClr val="accent1"/>
                </a:solidFill>
              </a:rPr>
              <a:t>Functus Officio</a:t>
            </a:r>
            <a:endParaRPr lang="en-US" sz="2800" b="1" dirty="0">
              <a:solidFill>
                <a:schemeClr val="accent1"/>
              </a:solidFill>
            </a:endParaRPr>
          </a:p>
          <a:p>
            <a:pPr marL="568325" indent="-222250">
              <a:spcAft>
                <a:spcPts val="1200"/>
              </a:spcAft>
            </a:pPr>
            <a:r>
              <a:rPr lang="en-US" b="1" dirty="0">
                <a:solidFill>
                  <a:schemeClr val="tx2"/>
                </a:solidFill>
              </a:rPr>
              <a:t>Exceptions to </a:t>
            </a:r>
            <a:r>
              <a:rPr lang="en-US" b="1" i="1" dirty="0">
                <a:solidFill>
                  <a:schemeClr val="tx2"/>
                </a:solidFill>
              </a:rPr>
              <a:t>functus officio </a:t>
            </a:r>
            <a:r>
              <a:rPr lang="en-US" b="1" dirty="0">
                <a:solidFill>
                  <a:schemeClr val="tx2"/>
                </a:solidFill>
              </a:rPr>
              <a:t>are:</a:t>
            </a:r>
          </a:p>
          <a:p>
            <a:pPr marL="914400" indent="-346075">
              <a:spcAft>
                <a:spcPts val="1200"/>
              </a:spcAft>
              <a:buAutoNum type="arabicParenBoth"/>
            </a:pPr>
            <a:r>
              <a:rPr lang="en-US" dirty="0"/>
              <a:t>Correcting a mistake apparent on the face of the award;</a:t>
            </a:r>
          </a:p>
          <a:p>
            <a:pPr marL="914400" indent="-346075">
              <a:spcAft>
                <a:spcPts val="1200"/>
              </a:spcAft>
              <a:buAutoNum type="arabicParenBoth"/>
            </a:pPr>
            <a:r>
              <a:rPr lang="en-US" dirty="0"/>
              <a:t>Where the award does not adjudicate an issue submitted to the panel; and </a:t>
            </a:r>
          </a:p>
          <a:p>
            <a:pPr marL="914400" indent="-346075">
              <a:spcAft>
                <a:spcPts val="1200"/>
              </a:spcAft>
              <a:buAutoNum type="arabicParenBoth"/>
            </a:pPr>
            <a:r>
              <a:rPr lang="en-US" dirty="0"/>
              <a:t>Where the award, although seemingly complete, leaves doubt whether the submission has been fully executed.</a:t>
            </a:r>
          </a:p>
          <a:p>
            <a:pPr marL="568325" indent="0">
              <a:spcAft>
                <a:spcPts val="1200"/>
              </a:spcAft>
              <a:buNone/>
            </a:pPr>
            <a:r>
              <a:rPr lang="en-US" sz="1900" i="1" dirty="0"/>
              <a:t>Colonial Penn</a:t>
            </a:r>
            <a:r>
              <a:rPr lang="en-US" sz="1900" dirty="0"/>
              <a:t>, 943 F.2d at 332.</a:t>
            </a:r>
            <a:endParaRPr lang="en-US" sz="1900" i="1" dirty="0"/>
          </a:p>
          <a:p>
            <a:pPr marL="47625" indent="0">
              <a:spcAft>
                <a:spcPts val="1200"/>
              </a:spcAft>
              <a:buNone/>
            </a:pP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963557"/>
      </p:ext>
    </p:extLst>
  </p:cSld>
  <p:clrMapOvr>
    <a:masterClrMapping/>
  </p:clrMapOvr>
  <p:transition spd="med">
    <p:pull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Post-Award:  The End of Jurisdiction</a:t>
            </a:r>
            <a:endParaRPr lang="en-US" sz="3600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53400" cy="45720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46075" indent="-346075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b="1" i="1" dirty="0">
                <a:solidFill>
                  <a:schemeClr val="accent1"/>
                </a:solidFill>
              </a:rPr>
              <a:t>Functus Officio</a:t>
            </a:r>
            <a:endParaRPr lang="en-US" sz="2800" dirty="0"/>
          </a:p>
          <a:p>
            <a:pPr marL="568325" indent="-222250"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Interim and Partial Awards can be tricky.</a:t>
            </a:r>
          </a:p>
          <a:p>
            <a:pPr marL="1030288" indent="-342900"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1800" dirty="0"/>
              <a:t>They can inadvertently run into </a:t>
            </a:r>
            <a:r>
              <a:rPr lang="en-US" sz="1800" i="1" dirty="0"/>
              <a:t>functus officio </a:t>
            </a:r>
            <a:r>
              <a:rPr lang="en-US" sz="1800" dirty="0"/>
              <a:t>and terminate arbitrators’ jurisdiction over certain issues, unintentionally.</a:t>
            </a:r>
          </a:p>
          <a:p>
            <a:pPr marL="568325" indent="-222250">
              <a:spcBef>
                <a:spcPts val="0"/>
              </a:spcBef>
              <a:spcAft>
                <a:spcPts val="1200"/>
              </a:spcAft>
            </a:pPr>
            <a:r>
              <a:rPr lang="en-US" sz="2200" b="1" dirty="0"/>
              <a:t>One must be sensitive to the potential finality of partial awards. </a:t>
            </a:r>
          </a:p>
          <a:p>
            <a:pPr marL="1030288" indent="-342900">
              <a:spcBef>
                <a:spcPts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1900" i="1" dirty="0"/>
              <a:t>E.g.</a:t>
            </a:r>
            <a:r>
              <a:rPr lang="en-US" sz="1900" dirty="0"/>
              <a:t>, once an arbitration panel issues a Partial Award on liability, the panel normally cannot change its liability ruling if new facts or arguments arise later.  Doing so could result in vacatur.  </a:t>
            </a:r>
          </a:p>
          <a:p>
            <a:pPr marL="47625" indent="0">
              <a:spcAft>
                <a:spcPts val="1200"/>
              </a:spcAft>
              <a:buNone/>
            </a:pP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546519"/>
      </p:ext>
    </p:extLst>
  </p:cSld>
  <p:clrMapOvr>
    <a:masterClrMapping/>
  </p:clrMapOvr>
  <p:transition spd="med">
    <p:pull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sz="3600" b="1" dirty="0">
                <a:solidFill>
                  <a:schemeClr val="accent1"/>
                </a:solidFill>
              </a:rPr>
              <a:t>Post-Award:  The End of Jurisdiction</a:t>
            </a:r>
            <a:endParaRPr lang="en-US" sz="3600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53400" cy="45720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46075" indent="-346075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2800" b="1" i="1" dirty="0">
                <a:solidFill>
                  <a:schemeClr val="accent1"/>
                </a:solidFill>
              </a:rPr>
              <a:t>Functus Officio</a:t>
            </a:r>
            <a:endParaRPr lang="en-US" sz="2800" dirty="0"/>
          </a:p>
          <a:p>
            <a:pPr marL="568325" indent="-222250">
              <a:spcBef>
                <a:spcPts val="0"/>
              </a:spcBef>
              <a:spcAft>
                <a:spcPts val="1800"/>
              </a:spcAft>
            </a:pPr>
            <a:r>
              <a:rPr lang="en-US" sz="2200" b="1" dirty="0"/>
              <a:t>Functus officio is a default rule; the parties may agree to a different arrangement.</a:t>
            </a:r>
          </a:p>
          <a:p>
            <a:pPr marL="568325" indent="-222250">
              <a:spcBef>
                <a:spcPts val="0"/>
              </a:spcBef>
              <a:spcAft>
                <a:spcPts val="1800"/>
              </a:spcAft>
            </a:pPr>
            <a:r>
              <a:rPr lang="en-US" sz="2200" b="1" dirty="0"/>
              <a:t>The parties may agree that, after an award is made, the arbitrator may reconsider the decision. </a:t>
            </a:r>
            <a:r>
              <a:rPr lang="en-US" sz="2200" b="1" i="1" dirty="0" err="1"/>
              <a:t>T.Co</a:t>
            </a:r>
            <a:r>
              <a:rPr lang="en-US" sz="2200" b="1" i="1" dirty="0"/>
              <a:t> Metals, LLC v. Dempsey Pipe &amp; Supply, Inc.,</a:t>
            </a:r>
            <a:r>
              <a:rPr lang="en-US" sz="2200" b="1" dirty="0"/>
              <a:t> 592 F.3d 329, 343 (2d Cir. 2010).</a:t>
            </a:r>
            <a:endParaRPr lang="en-US" sz="2200" b="1" u="sng" dirty="0"/>
          </a:p>
          <a:p>
            <a:pPr marL="47625" indent="0">
              <a:spcAft>
                <a:spcPts val="1200"/>
              </a:spcAft>
              <a:buNone/>
            </a:pP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88192"/>
      </p:ext>
    </p:extLst>
  </p:cSld>
  <p:clrMapOvr>
    <a:masterClrMapping/>
  </p:clrMapOvr>
  <p:transition spd="med">
    <p:pull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33400" y="228600"/>
            <a:ext cx="8229600" cy="1143000"/>
          </a:xfrm>
        </p:spPr>
        <p:txBody>
          <a:bodyPr/>
          <a:lstStyle>
            <a:defPPr>
              <a:defRPr kern="1200" smtId="4294967295"/>
            </a:defPPr>
          </a:lstStyle>
          <a:p>
            <a:endParaRPr lang="en-US" sz="3600" b="1" i="1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914400" y="685801"/>
            <a:ext cx="7315200" cy="4800599"/>
          </a:xfrm>
          <a:solidFill>
            <a:schemeClr val="accent1">
              <a:lumMod val="75000"/>
            </a:schemeClr>
          </a:solidFill>
        </p:spPr>
        <p:txBody>
          <a:bodyPr/>
          <a:lstStyle>
            <a:defPPr>
              <a:defRPr kern="1200" smtId="4294967295"/>
            </a:defPPr>
          </a:lstStyle>
          <a:p>
            <a:pPr>
              <a:spcAft>
                <a:spcPts val="1200"/>
              </a:spcAft>
              <a:buNone/>
            </a:pPr>
            <a:endParaRPr lang="en-US" sz="2400" b="1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>
          <a:xfrm>
            <a:off x="2514600" y="2819400"/>
            <a:ext cx="4114800" cy="329184"/>
          </a:xfrm>
        </p:spPr>
        <p:txBody>
          <a:bodyPr/>
          <a:lstStyle>
            <a:defPPr>
              <a:defRPr kern="1200" smtId="4294967295"/>
            </a:defPPr>
          </a:lstStyle>
          <a:p>
            <a:endParaRPr lang="en-US" sz="4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86816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685800"/>
            <a:ext cx="8229600" cy="16764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>
              <a:defRPr/>
            </a:pPr>
            <a:r>
              <a:rPr lang="en-US" b="1">
                <a:solidFill>
                  <a:schemeClr val="accent1"/>
                </a:solidFill>
              </a:rPr>
              <a:t>Effective Service as an Arbitrator Part I</a:t>
            </a:r>
          </a:p>
        </p:txBody>
      </p:sp>
      <p:sp>
        <p:nvSpPr>
          <p:cNvPr id="5123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2667000"/>
            <a:ext cx="7772400" cy="1524000"/>
          </a:xfrm>
        </p:spPr>
        <p:txBody>
          <a:bodyPr>
            <a:normAutofit fontScale="77500" lnSpcReduction="20000"/>
          </a:bodyPr>
          <a:lstStyle>
            <a:defPPr>
              <a:defRPr kern="1200" smtId="4294967295"/>
            </a:defPPr>
          </a:lstStyle>
          <a:p>
            <a:pPr marL="0" indent="0" algn="ctr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4000" b="1" dirty="0"/>
              <a:t>W. Mark Wigmore</a:t>
            </a: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endParaRPr lang="en-US" altLang="en-US" sz="1400" b="1" dirty="0">
              <a:solidFill>
                <a:schemeClr val="tx2"/>
              </a:solidFill>
            </a:endParaRP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2"/>
                </a:solidFill>
              </a:rPr>
              <a:t>Avalon Consulting, LLC</a:t>
            </a: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2"/>
                </a:solidFill>
              </a:rPr>
              <a:t>ARIAS•U.S. Certified Arbitrator and Umpire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endParaRPr lang="en-US" sz="3200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51134"/>
      </p:ext>
    </p:extLst>
  </p:cSld>
  <p:clrMapOvr>
    <a:masterClrMapping/>
  </p:clrMapOvr>
  <p:transition spd="med">
    <p:pull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>
            <a:defPPr>
              <a:defRPr kern="1200" smtId="4294967295"/>
            </a:defPPr>
          </a:lstStyle>
          <a:p>
            <a:pPr lvl="0"/>
            <a:r>
              <a:rPr lang="en-US" sz="3600" b="1">
                <a:solidFill>
                  <a:schemeClr val="accent1"/>
                </a:solidFill>
              </a:rPr>
              <a:t>The Arbitrator’s Contribution to the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382000" cy="4038600"/>
          </a:xfrm>
        </p:spPr>
        <p:txBody>
          <a:bodyPr>
            <a:normAutofit fontScale="85000" lnSpcReduction="20000"/>
          </a:bodyPr>
          <a:lstStyle>
            <a:defPPr>
              <a:defRPr kern="1200" smtId="4294967295"/>
            </a:defPPr>
          </a:lstStyle>
          <a:p>
            <a:pPr marL="339725" indent="-339725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chemeClr val="accent1"/>
                </a:solidFill>
              </a:rPr>
              <a:t>Arbitrators assist in resolving disputes that the parties cannot resolve themselves…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b="1" dirty="0"/>
              <a:t>Efficiently and fairly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b="1" dirty="0"/>
              <a:t>Without appearance of impropriety</a:t>
            </a:r>
          </a:p>
          <a:p>
            <a:pPr lvl="1">
              <a:spcAft>
                <a:spcPts val="1200"/>
              </a:spcAft>
            </a:pPr>
            <a:r>
              <a:rPr lang="en-US" b="1" dirty="0"/>
              <a:t>Reach a just resolution</a:t>
            </a:r>
          </a:p>
          <a:p>
            <a:pPr lvl="1"/>
            <a:endParaRPr lang="en-US" sz="1200" dirty="0"/>
          </a:p>
          <a:p>
            <a:pPr marL="339725" lvl="2" indent="-339725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chemeClr val="accent1"/>
                </a:solidFill>
              </a:rPr>
              <a:t>Arbitrators should honor the parties’ agreements</a:t>
            </a:r>
          </a:p>
          <a:p>
            <a:pPr marL="498158" lvl="3" indent="-182563">
              <a:spcAft>
                <a:spcPts val="2400"/>
              </a:spcAft>
            </a:pPr>
            <a:r>
              <a:rPr lang="en-US" sz="2000" b="1" dirty="0"/>
              <a:t>Follow the law and/or contract, as appropriate</a:t>
            </a:r>
          </a:p>
          <a:p>
            <a:pPr marL="339725" lvl="2" indent="-339725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chemeClr val="accent1"/>
                </a:solidFill>
              </a:rPr>
              <a:t>Arbitrators must afford the parties’ basic due process</a:t>
            </a:r>
          </a:p>
          <a:p>
            <a:pPr marL="339725" lvl="2" indent="-339725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chemeClr val="accent1"/>
                </a:solidFill>
              </a:rPr>
              <a:t>Use of “mentors”</a:t>
            </a: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107305"/>
      </p:ext>
    </p:extLst>
  </p:cSld>
  <p:clrMapOvr>
    <a:masterClrMapping/>
  </p:clrMapOvr>
  <p:transition spd="med">
    <p:pull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b="1">
                <a:solidFill>
                  <a:schemeClr val="accent1"/>
                </a:solidFill>
              </a:rPr>
              <a:t>A Brief Tour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52600" y="1600200"/>
            <a:ext cx="6705600" cy="4525963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buFont typeface="Wingdings" pitchFamily="2" charset="2"/>
              <a:buChar char="q"/>
            </a:pPr>
            <a:r>
              <a:rPr lang="en-US">
                <a:solidFill>
                  <a:srgbClr val="F7FD07"/>
                </a:solidFill>
              </a:rPr>
              <a:t>  </a:t>
            </a:r>
            <a:r>
              <a:rPr lang="en-US">
                <a:solidFill>
                  <a:schemeClr val="tx2"/>
                </a:solidFill>
              </a:rPr>
              <a:t>Arbitrator Appointments</a:t>
            </a:r>
          </a:p>
          <a:p>
            <a:pPr>
              <a:buFont typeface="Wingdings" pitchFamily="2" charset="2"/>
              <a:buChar char="q"/>
            </a:pPr>
            <a:r>
              <a:rPr lang="en-US">
                <a:solidFill>
                  <a:schemeClr val="tx2"/>
                </a:solidFill>
              </a:rPr>
              <a:t>  Organizational Meeting</a:t>
            </a:r>
          </a:p>
          <a:p>
            <a:pPr>
              <a:buFont typeface="Wingdings" pitchFamily="2" charset="2"/>
              <a:buChar char="q"/>
            </a:pPr>
            <a:r>
              <a:rPr lang="en-US">
                <a:solidFill>
                  <a:schemeClr val="tx2"/>
                </a:solidFill>
              </a:rPr>
              <a:t>  Preliminary Motions</a:t>
            </a:r>
          </a:p>
          <a:p>
            <a:pPr>
              <a:buFont typeface="Wingdings" pitchFamily="2" charset="2"/>
              <a:buChar char="q"/>
            </a:pPr>
            <a:r>
              <a:rPr lang="en-US">
                <a:solidFill>
                  <a:schemeClr val="tx2"/>
                </a:solidFill>
              </a:rPr>
              <a:t>  Discovery</a:t>
            </a:r>
          </a:p>
          <a:p>
            <a:pPr>
              <a:buFont typeface="Wingdings" pitchFamily="2" charset="2"/>
              <a:buChar char="q"/>
            </a:pPr>
            <a:r>
              <a:rPr lang="en-US">
                <a:solidFill>
                  <a:schemeClr val="tx2"/>
                </a:solidFill>
              </a:rPr>
              <a:t>  Summary Disposition</a:t>
            </a:r>
          </a:p>
          <a:p>
            <a:pPr>
              <a:buFont typeface="Wingdings" pitchFamily="2" charset="2"/>
              <a:buChar char="q"/>
            </a:pPr>
            <a:r>
              <a:rPr lang="en-US">
                <a:solidFill>
                  <a:schemeClr val="tx2"/>
                </a:solidFill>
              </a:rPr>
              <a:t>  Final Hearing</a:t>
            </a:r>
          </a:p>
          <a:p>
            <a:pPr>
              <a:buFont typeface="Wingdings" pitchFamily="2" charset="2"/>
              <a:buChar char="q"/>
            </a:pPr>
            <a:r>
              <a:rPr lang="en-US">
                <a:solidFill>
                  <a:schemeClr val="tx2"/>
                </a:solidFill>
              </a:rPr>
              <a:t>  Post-Hearing Matters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06209"/>
      </p:ext>
    </p:extLst>
  </p:cSld>
  <p:clrMapOvr>
    <a:masterClrMapping/>
  </p:clrMapOvr>
  <p:transition spd="med">
    <p:pull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609600"/>
            <a:ext cx="8229600" cy="990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lvl="0"/>
            <a:r>
              <a:rPr lang="en-US" b="1">
                <a:solidFill>
                  <a:schemeClr val="accent1"/>
                </a:solidFill>
              </a:rPr>
              <a:t>Arbitrator 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81000" y="1752600"/>
            <a:ext cx="8229600" cy="38100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338138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accent1"/>
                </a:solidFill>
              </a:rPr>
              <a:t>Umpire</a:t>
            </a:r>
          </a:p>
          <a:p>
            <a:endParaRPr lang="en-US" sz="1300" b="1" dirty="0">
              <a:solidFill>
                <a:schemeClr val="tx1">
                  <a:lumMod val="75000"/>
                </a:schemeClr>
              </a:solidFill>
            </a:endParaRPr>
          </a:p>
          <a:p>
            <a:pPr marL="635000" lvl="1" indent="-182563">
              <a:spcBef>
                <a:spcPct val="0"/>
              </a:spcBef>
              <a:spcAft>
                <a:spcPts val="600"/>
              </a:spcAft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Strictly Neutral</a:t>
            </a:r>
          </a:p>
          <a:p>
            <a:pPr marL="635000" lvl="1" indent="-182563">
              <a:spcBef>
                <a:spcPct val="0"/>
              </a:spcBef>
              <a:spcAft>
                <a:spcPts val="600"/>
              </a:spcAft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Usually appointed after two party-appointed arbitrators</a:t>
            </a:r>
          </a:p>
          <a:p>
            <a:pPr marL="635000" lvl="1" indent="-182563">
              <a:spcBef>
                <a:spcPct val="0"/>
              </a:spcBef>
              <a:spcAft>
                <a:spcPts val="600"/>
              </a:spcAft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No communications except including both parties</a:t>
            </a:r>
          </a:p>
          <a:p>
            <a:pPr marL="635000" lvl="1" indent="-182563">
              <a:spcBef>
                <a:spcPct val="0"/>
              </a:spcBef>
              <a:spcAft>
                <a:spcPts val="600"/>
              </a:spcAft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Avoid independent communications with party arbitrators</a:t>
            </a:r>
          </a:p>
          <a:p>
            <a:pPr marL="635000" lvl="1" indent="-182563">
              <a:spcBef>
                <a:spcPct val="0"/>
              </a:spcBef>
              <a:spcAft>
                <a:spcPts val="600"/>
              </a:spcAft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Has to take the lead in running the arbitration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80053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5" fill="hold" nodeType="clickPar">
                      <p:stCondLst>
                        <p:cond delay="indefinite"/>
                      </p:stCondLst>
                      <p:childTnLst>
                        <p:par>
                          <p:cTn id="6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304800"/>
            <a:ext cx="8229600" cy="990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lvl="0"/>
            <a:r>
              <a:rPr lang="en-US" b="1">
                <a:solidFill>
                  <a:schemeClr val="accent1"/>
                </a:solidFill>
              </a:rPr>
              <a:t>Arbitrator 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92500" lnSpcReduction="10000"/>
          </a:bodyPr>
          <a:lstStyle>
            <a:defPPr>
              <a:defRPr kern="1200" smtId="4294967295"/>
            </a:defPPr>
          </a:lstStyle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>
                <a:solidFill>
                  <a:schemeClr val="accent1"/>
                </a:solidFill>
              </a:rPr>
              <a:t>Party-Appointed Arbitrator</a:t>
            </a:r>
          </a:p>
          <a:p>
            <a:endParaRPr lang="en-US" sz="1300" b="1">
              <a:solidFill>
                <a:schemeClr val="accent1"/>
              </a:solidFill>
            </a:endParaRPr>
          </a:p>
          <a:p>
            <a:pPr marL="635000" lvl="1" indent="-182563">
              <a:spcBef>
                <a:spcPct val="0"/>
              </a:spcBef>
              <a:spcAft>
                <a:spcPts val="600"/>
              </a:spcAft>
            </a:pPr>
            <a:r>
              <a:rPr lang="en-US" b="1">
                <a:solidFill>
                  <a:schemeClr val="tx1">
                    <a:lumMod val="75000"/>
                  </a:schemeClr>
                </a:solidFill>
              </a:rPr>
              <a:t>Neutral</a:t>
            </a:r>
          </a:p>
          <a:p>
            <a:pPr marL="914400" lvl="2" indent="-234950">
              <a:spcBef>
                <a:spcPct val="0"/>
              </a:spcBef>
              <a:spcAft>
                <a:spcPts val="600"/>
              </a:spcAft>
            </a:pPr>
            <a:r>
              <a:rPr lang="en-US" b="1">
                <a:solidFill>
                  <a:schemeClr val="tx1">
                    <a:lumMod val="75000"/>
                  </a:schemeClr>
                </a:solidFill>
              </a:rPr>
              <a:t>Held to same standards of neutrality as umpires</a:t>
            </a:r>
          </a:p>
          <a:p>
            <a:pPr marL="914400" lvl="2" indent="-234950">
              <a:spcBef>
                <a:spcPct val="0"/>
              </a:spcBef>
              <a:spcAft>
                <a:spcPts val="600"/>
              </a:spcAft>
            </a:pPr>
            <a:r>
              <a:rPr lang="en-US" b="1">
                <a:solidFill>
                  <a:schemeClr val="tx1">
                    <a:lumMod val="75000"/>
                  </a:schemeClr>
                </a:solidFill>
              </a:rPr>
              <a:t>No predisposition, typically no </a:t>
            </a:r>
            <a:r>
              <a:rPr lang="en-US" b="1" i="1">
                <a:solidFill>
                  <a:schemeClr val="tx1">
                    <a:lumMod val="75000"/>
                  </a:schemeClr>
                </a:solidFill>
              </a:rPr>
              <a:t>ex parte </a:t>
            </a:r>
            <a:r>
              <a:rPr lang="en-US" b="1">
                <a:solidFill>
                  <a:schemeClr val="tx1">
                    <a:lumMod val="75000"/>
                  </a:schemeClr>
                </a:solidFill>
              </a:rPr>
              <a:t>communications</a:t>
            </a:r>
          </a:p>
          <a:p>
            <a:pPr marL="914400" lvl="2" indent="-234950">
              <a:spcBef>
                <a:spcPct val="0"/>
              </a:spcBef>
              <a:spcAft>
                <a:spcPts val="600"/>
              </a:spcAft>
            </a:pPr>
            <a:r>
              <a:rPr lang="en-US" b="1">
                <a:solidFill>
                  <a:schemeClr val="tx1">
                    <a:lumMod val="75000"/>
                  </a:schemeClr>
                </a:solidFill>
              </a:rPr>
              <a:t>Less common in U.S., but some movement towards neutrality</a:t>
            </a:r>
          </a:p>
          <a:p>
            <a:pPr marL="548640" lvl="2" indent="0">
              <a:buNone/>
            </a:pPr>
            <a:endParaRPr lang="en-US"/>
          </a:p>
          <a:p>
            <a:pPr marL="635000" lvl="1" indent="-182563">
              <a:spcBef>
                <a:spcPct val="0"/>
              </a:spcBef>
              <a:spcAft>
                <a:spcPts val="600"/>
              </a:spcAft>
            </a:pPr>
            <a:r>
              <a:rPr lang="en-US" b="1">
                <a:solidFill>
                  <a:schemeClr val="tx1">
                    <a:lumMod val="75000"/>
                  </a:schemeClr>
                </a:solidFill>
              </a:rPr>
              <a:t>Non-Neutral</a:t>
            </a:r>
          </a:p>
          <a:p>
            <a:pPr marL="914400" lvl="2" indent="-234950">
              <a:spcBef>
                <a:spcPct val="0"/>
              </a:spcBef>
              <a:spcAft>
                <a:spcPts val="600"/>
              </a:spcAft>
            </a:pPr>
            <a:r>
              <a:rPr lang="en-US" b="1">
                <a:solidFill>
                  <a:schemeClr val="tx1">
                    <a:lumMod val="75000"/>
                  </a:schemeClr>
                </a:solidFill>
              </a:rPr>
              <a:t>More common in U.S. reinsurance/insurance arbitrations</a:t>
            </a:r>
          </a:p>
          <a:p>
            <a:pPr marL="914400" lvl="2" indent="-234950">
              <a:spcBef>
                <a:spcPct val="0"/>
              </a:spcBef>
              <a:spcAft>
                <a:spcPts val="600"/>
              </a:spcAft>
            </a:pPr>
            <a:r>
              <a:rPr lang="en-US" b="1">
                <a:solidFill>
                  <a:schemeClr val="tx1">
                    <a:lumMod val="75000"/>
                  </a:schemeClr>
                </a:solidFill>
              </a:rPr>
              <a:t>Can be initially predisposed towards the position of a party</a:t>
            </a:r>
          </a:p>
          <a:p>
            <a:pPr marL="914400" lvl="2" indent="-234950">
              <a:spcBef>
                <a:spcPct val="0"/>
              </a:spcBef>
              <a:spcAft>
                <a:spcPts val="600"/>
              </a:spcAft>
            </a:pPr>
            <a:r>
              <a:rPr lang="en-US" b="1">
                <a:solidFill>
                  <a:schemeClr val="tx1">
                    <a:lumMod val="75000"/>
                  </a:schemeClr>
                </a:solidFill>
              </a:rPr>
              <a:t>Should avoid reaching judgment on any issue in advance (Canon II)</a:t>
            </a:r>
          </a:p>
          <a:p>
            <a:pPr marL="914400" lvl="2" indent="-234950">
              <a:spcBef>
                <a:spcPct val="0"/>
              </a:spcBef>
              <a:spcAft>
                <a:spcPts val="600"/>
              </a:spcAft>
            </a:pPr>
            <a:r>
              <a:rPr lang="en-US" b="1" i="1">
                <a:solidFill>
                  <a:schemeClr val="tx1">
                    <a:lumMod val="75000"/>
                  </a:schemeClr>
                </a:solidFill>
              </a:rPr>
              <a:t>Ex Parte </a:t>
            </a:r>
            <a:r>
              <a:rPr lang="en-US" b="1">
                <a:solidFill>
                  <a:schemeClr val="tx1">
                    <a:lumMod val="75000"/>
                  </a:schemeClr>
                </a:solidFill>
              </a:rPr>
              <a:t>communications typically permitted</a:t>
            </a:r>
          </a:p>
          <a:p>
            <a:pPr marL="914400" lvl="2" indent="-234950">
              <a:spcBef>
                <a:spcPct val="0"/>
              </a:spcBef>
              <a:spcAft>
                <a:spcPts val="600"/>
              </a:spcAft>
            </a:pPr>
            <a:r>
              <a:rPr lang="en-US" b="1">
                <a:solidFill>
                  <a:schemeClr val="tx1">
                    <a:lumMod val="75000"/>
                  </a:schemeClr>
                </a:solidFill>
              </a:rPr>
              <a:t>Challenges of service as party-appointed arbitrator</a:t>
            </a:r>
          </a:p>
          <a:p>
            <a:pPr marL="1141413" lvl="3" indent="-185738">
              <a:spcBef>
                <a:spcPct val="0"/>
              </a:spcBef>
              <a:spcAft>
                <a:spcPts val="600"/>
              </a:spcAft>
            </a:pPr>
            <a:r>
              <a:rPr lang="en-US">
                <a:solidFill>
                  <a:schemeClr val="tx1">
                    <a:lumMod val="75000"/>
                  </a:schemeClr>
                </a:solidFill>
              </a:rPr>
              <a:t>Expectations of parties and counsel</a:t>
            </a:r>
          </a:p>
          <a:p>
            <a:pPr marL="1141413" lvl="3" indent="-185738">
              <a:spcBef>
                <a:spcPct val="0"/>
              </a:spcBef>
              <a:spcAft>
                <a:spcPts val="600"/>
              </a:spcAft>
            </a:pPr>
            <a:r>
              <a:rPr lang="en-US">
                <a:solidFill>
                  <a:schemeClr val="tx1">
                    <a:lumMod val="75000"/>
                  </a:schemeClr>
                </a:solidFill>
              </a:rPr>
              <a:t>Dealing with umpire and other party arbitrator</a:t>
            </a:r>
          </a:p>
          <a:p>
            <a:pPr marL="1141413" lvl="3" indent="-185738">
              <a:spcBef>
                <a:spcPct val="0"/>
              </a:spcBef>
              <a:spcAft>
                <a:spcPts val="600"/>
              </a:spcAft>
            </a:pPr>
            <a:r>
              <a:rPr lang="en-US">
                <a:solidFill>
                  <a:schemeClr val="tx1">
                    <a:lumMod val="75000"/>
                  </a:schemeClr>
                </a:solidFill>
              </a:rPr>
              <a:t>Effectively serving in this role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31678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457200"/>
            <a:ext cx="8229600" cy="990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b="1" dirty="0">
                <a:solidFill>
                  <a:schemeClr val="accent1"/>
                </a:solidFill>
              </a:rPr>
              <a:t>Definitions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524000"/>
            <a:ext cx="7924800" cy="41148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339725">
              <a:buFont typeface="Wingdings" panose="05000000000000000000" pitchFamily="2" charset="2"/>
              <a:buChar char="Ø"/>
            </a:pPr>
            <a:r>
              <a:rPr lang="en-US" sz="3000" b="1" dirty="0">
                <a:solidFill>
                  <a:schemeClr val="accent1"/>
                </a:solidFill>
              </a:rPr>
              <a:t>Affiliate, Arbitrator, Party and Umpire</a:t>
            </a:r>
          </a:p>
          <a:p>
            <a:endParaRPr lang="en-US" sz="1600" b="1" dirty="0">
              <a:solidFill>
                <a:schemeClr val="tx1">
                  <a:lumMod val="75000"/>
                </a:schemeClr>
              </a:solidFill>
            </a:endParaRPr>
          </a:p>
          <a:p>
            <a:pPr marL="514350" lvl="1" indent="-182563">
              <a:spcBef>
                <a:spcPct val="0"/>
              </a:spcBef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Affiliate: 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an entity whose ultimate parent </a:t>
            </a:r>
            <a:r>
              <a:rPr lang="en-US" u="sng" dirty="0">
                <a:solidFill>
                  <a:schemeClr val="tx1">
                    <a:lumMod val="75000"/>
                  </a:schemeClr>
                </a:solidFill>
              </a:rPr>
              <a:t>owns a majority of both the entity and the party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 to the arbitration and whose insurance and/or reinsurance disputes, as applicable, are </a:t>
            </a:r>
            <a:r>
              <a:rPr lang="en-US" u="sng" dirty="0">
                <a:solidFill>
                  <a:schemeClr val="tx1">
                    <a:lumMod val="75000"/>
                  </a:schemeClr>
                </a:solidFill>
              </a:rPr>
              <a:t>managed by the same individuals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 that manage the party’s insurance and/or reinsurance disputes.</a:t>
            </a:r>
          </a:p>
          <a:p>
            <a:endParaRPr lang="en-US" sz="1300" b="1" dirty="0">
              <a:solidFill>
                <a:schemeClr val="tx1">
                  <a:lumMod val="75000"/>
                </a:schemeClr>
              </a:solidFill>
            </a:endParaRPr>
          </a:p>
          <a:p>
            <a:pPr marL="514350" lvl="1" indent="-182563"/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Party: 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individual or entity that is named as a petitioner or respondent in an arbitration, </a:t>
            </a:r>
            <a:r>
              <a:rPr lang="en-US" u="sng" dirty="0">
                <a:solidFill>
                  <a:schemeClr val="tx1">
                    <a:lumMod val="75000"/>
                  </a:schemeClr>
                </a:solidFill>
              </a:rPr>
              <a:t>as well as the affiliates of the named party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7</a:t>
            </a:fld>
            <a:endParaRPr lang="en-US"/>
          </a:p>
        </p:txBody>
      </p:sp>
      <p:pic>
        <p:nvPicPr>
          <p:cNvPr id="5" name="Picture 3" descr="C:\Users\lkeenan\AppData\Local\Microsoft\Windows\Temporary Internet Files\Content.IE5\KDKHJV2W\shutterstock_63985306_result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609600"/>
            <a:ext cx="2273910" cy="90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08662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5" fill="hold" nodeType="clickPar">
                      <p:stCondLst>
                        <p:cond delay="indefinite"/>
                      </p:stCondLst>
                      <p:childTnLst>
                        <p:par>
                          <p:cTn id="6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>
                <a:solidFill>
                  <a:schemeClr val="accent1"/>
                </a:solidFill>
              </a:rPr>
              <a:t>Arbitrator Appointment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91000"/>
          </a:xfrm>
        </p:spPr>
        <p:txBody>
          <a:bodyPr>
            <a:normAutofit fontScale="70000" lnSpcReduction="20000"/>
          </a:bodyPr>
          <a:lstStyle/>
          <a:p>
            <a:pPr marL="342900" lvl="0" indent="-3429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/>
                </a:solidFill>
              </a:rPr>
              <a:t>Appointment as Non-Neutral</a:t>
            </a:r>
          </a:p>
          <a:p>
            <a:pPr marL="635000" lvl="1" indent="-182563"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Initial call with counsel or the party representative about the case</a:t>
            </a:r>
          </a:p>
          <a:p>
            <a:pPr marL="909320" lvl="2" indent="-182563"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How to handle</a:t>
            </a:r>
            <a:endParaRPr lang="en-US" dirty="0"/>
          </a:p>
          <a:p>
            <a:pPr marL="635000" lvl="1" indent="-182563"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Consideration of conflicts; whether “disinterested”</a:t>
            </a:r>
          </a:p>
          <a:p>
            <a:pPr marL="635000" lvl="1" indent="-182563"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Availability</a:t>
            </a:r>
          </a:p>
          <a:p>
            <a:pPr marL="635000" lvl="1" indent="-182563"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Requests for assistance in selection of the umpire</a:t>
            </a:r>
          </a:p>
          <a:p>
            <a:pPr marL="635000" lvl="1" indent="-182563"/>
            <a:r>
              <a:rPr lang="en-US" b="1" dirty="0"/>
              <a:t>Requests for assistance in development of the case</a:t>
            </a:r>
          </a:p>
          <a:p>
            <a:pPr marL="635000" lvl="1" indent="-182563"/>
            <a:endParaRPr lang="en-US" dirty="0"/>
          </a:p>
          <a:p>
            <a:pPr marL="342900" lvl="0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/>
                </a:solidFill>
              </a:rPr>
              <a:t>Appointment as Neutral</a:t>
            </a:r>
          </a:p>
          <a:p>
            <a:pPr marL="635000" lvl="1" indent="-182563"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Initial contact by both parties</a:t>
            </a:r>
          </a:p>
          <a:p>
            <a:pPr marL="635000" lvl="1" indent="-182563"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Neutrality standard – likely that a questionnaire is required</a:t>
            </a:r>
          </a:p>
          <a:p>
            <a:pPr marL="635000" lvl="1" indent="-182563"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Understand the role the parties have agreed you will take</a:t>
            </a: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dirty="0"/>
              <a:t>67</a:t>
            </a:r>
          </a:p>
        </p:txBody>
      </p:sp>
    </p:spTree>
    <p:extLst>
      <p:ext uri="{BB962C8B-B14F-4D97-AF65-F5344CB8AC3E}">
        <p14:creationId xmlns:p14="http://schemas.microsoft.com/office/powerpoint/2010/main" val="1028323438"/>
      </p:ext>
    </p:extLst>
  </p:cSld>
  <p:clrMapOvr>
    <a:masterClrMapping/>
  </p:clrMapOvr>
  <p:transition spd="med">
    <p:pull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rmAutofit/>
          </a:bodyPr>
          <a:lstStyle/>
          <a:p>
            <a:pPr lvl="0"/>
            <a:r>
              <a:rPr lang="en-US" sz="4400" b="1" dirty="0">
                <a:solidFill>
                  <a:schemeClr val="accent1"/>
                </a:solidFill>
              </a:rPr>
              <a:t>Organizational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/>
                </a:solidFill>
              </a:rPr>
              <a:t>Initial Activities</a:t>
            </a:r>
            <a:r>
              <a:rPr lang="en-US" b="1" dirty="0"/>
              <a:t> </a:t>
            </a:r>
          </a:p>
          <a:p>
            <a:pPr marL="627063" lvl="1" indent="-182563"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Initial panel conference</a:t>
            </a:r>
          </a:p>
          <a:p>
            <a:pPr marL="627063" lvl="1" indent="-182563"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In-Person or Telephonic Organization Meeting</a:t>
            </a:r>
          </a:p>
          <a:p>
            <a:pPr marL="627063" lvl="1" indent="-165100"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Arrangements/agenda for organizational meeting with parties</a:t>
            </a:r>
          </a:p>
          <a:p>
            <a:pPr marL="901383" lvl="2" indent="-165100"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Organization letter and OM agenda from umpire 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/>
                </a:solidFill>
              </a:rPr>
              <a:t>Organizational Meeting</a:t>
            </a:r>
          </a:p>
          <a:p>
            <a:pPr marL="687388" lvl="1" indent="-234950"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Typically the first “stage” of the arbitration</a:t>
            </a:r>
          </a:p>
          <a:p>
            <a:pPr marL="687388" lvl="1" indent="-234950"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Topics generally covered at the OM:</a:t>
            </a:r>
          </a:p>
          <a:p>
            <a:pPr marL="914400" lvl="2" indent="-234950"/>
            <a:r>
              <a:rPr lang="en-US" b="1" dirty="0"/>
              <a:t>Disclosures</a:t>
            </a:r>
          </a:p>
          <a:p>
            <a:pPr marL="914400" lvl="2" indent="-234950"/>
            <a:r>
              <a:rPr lang="en-US" b="1" dirty="0"/>
              <a:t>Hold Harmless</a:t>
            </a:r>
          </a:p>
          <a:p>
            <a:pPr marL="914400" lvl="2" indent="-234950"/>
            <a:r>
              <a:rPr lang="en-US" b="1" dirty="0"/>
              <a:t>Confidentiality (and Confidentiality Agreement)</a:t>
            </a:r>
          </a:p>
          <a:p>
            <a:pPr marL="914400" lvl="2" indent="-234950"/>
            <a:r>
              <a:rPr lang="en-US" b="1" dirty="0"/>
              <a:t>Arbitration Schedule</a:t>
            </a:r>
          </a:p>
          <a:p>
            <a:pPr marL="914400" lvl="2" indent="-234950"/>
            <a:r>
              <a:rPr lang="en-US" b="1" dirty="0"/>
              <a:t>Motion Practice</a:t>
            </a:r>
          </a:p>
          <a:p>
            <a:pPr marL="914400" lvl="2" indent="-234950"/>
            <a:r>
              <a:rPr lang="en-US" b="1" dirty="0"/>
              <a:t>Discovery Issues</a:t>
            </a: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dirty="0"/>
              <a:t>68</a:t>
            </a:r>
          </a:p>
        </p:txBody>
      </p:sp>
    </p:spTree>
    <p:extLst>
      <p:ext uri="{BB962C8B-B14F-4D97-AF65-F5344CB8AC3E}">
        <p14:creationId xmlns:p14="http://schemas.microsoft.com/office/powerpoint/2010/main" val="2131656704"/>
      </p:ext>
    </p:extLst>
  </p:cSld>
  <p:clrMapOvr>
    <a:masterClrMapping/>
  </p:clrMapOvr>
  <p:transition spd="med">
    <p:pull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b="1">
                <a:solidFill>
                  <a:schemeClr val="accent1"/>
                </a:solidFill>
              </a:rPr>
              <a:t>Organizational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524000"/>
            <a:ext cx="8229600" cy="48768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44488" lvl="0" indent="-34290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>
                <a:solidFill>
                  <a:schemeClr val="accent1"/>
                </a:solidFill>
              </a:rPr>
              <a:t>“Best practices” in Preparing for the OM</a:t>
            </a:r>
          </a:p>
          <a:p>
            <a:pPr marL="635000" lvl="1" indent="-182563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Prepare/submit disclosures in writing, in advance</a:t>
            </a:r>
          </a:p>
          <a:p>
            <a:pPr marL="635000" lvl="1" indent="-182563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Work out hold harmless/confidentiality issues in advance</a:t>
            </a:r>
          </a:p>
          <a:p>
            <a:pPr marL="635000" lvl="1" indent="-182563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Position statements  </a:t>
            </a:r>
          </a:p>
          <a:p>
            <a:pPr marL="635000" lvl="1" indent="-182563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Refer to ARIAS-US Practical Guide</a:t>
            </a:r>
            <a:endParaRPr lang="en-US"/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b="1">
                <a:solidFill>
                  <a:schemeClr val="accent1"/>
                </a:solidFill>
              </a:rPr>
              <a:t>Other Considerations:</a:t>
            </a:r>
          </a:p>
          <a:p>
            <a:pPr marL="635000" lvl="1" indent="-182563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Independent research?</a:t>
            </a:r>
          </a:p>
          <a:p>
            <a:pPr marL="635000" lvl="1" indent="-182563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Getting to know the umpire and other arbitrator</a:t>
            </a:r>
          </a:p>
          <a:p>
            <a:pPr marL="635000" lvl="1" indent="-182563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Pre-meeting communications with counsel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7271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5" fill="hold" nodeType="clickPar">
                      <p:stCondLst>
                        <p:cond delay="indefinite"/>
                      </p:stCondLst>
                      <p:childTnLst>
                        <p:par>
                          <p:cTn id="6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Organizational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/>
                </a:solidFill>
              </a:rPr>
              <a:t>At the Organizational Meeting…</a:t>
            </a:r>
          </a:p>
          <a:p>
            <a:pPr marL="635000" lvl="1" indent="-182563">
              <a:spcAft>
                <a:spcPts val="1200"/>
              </a:spcAft>
            </a:pPr>
            <a:r>
              <a:rPr lang="en-US" b="1" dirty="0"/>
              <a:t>Acceptance of panel and execution of hold harmless and confidentiality agreements</a:t>
            </a:r>
          </a:p>
          <a:p>
            <a:pPr marL="635000" lvl="1" indent="-182563">
              <a:spcAft>
                <a:spcPts val="1200"/>
              </a:spcAft>
            </a:pPr>
            <a:r>
              <a:rPr lang="en-US" b="1" dirty="0"/>
              <a:t>Discussion of the issues</a:t>
            </a:r>
          </a:p>
          <a:p>
            <a:pPr marL="635000" lvl="1" indent="-182563">
              <a:spcAft>
                <a:spcPts val="1200"/>
              </a:spcAft>
            </a:pPr>
            <a:r>
              <a:rPr lang="en-US" b="1" dirty="0"/>
              <a:t>Discussion of motions and procedure for briefing</a:t>
            </a:r>
          </a:p>
          <a:p>
            <a:pPr marL="635000" lvl="1" indent="-182563"/>
            <a:r>
              <a:rPr lang="en-US" b="1" dirty="0"/>
              <a:t>Set schedule for the hearing and interim steps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18288"/>
            <a:ext cx="1066800" cy="329184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dirty="0"/>
              <a:t>70</a:t>
            </a:r>
          </a:p>
        </p:txBody>
      </p:sp>
    </p:spTree>
    <p:extLst>
      <p:ext uri="{BB962C8B-B14F-4D97-AF65-F5344CB8AC3E}">
        <p14:creationId xmlns:p14="http://schemas.microsoft.com/office/powerpoint/2010/main" val="2690354032"/>
      </p:ext>
    </p:extLst>
  </p:cSld>
  <p:clrMapOvr>
    <a:masterClrMapping/>
  </p:clrMapOvr>
  <p:transition spd="med">
    <p:pull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457200"/>
            <a:ext cx="8229600" cy="990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lvl="0"/>
            <a:r>
              <a:rPr lang="en-US" b="1">
                <a:solidFill>
                  <a:schemeClr val="accent1"/>
                </a:solidFill>
              </a:rPr>
              <a:t>Deliberations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752600"/>
            <a:ext cx="8229600" cy="38100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lvl="0" indent="-339725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>
                <a:solidFill>
                  <a:schemeClr val="accent1"/>
                </a:solidFill>
              </a:rPr>
              <a:t>Weighing in on the Issues (as a non-neutral)</a:t>
            </a:r>
          </a:p>
          <a:p>
            <a:pPr marL="635000" lvl="1" indent="-182563">
              <a:spcBef>
                <a:spcPts val="1200"/>
              </a:spcBef>
              <a:spcAft>
                <a:spcPts val="1200"/>
              </a:spcAft>
            </a:pPr>
            <a:r>
              <a:rPr lang="en-US" b="1"/>
              <a:t>Must be fair and objective (Canon I) </a:t>
            </a:r>
          </a:p>
          <a:p>
            <a:pPr marL="635000" lvl="1" indent="-182563">
              <a:spcBef>
                <a:spcPts val="1200"/>
              </a:spcBef>
              <a:spcAft>
                <a:spcPts val="1200"/>
              </a:spcAft>
            </a:pPr>
            <a:r>
              <a:rPr lang="en-US" b="1"/>
              <a:t>Must avoid reaching judgment until the Panel has fully deliberated, after both parties have had a full and fair opportunity to present their positions (Canon II)</a:t>
            </a:r>
          </a:p>
          <a:p>
            <a:pPr marL="822960" lvl="3" indent="0">
              <a:buNone/>
            </a:pPr>
            <a:endParaRPr lang="en-US"/>
          </a:p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029805"/>
      </p:ext>
    </p:extLst>
  </p:cSld>
  <p:clrMapOvr>
    <a:masterClrMapping/>
  </p:clrMapOvr>
  <p:transition spd="med">
    <p:pull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457200"/>
            <a:ext cx="8229600" cy="990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lvl="0"/>
            <a:r>
              <a:rPr lang="en-US" b="1">
                <a:solidFill>
                  <a:schemeClr val="accent1"/>
                </a:solidFill>
              </a:rPr>
              <a:t>Deliberations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 lnSpcReduction="10000"/>
          </a:bodyPr>
          <a:lstStyle>
            <a:defPPr>
              <a:defRPr kern="1200" smtId="4294967295"/>
            </a:defPPr>
          </a:lstStyle>
          <a:p>
            <a:pPr marL="339725" lvl="0" indent="-339725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>
                <a:solidFill>
                  <a:schemeClr val="accent1"/>
                </a:solidFill>
              </a:rPr>
              <a:t>Weighing in on the Issues (as a non-neutral)</a:t>
            </a:r>
          </a:p>
          <a:p>
            <a:pPr marL="635000" lvl="1" indent="-182563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Parties/counsel who appoint you may have different expectations.  </a:t>
            </a:r>
          </a:p>
          <a:p>
            <a:pPr marL="914400" lvl="2" indent="-234950">
              <a:spcBef>
                <a:spcPct val="0"/>
              </a:spcBef>
              <a:spcAft>
                <a:spcPts val="1200"/>
              </a:spcAft>
            </a:pPr>
            <a:r>
              <a:rPr lang="en-US"/>
              <a:t>Does the party who appointed you expect you to support its positions and advance those positions to the umpire?</a:t>
            </a:r>
          </a:p>
          <a:p>
            <a:pPr marL="635000" lvl="1" indent="-182563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It can be difficult to balance complying with your obligations under the Code of Conduct and dealing with your appointing party’s/counsel’s expectations.</a:t>
            </a:r>
          </a:p>
          <a:p>
            <a:pPr marL="914400" lvl="2" indent="-234950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For example, the dispute over confidentiality in the hypothetical. . .</a:t>
            </a:r>
          </a:p>
          <a:p>
            <a:pPr marL="1184275" lvl="3" indent="-28575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/>
              <a:t>What outcome is fair/just and makes sense in these circumstances?</a:t>
            </a:r>
          </a:p>
          <a:p>
            <a:pPr marL="1184275" lvl="3" indent="-28575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/>
              <a:t>What outcome does your party want?</a:t>
            </a:r>
          </a:p>
          <a:p>
            <a:pPr marL="1184275" lvl="3" indent="-28575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/>
              <a:t>Does the law or contract require a particular outcome?</a:t>
            </a:r>
          </a:p>
          <a:p>
            <a:pPr marL="1184275" lvl="3" indent="-28575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/>
              <a:t>What outcome is “sellable” to the rest of the Panel?</a:t>
            </a:r>
          </a:p>
          <a:p>
            <a:pPr marL="822960" lvl="3" indent="0">
              <a:buNone/>
            </a:pPr>
            <a:endParaRPr lang="en-US"/>
          </a:p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80315"/>
      </p:ext>
    </p:extLst>
  </p:cSld>
  <p:clrMapOvr>
    <a:masterClrMapping/>
  </p:clrMapOvr>
  <p:transition spd="med">
    <p:pull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pPr lvl="0"/>
            <a:r>
              <a:rPr lang="en-US" b="1">
                <a:solidFill>
                  <a:schemeClr val="accent1"/>
                </a:solidFill>
              </a:rPr>
              <a:t>Deliberations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339725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>
                <a:solidFill>
                  <a:schemeClr val="accent1"/>
                </a:solidFill>
              </a:rPr>
              <a:t>Possible Approaches</a:t>
            </a:r>
            <a:endParaRPr lang="en-US">
              <a:solidFill>
                <a:schemeClr val="accent1"/>
              </a:solidFill>
            </a:endParaRP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Always be prepared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Know your other arbitrators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At the hearing and during deliberations…</a:t>
            </a:r>
          </a:p>
          <a:p>
            <a:pPr lvl="2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You may ask questions, but do so carefully</a:t>
            </a:r>
          </a:p>
          <a:p>
            <a:pPr lvl="2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Most counsel do not need you to develop their case</a:t>
            </a:r>
          </a:p>
          <a:p>
            <a:pPr lvl="2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Overt advocacy rarely works well</a:t>
            </a:r>
          </a:p>
          <a:p>
            <a:pPr lvl="2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What does work well?</a:t>
            </a:r>
          </a:p>
          <a:p>
            <a:pPr lvl="2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Reasonable concessions and compromise may build credibility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7222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5" fill="hold" nodeType="clickPar">
                      <p:stCondLst>
                        <p:cond delay="indefinite"/>
                      </p:stCondLst>
                      <p:childTnLst>
                        <p:par>
                          <p:cTn id="6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pPr lvl="0"/>
            <a:r>
              <a:rPr lang="en-US" b="1">
                <a:solidFill>
                  <a:schemeClr val="accent1"/>
                </a:solidFill>
              </a:rPr>
              <a:t>Deliberations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lvl="0" indent="-339725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/>
              <a:t> </a:t>
            </a:r>
            <a:r>
              <a:rPr lang="en-US" b="1">
                <a:solidFill>
                  <a:schemeClr val="accent1"/>
                </a:solidFill>
              </a:rPr>
              <a:t>Dealing with Difficult Issues</a:t>
            </a:r>
          </a:p>
          <a:p>
            <a:pPr marL="687388" lvl="1" indent="-242888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What happens when . . . </a:t>
            </a:r>
          </a:p>
          <a:p>
            <a:pPr marL="914400" lvl="2" indent="-23495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b="1"/>
              <a:t>the case is not as clear-cut as counsel represented it would be</a:t>
            </a:r>
          </a:p>
          <a:p>
            <a:pPr marL="914400" lvl="2" indent="-23495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b="1"/>
              <a:t>the umpire is skeptical or even seems pre-disposed</a:t>
            </a:r>
          </a:p>
          <a:p>
            <a:pPr marL="914400" lvl="2" indent="-23495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b="1"/>
              <a:t>the other arbitrator is aggressive, difficult, or seems to disproportionately influence the umpire</a:t>
            </a:r>
          </a:p>
          <a:p>
            <a:pPr marL="687388" lvl="1" indent="-234950">
              <a:spcBef>
                <a:spcPts val="1200"/>
              </a:spcBef>
              <a:spcAft>
                <a:spcPts val="1200"/>
              </a:spcAft>
            </a:pPr>
            <a:r>
              <a:rPr lang="en-US" b="1"/>
              <a:t>You will have a chance to practice some of this in the context of an organizational meeting and a hearing on the merits in the mock arbitrations to follow …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5986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33400" y="228600"/>
            <a:ext cx="8229600" cy="1143000"/>
          </a:xfrm>
        </p:spPr>
        <p:txBody>
          <a:bodyPr/>
          <a:lstStyle>
            <a:defPPr>
              <a:defRPr kern="1200" smtId="4294967295"/>
            </a:defPPr>
          </a:lstStyle>
          <a:p>
            <a:endParaRPr lang="en-US" sz="3600" b="1" i="1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914400" y="685801"/>
            <a:ext cx="7315200" cy="4800599"/>
          </a:xfrm>
          <a:solidFill>
            <a:schemeClr val="accent1">
              <a:lumMod val="75000"/>
            </a:schemeClr>
          </a:solidFill>
        </p:spPr>
        <p:txBody>
          <a:bodyPr/>
          <a:lstStyle>
            <a:defPPr>
              <a:defRPr kern="1200" smtId="4294967295"/>
            </a:defPPr>
          </a:lstStyle>
          <a:p>
            <a:pPr>
              <a:spcAft>
                <a:spcPts val="1200"/>
              </a:spcAft>
              <a:buNone/>
            </a:pPr>
            <a:endParaRPr lang="en-US" sz="2400" b="1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>
          <a:xfrm>
            <a:off x="2514600" y="2819400"/>
            <a:ext cx="4114800" cy="329184"/>
          </a:xfrm>
        </p:spPr>
        <p:txBody>
          <a:bodyPr/>
          <a:lstStyle>
            <a:defPPr>
              <a:defRPr kern="1200" smtId="4294967295"/>
            </a:defPPr>
          </a:lstStyle>
          <a:p>
            <a:endParaRPr lang="en-US" sz="4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80838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685800"/>
            <a:ext cx="8229600" cy="16764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>
              <a:defRPr/>
            </a:pPr>
            <a:r>
              <a:rPr lang="en-US" b="1" dirty="0">
                <a:solidFill>
                  <a:schemeClr val="accent1"/>
                </a:solidFill>
              </a:rPr>
              <a:t>Disclosures and Recordkeeping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endParaRPr lang="en-US"/>
          </a:p>
        </p:txBody>
      </p:sp>
      <p:sp>
        <p:nvSpPr>
          <p:cNvPr id="5" name="Content Placeholder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09600" y="3048000"/>
            <a:ext cx="7772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kern="1200" smtId="4294967295"/>
            </a:defPPr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Tx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endParaRPr lang="en-US" sz="32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1228B03E-7B6A-4795-D908-525FF584AE58}"/>
              </a:ext>
            </a:extLst>
          </p:cNvPr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685800" y="2667000"/>
            <a:ext cx="7772400" cy="1524000"/>
          </a:xfrm>
        </p:spPr>
        <p:txBody>
          <a:bodyPr>
            <a:noAutofit/>
          </a:bodyPr>
          <a:lstStyle>
            <a:defPPr>
              <a:defRPr kern="1200" smtId="4294967295"/>
            </a:def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b="1" dirty="0"/>
              <a:t>Jeff Rubin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en-US" b="1" dirty="0"/>
              <a:t>ARIAS•U.S. Certified Arbitrator</a:t>
            </a: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 lang="en-US" sz="2800" dirty="0"/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53190107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b="1" dirty="0">
                <a:solidFill>
                  <a:schemeClr val="accent1"/>
                </a:solidFill>
              </a:rPr>
              <a:t>Canons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9600" y="1524000"/>
            <a:ext cx="7924800" cy="4495800"/>
          </a:xfrm>
        </p:spPr>
        <p:txBody>
          <a:bodyPr/>
          <a:lstStyle>
            <a:defPPr>
              <a:defRPr kern="1200" smtId="4294967295"/>
            </a:defPPr>
          </a:lstStyle>
          <a:p>
            <a:pPr marL="339725" indent="-339725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Integrity (I)</a:t>
            </a:r>
          </a:p>
          <a:p>
            <a:pPr marL="339725" indent="-339725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Fairness (II)</a:t>
            </a:r>
          </a:p>
          <a:p>
            <a:pPr marL="339725" indent="-339725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Competence (III)</a:t>
            </a:r>
          </a:p>
          <a:p>
            <a:pPr marL="339725" indent="-339725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Disclosure (IV)</a:t>
            </a:r>
          </a:p>
          <a:p>
            <a:pPr marL="339725" indent="-339725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Communications (V)</a:t>
            </a:r>
          </a:p>
          <a:p>
            <a:pPr marL="339725" indent="-339725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Confidentiality (VI)</a:t>
            </a:r>
          </a:p>
          <a:p>
            <a:pPr marL="339725" indent="-339725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Advancing the Process (VII)</a:t>
            </a:r>
          </a:p>
          <a:p>
            <a:pPr marL="339725" indent="-339725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Just Decision (VIII)</a:t>
            </a:r>
          </a:p>
          <a:p>
            <a:pPr marL="339725" indent="-339725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Advertising (IX)</a:t>
            </a:r>
          </a:p>
          <a:p>
            <a:pPr marL="339725" indent="-339725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>
                    <a:lumMod val="75000"/>
                  </a:schemeClr>
                </a:solidFill>
              </a:rPr>
              <a:t>Fee (X)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66489"/>
      </p:ext>
    </p:extLst>
  </p:cSld>
  <p:clrMapOvr>
    <a:masterClrMapping/>
  </p:clrMapOvr>
  <p:transition spd="med">
    <p:pull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pPr lvl="0"/>
            <a:r>
              <a:rPr lang="en-US" b="1">
                <a:solidFill>
                  <a:schemeClr val="accent1"/>
                </a:solidFill>
              </a:rPr>
              <a:t>Getting “the Call”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70000" lnSpcReduction="20000"/>
          </a:bodyPr>
          <a:lstStyle>
            <a:defPPr>
              <a:defRPr kern="1200" smtId="4294967295"/>
            </a:defPPr>
          </a:lstStyle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1"/>
                </a:solidFill>
              </a:rPr>
              <a:t>Be familiar with the ARIAS Code of Conduct!</a:t>
            </a:r>
          </a:p>
          <a:p>
            <a:pPr marL="182563" lvl="1" indent="-182563"/>
            <a:endParaRPr lang="en-US" sz="2400" b="1" dirty="0">
              <a:solidFill>
                <a:schemeClr val="accent1"/>
              </a:solidFill>
            </a:endParaRPr>
          </a:p>
          <a:p>
            <a:pPr marL="339725" lvl="0" indent="-339725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/>
                </a:solidFill>
              </a:rPr>
              <a:t>What the caller should expect to learn from you….</a:t>
            </a:r>
          </a:p>
          <a:p>
            <a:pPr marL="687388" lvl="1" indent="-242888">
              <a:spcBef>
                <a:spcPct val="0"/>
              </a:spcBef>
              <a:spcAft>
                <a:spcPts val="1200"/>
              </a:spcAft>
            </a:pPr>
            <a:r>
              <a:rPr lang="en-US" b="1" dirty="0">
                <a:solidFill>
                  <a:schemeClr val="tx2"/>
                </a:solidFill>
              </a:rPr>
              <a:t>Can you fairly serve in the matter? (Canon II)</a:t>
            </a:r>
          </a:p>
          <a:p>
            <a:pPr marL="687388" lvl="1" indent="-242888">
              <a:spcBef>
                <a:spcPct val="0"/>
              </a:spcBef>
              <a:spcAft>
                <a:spcPts val="1200"/>
              </a:spcAft>
            </a:pPr>
            <a:r>
              <a:rPr lang="en-US" b="1" dirty="0">
                <a:solidFill>
                  <a:schemeClr val="tx2"/>
                </a:solidFill>
              </a:rPr>
              <a:t>Are you competent to serve in the matter? (Canon III)</a:t>
            </a:r>
          </a:p>
          <a:p>
            <a:pPr marL="687388" lvl="1" indent="-242888">
              <a:spcBef>
                <a:spcPct val="0"/>
              </a:spcBef>
              <a:spcAft>
                <a:spcPts val="1200"/>
              </a:spcAft>
            </a:pPr>
            <a:r>
              <a:rPr lang="en-US" b="1" dirty="0">
                <a:solidFill>
                  <a:schemeClr val="tx2"/>
                </a:solidFill>
              </a:rPr>
              <a:t>Preliminarily, do you have any conflicts of interest? (Canon IV)</a:t>
            </a:r>
          </a:p>
          <a:p>
            <a:pPr marL="342900" lvl="1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1"/>
                </a:solidFill>
              </a:rPr>
              <a:t>What you should expect to learn from the caller….</a:t>
            </a:r>
          </a:p>
          <a:p>
            <a:pPr marL="687388" lvl="2" indent="-244475">
              <a:spcBef>
                <a:spcPct val="0"/>
              </a:spcBef>
              <a:spcAft>
                <a:spcPts val="1200"/>
              </a:spcAft>
            </a:pPr>
            <a:r>
              <a:rPr lang="en-US" sz="2200" b="1" dirty="0">
                <a:solidFill>
                  <a:schemeClr val="tx2"/>
                </a:solidFill>
              </a:rPr>
              <a:t>Names of the parties, parents, affiliates, client reps</a:t>
            </a:r>
          </a:p>
          <a:p>
            <a:pPr marL="687388" lvl="2" indent="-244475">
              <a:spcBef>
                <a:spcPct val="0"/>
              </a:spcBef>
              <a:spcAft>
                <a:spcPts val="1200"/>
              </a:spcAft>
            </a:pPr>
            <a:r>
              <a:rPr lang="en-US" sz="2200" b="1" dirty="0">
                <a:solidFill>
                  <a:schemeClr val="tx2"/>
                </a:solidFill>
              </a:rPr>
              <a:t>Names of other arbitrators and counsel</a:t>
            </a:r>
          </a:p>
          <a:p>
            <a:pPr marL="687388" lvl="2" indent="-244475">
              <a:spcBef>
                <a:spcPct val="0"/>
              </a:spcBef>
              <a:spcAft>
                <a:spcPts val="1200"/>
              </a:spcAft>
            </a:pPr>
            <a:r>
              <a:rPr lang="en-US" sz="2200" b="1" dirty="0">
                <a:solidFill>
                  <a:schemeClr val="tx2"/>
                </a:solidFill>
              </a:rPr>
              <a:t>Contracts, business or accounts involved</a:t>
            </a:r>
          </a:p>
          <a:p>
            <a:pPr marL="687388" lvl="2" indent="-244475">
              <a:spcBef>
                <a:spcPct val="0"/>
              </a:spcBef>
              <a:spcAft>
                <a:spcPts val="1200"/>
              </a:spcAft>
            </a:pPr>
            <a:r>
              <a:rPr lang="en-US" sz="2200" b="1" dirty="0">
                <a:solidFill>
                  <a:schemeClr val="tx2"/>
                </a:solidFill>
              </a:rPr>
              <a:t>Names of potential witnesses</a:t>
            </a:r>
          </a:p>
          <a:p>
            <a:pPr marL="687388" lvl="2" indent="-244475">
              <a:spcBef>
                <a:spcPct val="0"/>
              </a:spcBef>
              <a:spcAft>
                <a:spcPts val="1200"/>
              </a:spcAft>
            </a:pPr>
            <a:r>
              <a:rPr lang="en-US" sz="2200" b="1" dirty="0">
                <a:solidFill>
                  <a:schemeClr val="tx2"/>
                </a:solidFill>
              </a:rPr>
              <a:t>Basic issue(s) in the case</a:t>
            </a:r>
          </a:p>
          <a:p>
            <a:pPr marL="687388" lvl="2" indent="-244475">
              <a:spcBef>
                <a:spcPct val="0"/>
              </a:spcBef>
              <a:spcAft>
                <a:spcPts val="1200"/>
              </a:spcAft>
            </a:pPr>
            <a:r>
              <a:rPr lang="en-US" sz="2200" b="1" dirty="0">
                <a:solidFill>
                  <a:schemeClr val="tx2"/>
                </a:solidFill>
              </a:rPr>
              <a:t>Names of claims at issue</a:t>
            </a:r>
          </a:p>
          <a:p>
            <a:pPr marL="687388" lvl="2" indent="-244475">
              <a:spcBef>
                <a:spcPct val="0"/>
              </a:spcBef>
              <a:spcAft>
                <a:spcPts val="1200"/>
              </a:spcAft>
            </a:pPr>
            <a:r>
              <a:rPr lang="en-US" sz="2200" b="1" dirty="0">
                <a:solidFill>
                  <a:schemeClr val="tx2"/>
                </a:solidFill>
              </a:rPr>
              <a:t>Contract at issue</a:t>
            </a:r>
          </a:p>
          <a:p>
            <a:pPr marL="687388" lvl="2" indent="-244475">
              <a:spcBef>
                <a:spcPct val="0"/>
              </a:spcBef>
              <a:spcAft>
                <a:spcPts val="1200"/>
              </a:spcAft>
            </a:pP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29494"/>
      </p:ext>
    </p:extLst>
  </p:cSld>
  <p:clrMapOvr>
    <a:masterClrMapping/>
  </p:clrMapOvr>
  <p:transition spd="med">
    <p:pull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33400" y="533400"/>
            <a:ext cx="8229600" cy="990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lvl="0"/>
            <a:r>
              <a:rPr lang="en-US" b="1">
                <a:solidFill>
                  <a:schemeClr val="accent1"/>
                </a:solidFill>
              </a:rPr>
              <a:t>Getting “the Call”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92500" lnSpcReduction="20000"/>
          </a:bodyPr>
          <a:lstStyle>
            <a:defPPr>
              <a:defRPr kern="1200" smtId="4294967295"/>
            </a:defPPr>
          </a:lstStyle>
          <a:p>
            <a:pPr marL="439737" lvl="2" indent="-3429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chemeClr val="accent1"/>
                </a:solidFill>
              </a:rPr>
              <a:t>Canon I, Integrity</a:t>
            </a:r>
          </a:p>
          <a:p>
            <a:pPr marL="628650" lvl="3" indent="-182563">
              <a:spcBef>
                <a:spcPct val="0"/>
              </a:spcBef>
              <a:spcAft>
                <a:spcPts val="1200"/>
              </a:spcAft>
            </a:pPr>
            <a:r>
              <a:rPr lang="en-US" sz="1800" b="1" dirty="0">
                <a:solidFill>
                  <a:schemeClr val="tx2"/>
                </a:solidFill>
              </a:rPr>
              <a:t>Do any of the circumstances described in </a:t>
            </a:r>
            <a:r>
              <a:rPr lang="en-US" sz="1800" b="1" u="sng" dirty="0">
                <a:solidFill>
                  <a:schemeClr val="tx2"/>
                </a:solidFill>
              </a:rPr>
              <a:t>Comment 3</a:t>
            </a:r>
            <a:r>
              <a:rPr lang="en-US" sz="1800" b="1" i="1" dirty="0">
                <a:solidFill>
                  <a:schemeClr val="tx2"/>
                </a:solidFill>
              </a:rPr>
              <a:t> </a:t>
            </a:r>
            <a:r>
              <a:rPr lang="en-US" sz="1800" b="1" dirty="0">
                <a:solidFill>
                  <a:schemeClr val="tx2"/>
                </a:solidFill>
              </a:rPr>
              <a:t>prevent you from accepting the appointment?</a:t>
            </a:r>
            <a:endParaRPr lang="en-US" sz="1800" dirty="0">
              <a:solidFill>
                <a:schemeClr val="tx2"/>
              </a:solidFill>
            </a:endParaRPr>
          </a:p>
          <a:p>
            <a:pPr marL="628650" lvl="3" indent="-182563">
              <a:spcBef>
                <a:spcPct val="0"/>
              </a:spcBef>
              <a:spcAft>
                <a:spcPts val="2400"/>
              </a:spcAft>
            </a:pPr>
            <a:r>
              <a:rPr lang="en-US" sz="1800" b="1" dirty="0">
                <a:solidFill>
                  <a:schemeClr val="tx2"/>
                </a:solidFill>
              </a:rPr>
              <a:t>If not, do any of the circumstances described in </a:t>
            </a:r>
            <a:r>
              <a:rPr lang="en-US" sz="1800" b="1" u="sng" dirty="0">
                <a:solidFill>
                  <a:schemeClr val="tx2"/>
                </a:solidFill>
              </a:rPr>
              <a:t>Comment 4 </a:t>
            </a:r>
            <a:r>
              <a:rPr lang="en-US" sz="1800" b="1" dirty="0">
                <a:solidFill>
                  <a:schemeClr val="tx2"/>
                </a:solidFill>
              </a:rPr>
              <a:t>exist and, if so, should you decline the appointment?</a:t>
            </a:r>
          </a:p>
          <a:p>
            <a:pPr marL="628650" lvl="3" indent="-182563">
              <a:spcBef>
                <a:spcPct val="0"/>
              </a:spcBef>
              <a:spcAft>
                <a:spcPts val="2400"/>
              </a:spcAft>
            </a:pPr>
            <a:r>
              <a:rPr lang="en-US" sz="1800" b="1" dirty="0">
                <a:solidFill>
                  <a:schemeClr val="tx2"/>
                </a:solidFill>
              </a:rPr>
              <a:t>What to do if you do not know how the rules relate to your specific situation?</a:t>
            </a:r>
          </a:p>
          <a:p>
            <a:pPr marL="439737" lvl="2" indent="-34290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chemeClr val="accent1"/>
                </a:solidFill>
              </a:rPr>
              <a:t>Other considerations….</a:t>
            </a:r>
          </a:p>
          <a:p>
            <a:pPr marL="628650" lvl="3" indent="-182563">
              <a:spcBef>
                <a:spcPct val="0"/>
              </a:spcBef>
              <a:spcAft>
                <a:spcPts val="1200"/>
              </a:spcAft>
            </a:pPr>
            <a:r>
              <a:rPr lang="en-US" sz="1800" b="1" dirty="0">
                <a:solidFill>
                  <a:schemeClr val="tx2"/>
                </a:solidFill>
              </a:rPr>
              <a:t>Are you qualified under the contract for this assignment?</a:t>
            </a:r>
          </a:p>
          <a:p>
            <a:pPr marL="628650" lvl="3" indent="-182563">
              <a:spcBef>
                <a:spcPct val="0"/>
              </a:spcBef>
              <a:spcAft>
                <a:spcPts val="1200"/>
              </a:spcAft>
            </a:pPr>
            <a:r>
              <a:rPr lang="en-US" sz="1800" b="1" dirty="0">
                <a:solidFill>
                  <a:schemeClr val="tx2"/>
                </a:solidFill>
              </a:rPr>
              <a:t>Are there philosophical or intellectual reasons that would prevent you from voting for the party contacting you?</a:t>
            </a:r>
          </a:p>
          <a:p>
            <a:pPr marL="628650" lvl="3" indent="-182563">
              <a:spcBef>
                <a:spcPct val="0"/>
              </a:spcBef>
              <a:spcAft>
                <a:spcPts val="1200"/>
              </a:spcAft>
            </a:pPr>
            <a:r>
              <a:rPr lang="en-US" sz="1800" b="1" dirty="0">
                <a:solidFill>
                  <a:schemeClr val="tx2"/>
                </a:solidFill>
              </a:rPr>
              <a:t>Are you right for this assignment?</a:t>
            </a:r>
          </a:p>
          <a:p>
            <a:pPr marL="628650" lvl="3" indent="-182563">
              <a:spcBef>
                <a:spcPct val="0"/>
              </a:spcBef>
              <a:spcAft>
                <a:spcPts val="1200"/>
              </a:spcAft>
            </a:pPr>
            <a:r>
              <a:rPr lang="en-US" sz="1800" b="1" dirty="0">
                <a:solidFill>
                  <a:schemeClr val="tx2"/>
                </a:solidFill>
              </a:rPr>
              <a:t>Are you comfortable with taking on this assignment?</a:t>
            </a:r>
          </a:p>
          <a:p>
            <a:pPr marL="628650" lvl="3" indent="-182563">
              <a:spcBef>
                <a:spcPct val="0"/>
              </a:spcBef>
              <a:spcAft>
                <a:spcPts val="1200"/>
              </a:spcAft>
            </a:pPr>
            <a:r>
              <a:rPr lang="en-US" sz="1800" b="1" dirty="0">
                <a:solidFill>
                  <a:schemeClr val="tx2"/>
                </a:solidFill>
              </a:rPr>
              <a:t>Do you have the time to handle this assignment?</a:t>
            </a:r>
          </a:p>
          <a:p>
            <a:pPr marL="628650" lvl="3" indent="-182563">
              <a:spcBef>
                <a:spcPct val="0"/>
              </a:spcBef>
              <a:spcAft>
                <a:spcPts val="1200"/>
              </a:spcAft>
            </a:pPr>
            <a:endParaRPr lang="en-US" sz="1800" b="1" dirty="0">
              <a:solidFill>
                <a:schemeClr val="tx2"/>
              </a:solidFill>
              <a:cs typeface="Arial" pitchFamily="34" charset="0"/>
            </a:endParaRPr>
          </a:p>
          <a:p>
            <a:pPr marL="1028700" lvl="1">
              <a:buFont typeface="Wingdings" pitchFamily="2" charset="2"/>
              <a:buChar char="q"/>
              <a:defRPr/>
            </a:pPr>
            <a:endParaRPr lang="en-US" b="1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53401"/>
      </p:ext>
    </p:extLst>
  </p:cSld>
  <p:clrMapOvr>
    <a:masterClrMapping/>
  </p:clrMapOvr>
  <p:transition spd="med">
    <p:pull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pPr lvl="0"/>
            <a:r>
              <a:rPr lang="en-US" b="1">
                <a:solidFill>
                  <a:schemeClr val="accent1"/>
                </a:solidFill>
              </a:rPr>
              <a:t>Getting “the Call”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28600" y="1600200"/>
            <a:ext cx="8458200" cy="5105400"/>
          </a:xfrm>
        </p:spPr>
        <p:txBody>
          <a:bodyPr>
            <a:normAutofit fontScale="47500" lnSpcReduction="20000"/>
          </a:bodyPr>
          <a:lstStyle>
            <a:defPPr>
              <a:defRPr kern="1200" smtId="4294967295"/>
            </a:defPPr>
          </a:lstStyle>
          <a:p>
            <a:pPr marL="339725" lvl="1" indent="-339725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4600" b="1" dirty="0">
                <a:solidFill>
                  <a:schemeClr val="accent1"/>
                </a:solidFill>
              </a:rPr>
              <a:t>What does the Arbitration Clause say?</a:t>
            </a:r>
          </a:p>
          <a:p>
            <a:pPr marL="514350" lvl="2" indent="-182563">
              <a:spcBef>
                <a:spcPct val="0"/>
              </a:spcBef>
              <a:spcAft>
                <a:spcPts val="1200"/>
              </a:spcAft>
            </a:pPr>
            <a:r>
              <a:rPr lang="en-US" sz="3800" b="1" dirty="0">
                <a:solidFill>
                  <a:schemeClr val="tx2"/>
                </a:solidFill>
              </a:rPr>
              <a:t>Do you qualify?</a:t>
            </a:r>
          </a:p>
          <a:p>
            <a:pPr marL="514350" lvl="2" indent="-182563">
              <a:spcBef>
                <a:spcPct val="0"/>
              </a:spcBef>
              <a:spcAft>
                <a:spcPts val="1200"/>
              </a:spcAft>
            </a:pPr>
            <a:r>
              <a:rPr lang="en-US" sz="3800" b="1" dirty="0">
                <a:solidFill>
                  <a:schemeClr val="tx2"/>
                </a:solidFill>
              </a:rPr>
              <a:t>Time frames?  Can you accommodate the schedule?</a:t>
            </a:r>
          </a:p>
          <a:p>
            <a:pPr marL="788670" lvl="3" indent="-182563">
              <a:spcBef>
                <a:spcPct val="0"/>
              </a:spcBef>
              <a:spcAft>
                <a:spcPts val="1200"/>
              </a:spcAft>
            </a:pPr>
            <a:r>
              <a:rPr lang="en-US" sz="3400" b="1" dirty="0">
                <a:solidFill>
                  <a:schemeClr val="tx2"/>
                </a:solidFill>
              </a:rPr>
              <a:t>Does the arb clause specify time restrictions?</a:t>
            </a:r>
          </a:p>
          <a:p>
            <a:pPr marL="514350" lvl="2" indent="-182563">
              <a:spcBef>
                <a:spcPct val="0"/>
              </a:spcBef>
              <a:spcAft>
                <a:spcPts val="1200"/>
              </a:spcAft>
            </a:pPr>
            <a:r>
              <a:rPr lang="en-US" sz="3800" b="1" dirty="0">
                <a:solidFill>
                  <a:schemeClr val="tx2"/>
                </a:solidFill>
              </a:rPr>
              <a:t>Neutral or non-neutral arbitrators?</a:t>
            </a:r>
          </a:p>
          <a:p>
            <a:pPr marL="514350" lvl="2" indent="-182563">
              <a:spcBef>
                <a:spcPct val="0"/>
              </a:spcBef>
              <a:spcAft>
                <a:spcPts val="1200"/>
              </a:spcAft>
            </a:pPr>
            <a:r>
              <a:rPr lang="en-US" sz="3800" b="1" dirty="0">
                <a:solidFill>
                  <a:schemeClr val="tx2"/>
                </a:solidFill>
              </a:rPr>
              <a:t>Other relevant provisions?</a:t>
            </a:r>
          </a:p>
          <a:p>
            <a:pPr marL="514350" lvl="2" indent="-182563">
              <a:spcBef>
                <a:spcPct val="0"/>
              </a:spcBef>
              <a:spcAft>
                <a:spcPts val="2400"/>
              </a:spcAft>
            </a:pPr>
            <a:r>
              <a:rPr lang="en-US" sz="3800" b="1" dirty="0">
                <a:solidFill>
                  <a:schemeClr val="tx2"/>
                </a:solidFill>
              </a:rPr>
              <a:t>Get a copy of the arbitration clause!</a:t>
            </a:r>
          </a:p>
          <a:p>
            <a:pPr marL="339725" lvl="1" indent="-339725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4600" b="1" dirty="0">
                <a:solidFill>
                  <a:schemeClr val="accent1"/>
                </a:solidFill>
              </a:rPr>
              <a:t>Communications about the substantive case</a:t>
            </a:r>
          </a:p>
          <a:p>
            <a:pPr marL="574675" lvl="2" indent="-234950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3800" b="1" dirty="0">
                <a:solidFill>
                  <a:schemeClr val="tx2"/>
                </a:solidFill>
              </a:rPr>
              <a:t>Neutral arbitrators should not discuss merits of case with the parties</a:t>
            </a:r>
          </a:p>
          <a:p>
            <a:pPr marL="574675" lvl="2" indent="-234950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3800" b="1" dirty="0">
                <a:solidFill>
                  <a:schemeClr val="tx2"/>
                </a:solidFill>
              </a:rPr>
              <a:t>Non-neutral arbitrators may discuss merits of case prior to accepting appointment – only within appropriate bounds</a:t>
            </a:r>
          </a:p>
          <a:p>
            <a:pPr marL="848995" lvl="3" indent="-234950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3600" b="1" dirty="0">
                <a:solidFill>
                  <a:schemeClr val="tx2"/>
                </a:solidFill>
              </a:rPr>
              <a:t>Do not review any documents that will not be </a:t>
            </a:r>
            <a:br>
              <a:rPr lang="en-US" sz="3600" b="1" dirty="0">
                <a:solidFill>
                  <a:schemeClr val="tx2"/>
                </a:solidFill>
              </a:rPr>
            </a:br>
            <a:r>
              <a:rPr lang="en-US" sz="3600" b="1" dirty="0">
                <a:solidFill>
                  <a:schemeClr val="tx2"/>
                </a:solidFill>
              </a:rPr>
              <a:t>shared with the entire panel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10886"/>
      </p:ext>
    </p:extLst>
  </p:cSld>
  <p:clrMapOvr>
    <a:masterClrMapping/>
  </p:clrMapOvr>
  <p:transition spd="med">
    <p:pull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pPr lvl="0"/>
            <a:r>
              <a:rPr lang="en-US" b="1">
                <a:solidFill>
                  <a:schemeClr val="accent1"/>
                </a:solidFill>
              </a:rPr>
              <a:t>Getting “the Call”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7772400" cy="4495800"/>
          </a:xfrm>
        </p:spPr>
        <p:txBody>
          <a:bodyPr>
            <a:normAutofit fontScale="47500" lnSpcReduction="20000"/>
          </a:bodyPr>
          <a:lstStyle>
            <a:defPPr>
              <a:defRPr kern="1200" smtId="4294967295"/>
            </a:defPPr>
          </a:lstStyle>
          <a:p>
            <a:pPr marL="339725" lvl="1" indent="-339725">
              <a:buFont typeface="Wingdings" panose="05000000000000000000" pitchFamily="2" charset="2"/>
              <a:buChar char="Ø"/>
            </a:pPr>
            <a:r>
              <a:rPr lang="en-US" sz="3500" b="1" dirty="0">
                <a:solidFill>
                  <a:schemeClr val="accent1"/>
                </a:solidFill>
              </a:rPr>
              <a:t>How do you handle the improper question:</a:t>
            </a:r>
          </a:p>
          <a:p>
            <a:pPr marL="0" lvl="1" indent="0">
              <a:buNone/>
            </a:pPr>
            <a:endParaRPr lang="en-US" sz="2800" b="1" dirty="0">
              <a:solidFill>
                <a:schemeClr val="accent1"/>
              </a:solidFill>
            </a:endParaRPr>
          </a:p>
          <a:p>
            <a:pPr marL="339725" lvl="1" indent="0">
              <a:buNone/>
            </a:pPr>
            <a:r>
              <a:rPr lang="en-US" sz="2800" b="1" dirty="0">
                <a:solidFill>
                  <a:schemeClr val="tx2"/>
                </a:solidFill>
              </a:rPr>
              <a:t>“Will you vote my way?”</a:t>
            </a:r>
          </a:p>
          <a:p>
            <a:pPr marL="95250" lvl="1" indent="0" algn="ctr">
              <a:buNone/>
            </a:pPr>
            <a:endParaRPr lang="en-US" sz="2800" b="1" dirty="0">
              <a:solidFill>
                <a:schemeClr val="tx2"/>
              </a:solidFill>
            </a:endParaRPr>
          </a:p>
          <a:p>
            <a:pPr marL="339725" lvl="1" indent="-339725">
              <a:buFont typeface="Wingdings" panose="05000000000000000000" pitchFamily="2" charset="2"/>
              <a:buChar char="Ø"/>
            </a:pPr>
            <a:r>
              <a:rPr lang="en-US" sz="3500" b="1" dirty="0">
                <a:solidFill>
                  <a:schemeClr val="accent1"/>
                </a:solidFill>
              </a:rPr>
              <a:t>Canon II, Fairness:</a:t>
            </a:r>
          </a:p>
          <a:p>
            <a:pPr marL="0" lvl="1" indent="0">
              <a:buNone/>
            </a:pPr>
            <a:endParaRPr lang="en-US" sz="1900" b="1" dirty="0">
              <a:solidFill>
                <a:schemeClr val="accent1"/>
              </a:solidFill>
            </a:endParaRPr>
          </a:p>
          <a:p>
            <a:pPr marL="339725" lvl="1" indent="0">
              <a:lnSpc>
                <a:spcPct val="120000"/>
              </a:lnSpc>
              <a:buNone/>
            </a:pPr>
            <a:r>
              <a:rPr lang="en-US" sz="2800" b="1" dirty="0">
                <a:solidFill>
                  <a:schemeClr val="tx2"/>
                </a:solidFill>
              </a:rPr>
              <a:t>Arbitrators should refrain from offering any assurances, or predictions, as to how they will decide the dispute and should refrain from stating a definitive position on any particular issue.  </a:t>
            </a:r>
          </a:p>
          <a:p>
            <a:pPr marL="339725" lvl="1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en-US" sz="2800" b="1" dirty="0">
                <a:solidFill>
                  <a:schemeClr val="tx2"/>
                </a:solidFill>
              </a:rPr>
              <a:t>* * * Arbitrators should advise the appointing  party, when accepting an appointment, that they will ultimately decide issues presented in the arbitration objectively. * * * (Comments 2)</a:t>
            </a:r>
          </a:p>
          <a:p>
            <a:pPr marL="339725" lvl="1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3800" b="1" dirty="0">
              <a:solidFill>
                <a:schemeClr val="tx2"/>
              </a:solidFill>
            </a:endParaRPr>
          </a:p>
          <a:p>
            <a:pPr marL="339725" lvl="1" indent="-339725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en-US" sz="3800" b="1" dirty="0">
                <a:solidFill>
                  <a:schemeClr val="accent1"/>
                </a:solidFill>
              </a:rPr>
              <a:t>What is your role as party-appointed arbitrator?</a:t>
            </a:r>
          </a:p>
          <a:p>
            <a:pPr marL="339725" lvl="1" indent="-339725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en-US" sz="3800" b="1" dirty="0">
                <a:solidFill>
                  <a:schemeClr val="accent1"/>
                </a:solidFill>
              </a:rPr>
              <a:t>What can you say?</a:t>
            </a:r>
          </a:p>
          <a:p>
            <a:pPr marL="339725" lvl="1" indent="-339725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en-US" sz="3800" b="1" dirty="0">
                <a:solidFill>
                  <a:schemeClr val="accent1"/>
                </a:solidFill>
              </a:rPr>
              <a:t>Facts of cases evolve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7484"/>
      </p:ext>
    </p:extLst>
  </p:cSld>
  <p:clrMapOvr>
    <a:masterClrMapping/>
  </p:clrMapOvr>
  <p:transition spd="med">
    <p:pull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pPr lvl="0"/>
            <a:r>
              <a:rPr lang="en-US" b="1">
                <a:solidFill>
                  <a:schemeClr val="accent1"/>
                </a:solidFill>
              </a:rPr>
              <a:t>Getting “the Call”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2057400"/>
            <a:ext cx="8229600" cy="34290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1"/>
                </a:solidFill>
              </a:rPr>
              <a:t>Filling Out Umpire Questionnaires</a:t>
            </a:r>
          </a:p>
          <a:p>
            <a:pPr marL="617220" lvl="2" indent="-342900">
              <a:spcBef>
                <a:spcPts val="1200"/>
              </a:spcBef>
              <a:buClr>
                <a:schemeClr val="tx2"/>
              </a:buClr>
            </a:pPr>
            <a:r>
              <a:rPr lang="en-US" sz="2200" b="1" dirty="0">
                <a:solidFill>
                  <a:schemeClr val="tx2"/>
                </a:solidFill>
              </a:rPr>
              <a:t>What to do when you have not heard from counsel for a party for a period of time.</a:t>
            </a:r>
          </a:p>
          <a:p>
            <a:pPr marL="182563" lvl="1" indent="-182563"/>
            <a:endParaRPr lang="en-US" sz="2400" b="1" dirty="0">
              <a:solidFill>
                <a:schemeClr val="accent1"/>
              </a:solidFill>
            </a:endParaRPr>
          </a:p>
          <a:p>
            <a:pPr marL="687388" lvl="2" indent="-244475">
              <a:spcBef>
                <a:spcPct val="0"/>
              </a:spcBef>
              <a:spcAft>
                <a:spcPts val="1200"/>
              </a:spcAft>
            </a:pP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33265"/>
      </p:ext>
    </p:extLst>
  </p:cSld>
  <p:clrMapOvr>
    <a:masterClrMapping/>
  </p:clrMapOvr>
  <p:transition spd="med">
    <p:pull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b="1">
                <a:solidFill>
                  <a:schemeClr val="accent1"/>
                </a:solidFill>
              </a:rPr>
              <a:t>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2133600"/>
            <a:ext cx="8229600" cy="32004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339725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/>
                </a:solidFill>
              </a:rPr>
              <a:t>Conduct a careful conflicts check</a:t>
            </a:r>
          </a:p>
          <a:p>
            <a:pPr marL="522288" lvl="1" indent="-182563">
              <a:spcBef>
                <a:spcPct val="0"/>
              </a:spcBef>
              <a:spcAft>
                <a:spcPts val="2400"/>
              </a:spcAft>
            </a:pPr>
            <a:r>
              <a:rPr lang="en-US" b="1" dirty="0"/>
              <a:t>Be familiar with requirements of Code of Conduct, Canon IV</a:t>
            </a:r>
          </a:p>
          <a:p>
            <a:pPr marL="522288" lvl="1" indent="-182563">
              <a:spcBef>
                <a:spcPct val="0"/>
              </a:spcBef>
              <a:spcAft>
                <a:spcPts val="2400"/>
              </a:spcAft>
            </a:pPr>
            <a:r>
              <a:rPr lang="en-US" b="1" dirty="0"/>
              <a:t>Review your records</a:t>
            </a:r>
            <a:endParaRPr lang="en-US" dirty="0"/>
          </a:p>
          <a:p>
            <a:pPr marL="339725" indent="-339725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/>
                </a:solidFill>
              </a:rPr>
              <a:t>If you have to think about it – disclose it!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061634"/>
      </p:ext>
    </p:extLst>
  </p:cSld>
  <p:clrMapOvr>
    <a:masterClrMapping/>
  </p:clrMapOvr>
  <p:transition spd="med">
    <p:pull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b="1">
                <a:solidFill>
                  <a:schemeClr val="accent1"/>
                </a:solidFill>
              </a:rPr>
              <a:t>Disclosures – Fees and Retainer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339725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chemeClr val="accent1"/>
                </a:solidFill>
              </a:rPr>
              <a:t>When confirming the appointment, agree to the conditions of service in writing.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sz="1800" b="1" dirty="0">
                <a:solidFill>
                  <a:schemeClr val="tx2"/>
                </a:solidFill>
                <a:cs typeface="Arial" pitchFamily="34" charset="0"/>
              </a:rPr>
              <a:t>Must fully disclose basis of compensation, fees, charges</a:t>
            </a:r>
            <a:r>
              <a:rPr lang="en-US" sz="1800" b="1" dirty="0"/>
              <a:t> (Canon X) </a:t>
            </a:r>
            <a:endParaRPr lang="en-US" sz="1800" b="1" dirty="0">
              <a:solidFill>
                <a:schemeClr val="tx2"/>
              </a:solidFill>
              <a:cs typeface="Arial" pitchFamily="34" charset="0"/>
            </a:endParaRP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sz="1800" b="1" dirty="0"/>
              <a:t>Confirm fee/retainer in writing at time appointment is accepted</a:t>
            </a:r>
          </a:p>
          <a:p>
            <a:pPr lvl="1">
              <a:spcAft>
                <a:spcPts val="1200"/>
              </a:spcAft>
            </a:pPr>
            <a:r>
              <a:rPr lang="en-US" sz="1800" b="1" dirty="0"/>
              <a:t>Establish an understanding about these items, at least:</a:t>
            </a:r>
          </a:p>
          <a:p>
            <a:pPr marL="1204913" lvl="2" indent="-285750">
              <a:buFont typeface="Wingdings" pitchFamily="2" charset="2"/>
              <a:buChar char="q"/>
              <a:defRPr/>
            </a:pPr>
            <a:r>
              <a:rPr lang="en-US" sz="1600" b="1" i="1" dirty="0">
                <a:solidFill>
                  <a:schemeClr val="tx2"/>
                </a:solidFill>
                <a:cs typeface="Arial" pitchFamily="34" charset="0"/>
              </a:rPr>
              <a:t>Hourly rate (including rate increases)</a:t>
            </a:r>
          </a:p>
          <a:p>
            <a:pPr marL="1204913" lvl="2" indent="-285750">
              <a:buFont typeface="Wingdings" pitchFamily="2" charset="2"/>
              <a:buChar char="q"/>
              <a:defRPr/>
            </a:pPr>
            <a:r>
              <a:rPr lang="en-US" sz="1600" b="1" i="1" dirty="0">
                <a:solidFill>
                  <a:schemeClr val="tx2"/>
                </a:solidFill>
                <a:cs typeface="Arial" pitchFamily="34" charset="0"/>
              </a:rPr>
              <a:t>Retainers/minimum fees (refundable or not, when applied)</a:t>
            </a:r>
          </a:p>
          <a:p>
            <a:pPr marL="1204913" lvl="2" indent="-285750">
              <a:buFont typeface="Wingdings" pitchFamily="2" charset="2"/>
              <a:buChar char="q"/>
              <a:defRPr/>
            </a:pPr>
            <a:r>
              <a:rPr lang="en-US" sz="1600" b="1" i="1" dirty="0">
                <a:solidFill>
                  <a:schemeClr val="tx2"/>
                </a:solidFill>
                <a:cs typeface="Arial" pitchFamily="34" charset="0"/>
              </a:rPr>
              <a:t>Expenses to be charged (e.g., travel)</a:t>
            </a:r>
          </a:p>
          <a:p>
            <a:pPr marL="1204913" lvl="2" indent="-285750">
              <a:buFont typeface="Wingdings" pitchFamily="2" charset="2"/>
              <a:buChar char="q"/>
              <a:defRPr/>
            </a:pPr>
            <a:r>
              <a:rPr lang="en-US" sz="1600" b="1" i="1" dirty="0">
                <a:solidFill>
                  <a:schemeClr val="tx2"/>
                </a:solidFill>
                <a:cs typeface="Arial" pitchFamily="34" charset="0"/>
              </a:rPr>
              <a:t>Billing cycle and requested payment interval</a:t>
            </a:r>
          </a:p>
          <a:p>
            <a:pPr marL="1204913" lvl="2" indent="-285750">
              <a:buFont typeface="Wingdings" pitchFamily="2" charset="2"/>
              <a:buChar char="q"/>
              <a:defRPr/>
            </a:pPr>
            <a:r>
              <a:rPr lang="en-US" sz="1600" b="1" i="1" dirty="0">
                <a:solidFill>
                  <a:schemeClr val="tx2"/>
                </a:solidFill>
                <a:cs typeface="Arial" pitchFamily="34" charset="0"/>
              </a:rPr>
              <a:t>Whether bills are to be submitted to counsel or party for payment </a:t>
            </a:r>
          </a:p>
          <a:p>
            <a:pPr marL="1204913" lvl="2" indent="-285750">
              <a:buFont typeface="Wingdings" pitchFamily="2" charset="2"/>
              <a:buChar char="q"/>
              <a:defRPr/>
            </a:pPr>
            <a:r>
              <a:rPr lang="en-US" sz="1600" b="1" i="1" dirty="0">
                <a:solidFill>
                  <a:schemeClr val="tx2"/>
                </a:solidFill>
                <a:cs typeface="Arial" pitchFamily="34" charset="0"/>
              </a:rPr>
              <a:t>How you charge for travel time</a:t>
            </a:r>
          </a:p>
          <a:p>
            <a:pPr marL="1204913" lvl="2" indent="-285750">
              <a:buFont typeface="Wingdings" pitchFamily="2" charset="2"/>
              <a:buChar char="q"/>
              <a:defRPr/>
            </a:pPr>
            <a:r>
              <a:rPr lang="en-US" sz="1600" b="1" i="1" dirty="0">
                <a:solidFill>
                  <a:schemeClr val="tx2"/>
                </a:solidFill>
                <a:cs typeface="Arial" pitchFamily="34" charset="0"/>
              </a:rPr>
              <a:t>Cancellation fees, if applicable</a:t>
            </a:r>
          </a:p>
          <a:p>
            <a:pPr lvl="1"/>
            <a:endParaRPr lang="en-US" sz="2600" b="1" dirty="0"/>
          </a:p>
          <a:p>
            <a:pPr lvl="1"/>
            <a:endParaRPr lang="en-US" sz="29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570225"/>
      </p:ext>
    </p:extLst>
  </p:cSld>
  <p:clrMapOvr>
    <a:masterClrMapping/>
  </p:clrMapOvr>
  <p:transition spd="med">
    <p:pull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533400"/>
            <a:ext cx="8458200" cy="990600"/>
          </a:xfrm>
        </p:spPr>
        <p:txBody>
          <a:bodyPr>
            <a:noAutofit/>
          </a:bodyPr>
          <a:lstStyle>
            <a:defPPr>
              <a:defRPr kern="1200" smtId="4294967295"/>
            </a:defPPr>
          </a:lstStyle>
          <a:p>
            <a:r>
              <a:rPr lang="en-US" sz="3400" b="1">
                <a:solidFill>
                  <a:schemeClr val="accent1"/>
                </a:solidFill>
              </a:rPr>
              <a:t>Record 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339725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>
                <a:solidFill>
                  <a:schemeClr val="accent1"/>
                </a:solidFill>
              </a:rPr>
              <a:t>Conflicts/Arbitration Log</a:t>
            </a:r>
          </a:p>
          <a:p>
            <a:pPr marL="574675" lvl="1" indent="-242888"/>
            <a:r>
              <a:rPr lang="en-US" b="1"/>
              <a:t>Disclosure obligation requires that you record relevant information to screen for conflicts of interest </a:t>
            </a:r>
          </a:p>
          <a:p>
            <a:pPr marL="574675" lvl="1" indent="0">
              <a:buNone/>
            </a:pPr>
            <a:r>
              <a:rPr lang="en-US"/>
              <a:t>(Canon IV, Disclosure)</a:t>
            </a:r>
          </a:p>
          <a:p>
            <a:pPr lvl="1"/>
            <a:endParaRPr lang="en-US" b="1"/>
          </a:p>
          <a:p>
            <a:pPr marL="574675" lvl="1" indent="-242888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How will you record the relevant information?</a:t>
            </a:r>
          </a:p>
          <a:p>
            <a:pPr marL="914400" lvl="1" indent="-349250">
              <a:buFont typeface="Wingdings" pitchFamily="2" charset="2"/>
              <a:buChar char="q"/>
              <a:defRPr/>
            </a:pPr>
            <a:r>
              <a:rPr lang="en-US" sz="1800" b="1" i="1">
                <a:solidFill>
                  <a:schemeClr val="tx2"/>
                </a:solidFill>
                <a:cs typeface="Arial" pitchFamily="34" charset="0"/>
              </a:rPr>
              <a:t>Searchable spreadsheet</a:t>
            </a:r>
          </a:p>
          <a:p>
            <a:pPr marL="914400" lvl="2" indent="-349250">
              <a:buFont typeface="Wingdings" pitchFamily="2" charset="2"/>
              <a:buChar char="q"/>
              <a:defRPr/>
            </a:pPr>
            <a:r>
              <a:rPr lang="en-US" b="1" i="1">
                <a:solidFill>
                  <a:schemeClr val="tx2"/>
                </a:solidFill>
                <a:cs typeface="Arial" pitchFamily="34" charset="0"/>
              </a:rPr>
              <a:t>Handwritten log</a:t>
            </a:r>
          </a:p>
          <a:p>
            <a:pPr marL="914400" lvl="2" indent="-349250">
              <a:buFont typeface="Wingdings" pitchFamily="2" charset="2"/>
              <a:buChar char="q"/>
              <a:defRPr/>
            </a:pPr>
            <a:r>
              <a:rPr lang="en-US" b="1" i="1">
                <a:solidFill>
                  <a:schemeClr val="tx2"/>
                </a:solidFill>
                <a:cs typeface="Arial" pitchFamily="34" charset="0"/>
              </a:rPr>
              <a:t>Conflicts database</a:t>
            </a:r>
          </a:p>
          <a:p>
            <a:pPr marL="274320" lvl="1" indent="0">
              <a:buNone/>
            </a:pPr>
            <a:endParaRPr lang="en-US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15670"/>
      </p:ext>
    </p:extLst>
  </p:cSld>
  <p:clrMapOvr>
    <a:masterClrMapping/>
  </p:clrMapOvr>
  <p:transition spd="med">
    <p:pull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533400"/>
            <a:ext cx="8382000" cy="990600"/>
          </a:xfrm>
        </p:spPr>
        <p:txBody>
          <a:bodyPr>
            <a:noAutofit/>
          </a:bodyPr>
          <a:lstStyle>
            <a:defPPr>
              <a:defRPr kern="1200" smtId="4294967295"/>
            </a:defPPr>
          </a:lstStyle>
          <a:p>
            <a:r>
              <a:rPr lang="en-US" sz="3400" b="1">
                <a:solidFill>
                  <a:schemeClr val="accent1"/>
                </a:solidFill>
              </a:rPr>
              <a:t>Record 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339725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>
                <a:solidFill>
                  <a:schemeClr val="accent1"/>
                </a:solidFill>
              </a:rPr>
              <a:t>Conflicts/Arbitration Log</a:t>
            </a:r>
          </a:p>
          <a:p>
            <a:pPr marL="574675" lvl="1" indent="-242888">
              <a:spcAft>
                <a:spcPts val="1200"/>
              </a:spcAft>
            </a:pPr>
            <a:r>
              <a:rPr lang="en-US" b="1"/>
              <a:t>What information should be recorded?</a:t>
            </a:r>
            <a:endParaRPr lang="en-US" b="1">
              <a:solidFill>
                <a:schemeClr val="accent1"/>
              </a:solidFill>
            </a:endParaRPr>
          </a:p>
          <a:p>
            <a:pPr marL="914400" lvl="4" indent="-312738">
              <a:buFont typeface="Wingdings" pitchFamily="2" charset="2"/>
              <a:buChar char="q"/>
              <a:defRPr/>
            </a:pPr>
            <a:r>
              <a:rPr lang="en-US" sz="1800" b="1" i="1">
                <a:solidFill>
                  <a:schemeClr val="tx2"/>
                </a:solidFill>
                <a:cs typeface="Arial" pitchFamily="34" charset="0"/>
              </a:rPr>
              <a:t>Parties (including parents, affiliates, TPAs, etc.)</a:t>
            </a:r>
          </a:p>
          <a:p>
            <a:pPr marL="914400" lvl="4" indent="-312738">
              <a:buFont typeface="Wingdings" pitchFamily="2" charset="2"/>
              <a:buChar char="q"/>
              <a:defRPr/>
            </a:pPr>
            <a:r>
              <a:rPr lang="en-US" sz="1800" b="1" i="1">
                <a:solidFill>
                  <a:schemeClr val="tx2"/>
                </a:solidFill>
                <a:cs typeface="Arial" pitchFamily="34" charset="0"/>
              </a:rPr>
              <a:t>Lawyers (individuals, law firms, in-house counsel)</a:t>
            </a:r>
          </a:p>
          <a:p>
            <a:pPr marL="914400" lvl="4" indent="-312738">
              <a:buFont typeface="Wingdings" pitchFamily="2" charset="2"/>
              <a:buChar char="q"/>
              <a:defRPr/>
            </a:pPr>
            <a:r>
              <a:rPr lang="en-US" sz="1800" b="1" i="1">
                <a:solidFill>
                  <a:schemeClr val="tx2"/>
                </a:solidFill>
                <a:cs typeface="Arial" pitchFamily="34" charset="0"/>
              </a:rPr>
              <a:t>Other panelists</a:t>
            </a:r>
          </a:p>
          <a:p>
            <a:pPr marL="914400" lvl="4" indent="-312738">
              <a:buFont typeface="Wingdings" pitchFamily="2" charset="2"/>
              <a:buChar char="q"/>
              <a:defRPr/>
            </a:pPr>
            <a:r>
              <a:rPr lang="en-US" sz="1800" b="1" i="1">
                <a:solidFill>
                  <a:schemeClr val="tx2"/>
                </a:solidFill>
                <a:cs typeface="Arial" pitchFamily="34" charset="0"/>
              </a:rPr>
              <a:t>Date of appointment</a:t>
            </a:r>
          </a:p>
          <a:p>
            <a:pPr marL="914400" lvl="4" indent="-312738">
              <a:buFont typeface="Wingdings" pitchFamily="2" charset="2"/>
              <a:buChar char="q"/>
              <a:defRPr/>
            </a:pPr>
            <a:r>
              <a:rPr lang="en-US" sz="1800" b="1" i="1">
                <a:solidFill>
                  <a:schemeClr val="tx2"/>
                </a:solidFill>
                <a:cs typeface="Arial" pitchFamily="34" charset="0"/>
              </a:rPr>
              <a:t>Disposition (e.g., settlement, final award)</a:t>
            </a:r>
          </a:p>
          <a:p>
            <a:pPr marL="914400" lvl="4" indent="-312738">
              <a:buFont typeface="Wingdings" pitchFamily="2" charset="2"/>
              <a:buChar char="q"/>
              <a:defRPr/>
            </a:pPr>
            <a:r>
              <a:rPr lang="en-US" sz="1800" b="1" i="1">
                <a:solidFill>
                  <a:schemeClr val="tx2"/>
                </a:solidFill>
                <a:cs typeface="Arial" pitchFamily="34" charset="0"/>
              </a:rPr>
              <a:t>Disposition date</a:t>
            </a:r>
          </a:p>
          <a:p>
            <a:pPr marL="914400" lvl="4" indent="-312738">
              <a:buFont typeface="Wingdings" pitchFamily="2" charset="2"/>
              <a:buChar char="q"/>
              <a:defRPr/>
            </a:pPr>
            <a:r>
              <a:rPr lang="en-US" sz="1800" b="1" i="1">
                <a:solidFill>
                  <a:schemeClr val="tx2"/>
                </a:solidFill>
                <a:cs typeface="Arial" pitchFamily="34" charset="0"/>
              </a:rPr>
              <a:t>Your role (party appointed (for which party) vs. umpire)</a:t>
            </a:r>
          </a:p>
          <a:p>
            <a:pPr marL="1063625" lvl="4" indent="0">
              <a:buNone/>
              <a:defRPr/>
            </a:pPr>
            <a:endParaRPr lang="en-US" sz="2000">
              <a:solidFill>
                <a:schemeClr val="tx2"/>
              </a:solidFill>
              <a:cs typeface="Arial" pitchFamily="34" charset="0"/>
            </a:endParaRPr>
          </a:p>
          <a:p>
            <a:pPr lvl="1"/>
            <a:endParaRPr lang="en-US" b="1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43563"/>
      </p:ext>
    </p:extLst>
  </p:cSld>
  <p:clrMapOvr>
    <a:masterClrMapping/>
  </p:clrMapOvr>
  <p:transition spd="med">
    <p:pull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533400"/>
            <a:ext cx="8382000" cy="990600"/>
          </a:xfrm>
        </p:spPr>
        <p:txBody>
          <a:bodyPr>
            <a:noAutofit/>
          </a:bodyPr>
          <a:lstStyle>
            <a:defPPr>
              <a:defRPr kern="1200" smtId="4294967295"/>
            </a:defPPr>
          </a:lstStyle>
          <a:p>
            <a:r>
              <a:rPr lang="en-US" sz="3400" b="1">
                <a:solidFill>
                  <a:schemeClr val="accent1"/>
                </a:solidFill>
              </a:rPr>
              <a:t>Record Keeping: Conflicts/Arbitration 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b="1" dirty="0">
                <a:solidFill>
                  <a:schemeClr val="accent1"/>
                </a:solidFill>
              </a:rPr>
              <a:t>What other information might you record?</a:t>
            </a:r>
          </a:p>
          <a:p>
            <a:endParaRPr lang="en-US" b="1" dirty="0">
              <a:solidFill>
                <a:schemeClr val="accent1"/>
              </a:solidFill>
            </a:endParaRPr>
          </a:p>
          <a:p>
            <a:pPr marL="1376363" lvl="3" indent="-304800">
              <a:buFont typeface="Wingdings" pitchFamily="2" charset="2"/>
              <a:buChar char="q"/>
              <a:defRPr/>
            </a:pPr>
            <a:r>
              <a:rPr lang="en-US" sz="2000" b="1" dirty="0">
                <a:solidFill>
                  <a:schemeClr val="tx2"/>
                </a:solidFill>
                <a:cs typeface="Arial" pitchFamily="34" charset="0"/>
              </a:rPr>
              <a:t>Witnesses</a:t>
            </a:r>
          </a:p>
          <a:p>
            <a:pPr marL="1376363" lvl="3" indent="-304800">
              <a:buFont typeface="Wingdings" pitchFamily="2" charset="2"/>
              <a:buChar char="q"/>
              <a:defRPr/>
            </a:pPr>
            <a:r>
              <a:rPr lang="en-US" sz="2000" b="1" dirty="0">
                <a:solidFill>
                  <a:schemeClr val="tx2"/>
                </a:solidFill>
                <a:cs typeface="Arial" pitchFamily="34" charset="0"/>
              </a:rPr>
              <a:t>Party representatives</a:t>
            </a:r>
          </a:p>
          <a:p>
            <a:pPr marL="1376363" lvl="3" indent="-304800">
              <a:buFont typeface="Wingdings" pitchFamily="2" charset="2"/>
              <a:buChar char="q"/>
              <a:defRPr/>
            </a:pPr>
            <a:r>
              <a:rPr lang="en-US" sz="2000" b="1" dirty="0">
                <a:solidFill>
                  <a:schemeClr val="tx2"/>
                </a:solidFill>
                <a:cs typeface="Arial" pitchFamily="34" charset="0"/>
              </a:rPr>
              <a:t>Arbitration status (e.g., served through award, etc.)</a:t>
            </a:r>
          </a:p>
          <a:p>
            <a:pPr marL="1376363" lvl="3" indent="-304800">
              <a:buFont typeface="Wingdings" pitchFamily="2" charset="2"/>
              <a:buChar char="q"/>
              <a:defRPr/>
            </a:pPr>
            <a:r>
              <a:rPr lang="en-US" sz="2000" b="1" dirty="0">
                <a:solidFill>
                  <a:schemeClr val="tx2"/>
                </a:solidFill>
                <a:cs typeface="Arial" pitchFamily="34" charset="0"/>
              </a:rPr>
              <a:t>Type of dispute/controversy</a:t>
            </a:r>
          </a:p>
          <a:p>
            <a:pPr marL="1376363" lvl="3" indent="-304800">
              <a:buFont typeface="Wingdings" pitchFamily="2" charset="2"/>
              <a:buChar char="q"/>
              <a:defRPr/>
            </a:pPr>
            <a:r>
              <a:rPr lang="en-US" sz="2000" b="1" dirty="0">
                <a:solidFill>
                  <a:schemeClr val="tx2"/>
                </a:solidFill>
                <a:cs typeface="Arial" pitchFamily="34" charset="0"/>
              </a:rPr>
              <a:t>Amount in dispute</a:t>
            </a:r>
          </a:p>
          <a:p>
            <a:pPr marL="1376363" lvl="3" indent="-304800">
              <a:buFont typeface="Wingdings" pitchFamily="2" charset="2"/>
              <a:buChar char="q"/>
              <a:defRPr/>
            </a:pPr>
            <a:r>
              <a:rPr lang="en-US" sz="2000" b="1" dirty="0">
                <a:solidFill>
                  <a:schemeClr val="tx2"/>
                </a:solidFill>
                <a:cs typeface="Arial" pitchFamily="34" charset="0"/>
              </a:rPr>
              <a:t>Number of hearing days</a:t>
            </a:r>
          </a:p>
          <a:p>
            <a:pPr marL="1063625" lvl="4" indent="0">
              <a:buNone/>
              <a:defRPr/>
            </a:pPr>
            <a:endParaRPr lang="en-US" sz="2000" dirty="0">
              <a:solidFill>
                <a:schemeClr val="tx2"/>
              </a:solidFill>
              <a:cs typeface="Arial" pitchFamily="34" charset="0"/>
            </a:endParaRPr>
          </a:p>
          <a:p>
            <a:pPr lvl="1"/>
            <a:endParaRPr lang="en-US" b="1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086192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/>
            <a:r>
              <a:rPr lang="en-US" b="1" dirty="0">
                <a:solidFill>
                  <a:schemeClr val="accent1"/>
                </a:solidFill>
              </a:rPr>
              <a:t>Canon I – Integrity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828800" y="1676400"/>
            <a:ext cx="5486400" cy="35052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0" indent="0" algn="ctr">
              <a:buNone/>
            </a:pPr>
            <a:r>
              <a:rPr lang="en-US" sz="3200" b="1" dirty="0">
                <a:solidFill>
                  <a:schemeClr val="tx1">
                    <a:lumMod val="75000"/>
                  </a:schemeClr>
                </a:solidFill>
              </a:rPr>
              <a:t>Arbitrators should 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>
                    <a:lumMod val="75000"/>
                  </a:schemeClr>
                </a:solidFill>
              </a:rPr>
              <a:t>uphold the integrity of 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>
                    <a:lumMod val="75000"/>
                  </a:schemeClr>
                </a:solidFill>
              </a:rPr>
              <a:t>the arbitration process 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>
                    <a:lumMod val="75000"/>
                  </a:schemeClr>
                </a:solidFill>
              </a:rPr>
              <a:t>and conduct the proceedings diligently.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18106"/>
      </p:ext>
    </p:extLst>
  </p:cSld>
  <p:clrMapOvr>
    <a:masterClrMapping/>
  </p:clrMapOvr>
  <p:transition spd="med">
    <p:pull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b="1">
                <a:solidFill>
                  <a:schemeClr val="accent1"/>
                </a:solidFill>
              </a:rPr>
              <a:t>Record 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>
            <a:defPPr>
              <a:defRPr kern="1200" smtId="4294967295"/>
            </a:defPPr>
          </a:lstStyle>
          <a:p>
            <a:pPr marL="339725" indent="-339725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/>
                </a:solidFill>
              </a:rPr>
              <a:t>Consult your legal, tax and financial advisors</a:t>
            </a:r>
          </a:p>
          <a:p>
            <a:pPr marL="574675" lvl="1" indent="-233363">
              <a:spcBef>
                <a:spcPct val="0"/>
              </a:spcBef>
              <a:spcAft>
                <a:spcPts val="1200"/>
              </a:spcAft>
            </a:pPr>
            <a:r>
              <a:rPr lang="en-US" b="1" dirty="0"/>
              <a:t>Should you operate as a sole proprietorship, an LLC, an LLP, a corporation?  </a:t>
            </a:r>
          </a:p>
          <a:p>
            <a:pPr marL="574675" lvl="1" indent="-233363">
              <a:spcBef>
                <a:spcPct val="0"/>
              </a:spcBef>
              <a:spcAft>
                <a:spcPts val="1200"/>
              </a:spcAft>
            </a:pPr>
            <a:r>
              <a:rPr lang="en-US" b="1" dirty="0"/>
              <a:t>Can you practice law through your entity?</a:t>
            </a:r>
          </a:p>
          <a:p>
            <a:pPr marL="574675" lvl="1" indent="-233363">
              <a:spcBef>
                <a:spcPct val="0"/>
              </a:spcBef>
              <a:spcAft>
                <a:spcPts val="1200"/>
              </a:spcAft>
            </a:pPr>
            <a:r>
              <a:rPr lang="en-US" b="1" dirty="0"/>
              <a:t>Will you name your business?</a:t>
            </a:r>
          </a:p>
          <a:p>
            <a:pPr marL="574675" lvl="1" indent="-233363">
              <a:spcBef>
                <a:spcPct val="0"/>
              </a:spcBef>
              <a:spcAft>
                <a:spcPts val="2400"/>
              </a:spcAft>
            </a:pPr>
            <a:r>
              <a:rPr lang="en-US" b="1" dirty="0"/>
              <a:t>Understand the legal, tax, accounting and record keeping obligations and options available.</a:t>
            </a:r>
          </a:p>
          <a:p>
            <a:pPr marL="339725" indent="-339725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/>
                </a:solidFill>
              </a:rPr>
              <a:t>Do you need insurance?</a:t>
            </a:r>
          </a:p>
          <a:p>
            <a:pPr marL="574675" lvl="1" indent="-242888">
              <a:spcBef>
                <a:spcPct val="0"/>
              </a:spcBef>
              <a:spcAft>
                <a:spcPts val="1200"/>
              </a:spcAft>
            </a:pPr>
            <a:r>
              <a:rPr lang="en-US" b="1" dirty="0">
                <a:solidFill>
                  <a:schemeClr val="tx2"/>
                </a:solidFill>
              </a:rPr>
              <a:t>Commercial and/or professional liability?</a:t>
            </a:r>
          </a:p>
          <a:p>
            <a:pPr marL="574675" lvl="1" indent="-242888">
              <a:spcBef>
                <a:spcPct val="0"/>
              </a:spcBef>
              <a:spcAft>
                <a:spcPts val="1200"/>
              </a:spcAft>
            </a:pPr>
            <a:r>
              <a:rPr lang="en-US" b="1" dirty="0">
                <a:solidFill>
                  <a:schemeClr val="tx2"/>
                </a:solidFill>
              </a:rPr>
              <a:t>Is the Hold Harmless agreement enough?</a:t>
            </a:r>
          </a:p>
          <a:p>
            <a:pPr marL="574675" lvl="1" indent="-242888">
              <a:spcBef>
                <a:spcPct val="0"/>
              </a:spcBef>
              <a:spcAft>
                <a:spcPts val="1200"/>
              </a:spcAft>
            </a:pPr>
            <a:r>
              <a:rPr lang="en-US" b="1" dirty="0">
                <a:solidFill>
                  <a:schemeClr val="tx2"/>
                </a:solidFill>
              </a:rPr>
              <a:t>Are you practicing law, as well?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94797"/>
      </p:ext>
    </p:extLst>
  </p:cSld>
  <p:clrMapOvr>
    <a:masterClrMapping/>
  </p:clrMapOvr>
  <p:transition spd="med">
    <p:pull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b="1">
                <a:solidFill>
                  <a:schemeClr val="accent1"/>
                </a:solidFill>
              </a:rPr>
              <a:t>Record 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4114800"/>
          </a:xfrm>
        </p:spPr>
        <p:txBody>
          <a:bodyPr>
            <a:normAutofit lnSpcReduction="10000"/>
          </a:bodyPr>
          <a:lstStyle>
            <a:defPPr>
              <a:defRPr kern="1200" smtId="4294967295"/>
            </a:defPPr>
          </a:lstStyle>
          <a:p>
            <a:pPr marL="339725" indent="-339725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/>
                </a:solidFill>
              </a:rPr>
              <a:t>Essential Equipment and Skills:</a:t>
            </a:r>
          </a:p>
          <a:p>
            <a:pPr marL="914400" lvl="2" indent="-300038">
              <a:buFont typeface="Wingdings" pitchFamily="2" charset="2"/>
              <a:buChar char="q"/>
              <a:defRPr/>
            </a:pPr>
            <a:r>
              <a:rPr lang="en-US" b="1" i="1" dirty="0">
                <a:solidFill>
                  <a:schemeClr val="tx2"/>
                </a:solidFill>
                <a:cs typeface="Arial" pitchFamily="34" charset="0"/>
              </a:rPr>
              <a:t>Computer (with anti-virus and security)</a:t>
            </a:r>
          </a:p>
          <a:p>
            <a:pPr marL="914400" lvl="2" indent="-300038">
              <a:buFont typeface="Wingdings" pitchFamily="2" charset="2"/>
              <a:buChar char="q"/>
              <a:defRPr/>
            </a:pPr>
            <a:r>
              <a:rPr lang="en-US" b="1" i="1" dirty="0">
                <a:solidFill>
                  <a:schemeClr val="tx2"/>
                </a:solidFill>
                <a:cs typeface="Arial" pitchFamily="34" charset="0"/>
              </a:rPr>
              <a:t>High speed internet access</a:t>
            </a:r>
          </a:p>
          <a:p>
            <a:pPr marL="914400" lvl="2" indent="-300038">
              <a:buFont typeface="Wingdings" pitchFamily="2" charset="2"/>
              <a:buChar char="q"/>
              <a:defRPr/>
            </a:pPr>
            <a:r>
              <a:rPr lang="en-US" b="1" i="1" dirty="0">
                <a:solidFill>
                  <a:schemeClr val="tx2"/>
                </a:solidFill>
                <a:cs typeface="Arial" pitchFamily="34" charset="0"/>
              </a:rPr>
              <a:t>Ability to receive/send emails, with documents</a:t>
            </a:r>
          </a:p>
          <a:p>
            <a:pPr marL="914400" lvl="2" indent="-300038">
              <a:buFont typeface="Wingdings" pitchFamily="2" charset="2"/>
              <a:buChar char="q"/>
              <a:defRPr/>
            </a:pPr>
            <a:r>
              <a:rPr lang="en-US" b="1" i="1" dirty="0">
                <a:solidFill>
                  <a:schemeClr val="tx2"/>
                </a:solidFill>
                <a:cs typeface="Arial" pitchFamily="34" charset="0"/>
              </a:rPr>
              <a:t>Ability to create documents (e.g., orders and awards) and email</a:t>
            </a:r>
          </a:p>
          <a:p>
            <a:pPr marL="914400" lvl="2" indent="-300038">
              <a:buFont typeface="Wingdings" pitchFamily="2" charset="2"/>
              <a:buChar char="q"/>
              <a:defRPr/>
            </a:pPr>
            <a:r>
              <a:rPr lang="en-US" b="1" i="1" dirty="0">
                <a:solidFill>
                  <a:schemeClr val="tx2"/>
                </a:solidFill>
                <a:cs typeface="Arial" pitchFamily="34" charset="0"/>
              </a:rPr>
              <a:t>Phone</a:t>
            </a:r>
          </a:p>
          <a:p>
            <a:pPr marL="914400" lvl="2" indent="-300038">
              <a:buFont typeface="Wingdings" pitchFamily="2" charset="2"/>
              <a:buChar char="q"/>
              <a:defRPr/>
            </a:pPr>
            <a:r>
              <a:rPr lang="en-US" b="1" i="1" dirty="0">
                <a:solidFill>
                  <a:schemeClr val="tx2"/>
                </a:solidFill>
                <a:cs typeface="Arial" pitchFamily="34" charset="0"/>
              </a:rPr>
              <a:t>Conference call/Videoconferencing capability (free services available)</a:t>
            </a:r>
          </a:p>
          <a:p>
            <a:pPr marL="914400" lvl="2" indent="-300038">
              <a:buFont typeface="Wingdings" pitchFamily="2" charset="2"/>
              <a:buChar char="q"/>
              <a:defRPr/>
            </a:pPr>
            <a:r>
              <a:rPr lang="en-US" b="1" i="1" dirty="0">
                <a:solidFill>
                  <a:schemeClr val="tx2"/>
                </a:solidFill>
                <a:cs typeface="Arial" pitchFamily="34" charset="0"/>
              </a:rPr>
              <a:t>Scanner (and/or fax)</a:t>
            </a:r>
          </a:p>
          <a:p>
            <a:pPr marL="914400" lvl="2" indent="-300038">
              <a:buFont typeface="Wingdings" pitchFamily="2" charset="2"/>
              <a:buChar char="q"/>
              <a:defRPr/>
            </a:pPr>
            <a:r>
              <a:rPr lang="en-US" b="1" i="1" dirty="0">
                <a:solidFill>
                  <a:schemeClr val="tx2"/>
                </a:solidFill>
                <a:cs typeface="Arial" pitchFamily="34" charset="0"/>
              </a:rPr>
              <a:t>Calendar system or method</a:t>
            </a:r>
          </a:p>
          <a:p>
            <a:pPr marL="914400" lvl="2" indent="-300038">
              <a:buFont typeface="Wingdings" pitchFamily="2" charset="2"/>
              <a:buChar char="q"/>
              <a:defRPr/>
            </a:pPr>
            <a:r>
              <a:rPr lang="en-US" b="1" i="1" dirty="0">
                <a:solidFill>
                  <a:schemeClr val="tx2"/>
                </a:solidFill>
                <a:cs typeface="Arial" pitchFamily="34" charset="0"/>
              </a:rPr>
              <a:t>Time keeping system</a:t>
            </a:r>
          </a:p>
          <a:p>
            <a:pPr marL="914400" lvl="2" indent="-300038">
              <a:buFont typeface="Wingdings" pitchFamily="2" charset="2"/>
              <a:buChar char="q"/>
              <a:defRPr/>
            </a:pPr>
            <a:r>
              <a:rPr lang="en-US" b="1" i="1" dirty="0">
                <a:solidFill>
                  <a:schemeClr val="tx2"/>
                </a:solidFill>
                <a:cs typeface="Arial" pitchFamily="34" charset="0"/>
              </a:rPr>
              <a:t>Arbitration log system </a:t>
            </a: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49353"/>
      </p:ext>
    </p:extLst>
  </p:cSld>
  <p:clrMapOvr>
    <a:masterClrMapping/>
  </p:clrMapOvr>
  <p:transition spd="med">
    <p:pull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b="1">
                <a:solidFill>
                  <a:schemeClr val="accent1"/>
                </a:solidFill>
              </a:rPr>
              <a:t>Record 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38862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339725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>
                <a:solidFill>
                  <a:schemeClr val="accent1"/>
                </a:solidFill>
              </a:rPr>
              <a:t>Additional, Helpful Equipment and Skills:</a:t>
            </a:r>
          </a:p>
          <a:p>
            <a:pPr marL="914400" lvl="2" indent="-339725">
              <a:buFont typeface="Wingdings" pitchFamily="2" charset="2"/>
              <a:buChar char="q"/>
              <a:defRPr/>
            </a:pPr>
            <a:r>
              <a:rPr lang="en-US" b="1" i="1">
                <a:solidFill>
                  <a:schemeClr val="tx2"/>
                </a:solidFill>
                <a:cs typeface="Arial" pitchFamily="34" charset="0"/>
              </a:rPr>
              <a:t>Smart phone (voice and data) for when you are on the road</a:t>
            </a:r>
          </a:p>
          <a:p>
            <a:pPr marL="914400" lvl="2" indent="-339725">
              <a:buFont typeface="Wingdings" pitchFamily="2" charset="2"/>
              <a:buChar char="q"/>
              <a:defRPr/>
            </a:pPr>
            <a:r>
              <a:rPr lang="en-US" b="1" i="1">
                <a:solidFill>
                  <a:schemeClr val="tx2"/>
                </a:solidFill>
                <a:cs typeface="Arial" pitchFamily="34" charset="0"/>
              </a:rPr>
              <a:t>Basic word processing skills to draft orders and awards </a:t>
            </a:r>
          </a:p>
          <a:p>
            <a:pPr marL="914400" lvl="2" indent="-339725">
              <a:buFont typeface="Wingdings" pitchFamily="2" charset="2"/>
              <a:buChar char="q"/>
              <a:defRPr/>
            </a:pPr>
            <a:r>
              <a:rPr lang="en-US" b="1" i="1">
                <a:solidFill>
                  <a:schemeClr val="tx2"/>
                </a:solidFill>
                <a:cs typeface="Arial" pitchFamily="34" charset="0"/>
              </a:rPr>
              <a:t>Basic Excel skills to aid in record keeping (time; arbitration log)</a:t>
            </a:r>
          </a:p>
          <a:p>
            <a:pPr marL="914400" lvl="2" indent="-339725">
              <a:buFont typeface="Wingdings" pitchFamily="2" charset="2"/>
              <a:buChar char="q"/>
              <a:defRPr/>
            </a:pPr>
            <a:r>
              <a:rPr lang="en-US" b="1" i="1">
                <a:solidFill>
                  <a:schemeClr val="tx2"/>
                </a:solidFill>
                <a:cs typeface="Arial" pitchFamily="34" charset="0"/>
              </a:rPr>
              <a:t>Accounting software (e.g., QuickBooks)</a:t>
            </a:r>
          </a:p>
          <a:p>
            <a:pPr marL="914400" lvl="2" indent="-339725">
              <a:buFont typeface="Wingdings" pitchFamily="2" charset="2"/>
              <a:buChar char="q"/>
              <a:defRPr/>
            </a:pPr>
            <a:r>
              <a:rPr lang="en-US" b="1" i="1">
                <a:solidFill>
                  <a:schemeClr val="tx2"/>
                </a:solidFill>
                <a:cs typeface="Arial" pitchFamily="34" charset="0"/>
              </a:rPr>
              <a:t>LiveNotes</a:t>
            </a:r>
          </a:p>
          <a:p>
            <a:pPr marL="914400" lvl="2" indent="-339725">
              <a:buFont typeface="Wingdings" pitchFamily="2" charset="2"/>
              <a:buChar char="q"/>
              <a:defRPr/>
            </a:pPr>
            <a:r>
              <a:rPr lang="en-US" b="1" i="1">
                <a:solidFill>
                  <a:schemeClr val="tx2"/>
                </a:solidFill>
                <a:cs typeface="Arial" pitchFamily="34" charset="0"/>
              </a:rPr>
              <a:t>E-transcript viewer</a:t>
            </a:r>
          </a:p>
          <a:p>
            <a:pPr marL="914400" lvl="2" indent="-339725">
              <a:buFont typeface="Wingdings" pitchFamily="2" charset="2"/>
              <a:buChar char="q"/>
              <a:defRPr/>
            </a:pPr>
            <a:r>
              <a:rPr lang="en-US" b="1" i="1">
                <a:solidFill>
                  <a:schemeClr val="tx2"/>
                </a:solidFill>
                <a:cs typeface="Arial" pitchFamily="34" charset="0"/>
              </a:rPr>
              <a:t>Litigation management software </a:t>
            </a:r>
          </a:p>
          <a:p>
            <a:pPr marL="914400" lvl="2" indent="-339725">
              <a:buFont typeface="Wingdings" pitchFamily="2" charset="2"/>
              <a:buChar char="q"/>
              <a:defRPr/>
            </a:pPr>
            <a:r>
              <a:rPr lang="en-US" b="1" i="1">
                <a:solidFill>
                  <a:schemeClr val="tx2"/>
                </a:solidFill>
                <a:cs typeface="Arial" pitchFamily="34" charset="0"/>
              </a:rPr>
              <a:t>Industry and subject matter websites</a:t>
            </a:r>
          </a:p>
          <a:p>
            <a:pPr marL="914400" lvl="2" indent="-300038">
              <a:buFont typeface="Wingdings" pitchFamily="2" charset="2"/>
              <a:buChar char="q"/>
              <a:defRPr/>
            </a:pPr>
            <a:endParaRPr lang="en-US" sz="2000">
              <a:solidFill>
                <a:schemeClr val="tx2"/>
              </a:solidFill>
              <a:cs typeface="Arial" pitchFamily="34" charset="0"/>
            </a:endParaRPr>
          </a:p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92495"/>
      </p:ext>
    </p:extLst>
  </p:cSld>
  <p:clrMapOvr>
    <a:masterClrMapping/>
  </p:clrMapOvr>
  <p:transition spd="med">
    <p:pull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533400"/>
            <a:ext cx="8382000" cy="990600"/>
          </a:xfrm>
        </p:spPr>
        <p:txBody>
          <a:bodyPr>
            <a:noAutofit/>
          </a:bodyPr>
          <a:lstStyle>
            <a:defPPr>
              <a:defRPr kern="1200" smtId="4294967295"/>
            </a:defPPr>
          </a:lstStyle>
          <a:p>
            <a:r>
              <a:rPr lang="en-US" sz="3400" b="1">
                <a:solidFill>
                  <a:schemeClr val="accent1"/>
                </a:solidFill>
              </a:rPr>
              <a:t>Record 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38862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339725">
              <a:buFont typeface="Wingdings" panose="05000000000000000000" pitchFamily="2" charset="2"/>
              <a:buChar char="Ø"/>
            </a:pPr>
            <a:r>
              <a:rPr lang="en-US" b="1">
                <a:solidFill>
                  <a:schemeClr val="accent1"/>
                </a:solidFill>
              </a:rPr>
              <a:t>Calendar</a:t>
            </a:r>
          </a:p>
          <a:p>
            <a:pPr marL="574675" indent="-234950"/>
            <a:r>
              <a:rPr lang="en-US" b="1">
                <a:solidFill>
                  <a:schemeClr val="tx2"/>
                </a:solidFill>
              </a:rPr>
              <a:t>It is essential to have a system to track key dates and milestones for each arbitration.</a:t>
            </a:r>
          </a:p>
          <a:p>
            <a:pPr marL="0" indent="0">
              <a:buNone/>
            </a:pPr>
            <a:endParaRPr lang="en-US" sz="1200" i="1">
              <a:solidFill>
                <a:schemeClr val="tx2"/>
              </a:solidFill>
              <a:cs typeface="Arial" pitchFamily="34" charset="0"/>
            </a:endParaRPr>
          </a:p>
          <a:p>
            <a:pPr marL="574675" indent="0">
              <a:buNone/>
            </a:pPr>
            <a:r>
              <a:rPr lang="en-US" sz="1800">
                <a:solidFill>
                  <a:schemeClr val="tx2"/>
                </a:solidFill>
                <a:cs typeface="Arial" pitchFamily="34" charset="0"/>
              </a:rPr>
              <a:t>(Canon VII, Advancing the Arbitral Process; Comment 2)</a:t>
            </a:r>
          </a:p>
          <a:p>
            <a:pPr marL="461963" indent="0">
              <a:buNone/>
            </a:pPr>
            <a:endParaRPr lang="en-US" b="1">
              <a:solidFill>
                <a:schemeClr val="tx2"/>
              </a:solidFill>
            </a:endParaRPr>
          </a:p>
          <a:p>
            <a:pPr marL="461963" indent="-246063"/>
            <a:r>
              <a:rPr lang="en-US" b="1">
                <a:solidFill>
                  <a:schemeClr val="tx2"/>
                </a:solidFill>
              </a:rPr>
              <a:t>Electronic calendars, notes, and lists with reminders can be cheap and effective tools.</a:t>
            </a:r>
          </a:p>
          <a:p>
            <a:endParaRPr lang="en-US" b="1">
              <a:solidFill>
                <a:schemeClr val="accent1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645982"/>
      </p:ext>
    </p:extLst>
  </p:cSld>
  <p:clrMapOvr>
    <a:masterClrMapping/>
  </p:clrMapOvr>
  <p:transition spd="med">
    <p:pull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b="1">
                <a:solidFill>
                  <a:schemeClr val="accent1"/>
                </a:solidFill>
              </a:rPr>
              <a:t>Record 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76400"/>
            <a:ext cx="8305800" cy="4038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indent="-339725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accent1"/>
                </a:solidFill>
              </a:rPr>
              <a:t>Billing Practices</a:t>
            </a:r>
          </a:p>
          <a:p>
            <a:pPr marL="574675" lvl="1" indent="-242888">
              <a:spcAft>
                <a:spcPts val="1200"/>
              </a:spcAft>
            </a:pPr>
            <a:r>
              <a:rPr lang="en-US" b="1" dirty="0"/>
              <a:t>Parties entitled to know time incurred and for what services.</a:t>
            </a:r>
          </a:p>
          <a:p>
            <a:pPr marL="574675" lvl="1" indent="-242888">
              <a:spcAft>
                <a:spcPts val="1200"/>
              </a:spcAft>
            </a:pPr>
            <a:r>
              <a:rPr lang="en-US" b="1" dirty="0"/>
              <a:t>Keep a contemporaneous record.</a:t>
            </a:r>
          </a:p>
          <a:p>
            <a:pPr marL="574675" lvl="1" indent="-242888">
              <a:spcAft>
                <a:spcPts val="1200"/>
              </a:spcAft>
            </a:pPr>
            <a:r>
              <a:rPr lang="en-US" b="1" dirty="0"/>
              <a:t>Invoices should describe services rendered (without revealing confidential panel deliberations).</a:t>
            </a:r>
          </a:p>
          <a:p>
            <a:pPr marL="574675" lvl="1" indent="-242888">
              <a:spcAft>
                <a:spcPts val="1200"/>
              </a:spcAft>
            </a:pPr>
            <a:r>
              <a:rPr lang="en-US" b="1" dirty="0"/>
              <a:t>Expenses should be tracked w/suitable documentary support.</a:t>
            </a:r>
          </a:p>
          <a:p>
            <a:pPr marL="574675" lvl="1" indent="-242888"/>
            <a:r>
              <a:rPr lang="en-US" b="1" dirty="0"/>
              <a:t>Follow-up on unpaid bills after a reasonable interval.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33302"/>
      </p:ext>
    </p:extLst>
  </p:cSld>
  <p:clrMapOvr>
    <a:masterClrMapping/>
  </p:clrMapOvr>
  <p:transition spd="med">
    <p:pull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b="1">
                <a:solidFill>
                  <a:schemeClr val="accent1"/>
                </a:solidFill>
              </a:rPr>
              <a:t>Record 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76400"/>
            <a:ext cx="8001000" cy="4800600"/>
          </a:xfrm>
        </p:spPr>
        <p:txBody>
          <a:bodyPr>
            <a:normAutofit fontScale="70000" lnSpcReduction="20000"/>
          </a:bodyPr>
          <a:lstStyle>
            <a:defPPr>
              <a:defRPr kern="1200" smtId="4294967295"/>
            </a:defPPr>
          </a:lstStyle>
          <a:p>
            <a:pPr marL="339725" indent="-339725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3100" b="1" dirty="0">
                <a:solidFill>
                  <a:schemeClr val="accent1"/>
                </a:solidFill>
              </a:rPr>
              <a:t>Maintenance of arbitration materials</a:t>
            </a:r>
          </a:p>
          <a:p>
            <a:pPr marL="574675" lvl="1" indent="-227013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300" b="1" dirty="0">
                <a:solidFill>
                  <a:schemeClr val="tx2"/>
                </a:solidFill>
                <a:cs typeface="Arial" pitchFamily="34" charset="0"/>
              </a:rPr>
              <a:t>Maintain paper and/or electronic files in an organized manner so that you can readily find position statements, motion submissions and panel rulings</a:t>
            </a:r>
          </a:p>
          <a:p>
            <a:pPr marL="574675" lvl="2" indent="-227013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300" b="1" dirty="0">
                <a:solidFill>
                  <a:schemeClr val="tx2"/>
                </a:solidFill>
                <a:cs typeface="Arial" pitchFamily="34" charset="0"/>
              </a:rPr>
              <a:t>No obligation to maintain arbitration records post arbitration</a:t>
            </a:r>
          </a:p>
          <a:p>
            <a:pPr marL="574675" lvl="2" indent="-227013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300" b="1" dirty="0">
                <a:solidFill>
                  <a:schemeClr val="tx2"/>
                </a:solidFill>
                <a:cs typeface="Arial" pitchFamily="34" charset="0"/>
              </a:rPr>
              <a:t>You may want to keep records for a reasonable time after the Final Award (in case of motions for clarification, etc. to the Panel, or motions to confirm, vacate or remand the Final Award).</a:t>
            </a:r>
          </a:p>
          <a:p>
            <a:pPr marL="574675" lvl="2" indent="-227013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300" b="1" dirty="0">
                <a:solidFill>
                  <a:schemeClr val="tx2"/>
                </a:solidFill>
                <a:cs typeface="Arial" pitchFamily="34" charset="0"/>
              </a:rPr>
              <a:t>Record destruction should be done consistent w/confidentiality of proceedings (i.e., shred or return paper copies for proper destruction)</a:t>
            </a:r>
          </a:p>
          <a:p>
            <a:pPr marL="574675" lvl="1" indent="-227013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300" b="1" dirty="0">
                <a:solidFill>
                  <a:schemeClr val="tx2"/>
                </a:solidFill>
                <a:cs typeface="Arial" pitchFamily="34" charset="0"/>
              </a:rPr>
              <a:t>Unless otherwise agreed, arbitrators are not obligated to return/retain notes taken during the arbitration. </a:t>
            </a:r>
            <a:r>
              <a:rPr lang="en-US" b="1" dirty="0">
                <a:solidFill>
                  <a:schemeClr val="tx2"/>
                </a:solidFill>
                <a:cs typeface="Arial" pitchFamily="34" charset="0"/>
              </a:rPr>
              <a:t>(Code of Conduct, Canon V; Comment 4)</a:t>
            </a:r>
          </a:p>
          <a:p>
            <a:pPr marL="574675" lvl="2" indent="-227013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100" b="1" dirty="0">
                <a:solidFill>
                  <a:schemeClr val="tx2"/>
                </a:solidFill>
                <a:cs typeface="Arial" pitchFamily="34" charset="0"/>
              </a:rPr>
              <a:t>Consult w/tax and financial </a:t>
            </a:r>
            <a:r>
              <a:rPr lang="en-US" sz="2300" b="1" dirty="0">
                <a:solidFill>
                  <a:schemeClr val="tx2"/>
                </a:solidFill>
                <a:cs typeface="Arial" pitchFamily="34" charset="0"/>
              </a:rPr>
              <a:t>professionals</a:t>
            </a:r>
            <a:r>
              <a:rPr lang="en-US" sz="2100" b="1" dirty="0">
                <a:solidFill>
                  <a:schemeClr val="tx2"/>
                </a:solidFill>
                <a:cs typeface="Arial" pitchFamily="34" charset="0"/>
              </a:rPr>
              <a:t> regarding </a:t>
            </a:r>
            <a:br>
              <a:rPr lang="en-US" sz="2100" b="1" dirty="0">
                <a:solidFill>
                  <a:schemeClr val="tx2"/>
                </a:solidFill>
                <a:cs typeface="Arial" pitchFamily="34" charset="0"/>
              </a:rPr>
            </a:br>
            <a:r>
              <a:rPr lang="en-US" sz="2100" b="1" dirty="0">
                <a:solidFill>
                  <a:schemeClr val="tx2"/>
                </a:solidFill>
                <a:cs typeface="Arial" pitchFamily="34" charset="0"/>
              </a:rPr>
              <a:t>maintenance of billing records</a:t>
            </a:r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en-US" b="1" dirty="0">
              <a:solidFill>
                <a:schemeClr val="tx2"/>
              </a:solidFill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10815"/>
      </p:ext>
    </p:extLst>
  </p:cSld>
  <p:clrMapOvr>
    <a:masterClrMapping/>
  </p:clrMapOvr>
  <p:transition spd="med">
    <p:pull/>
  </p:transition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33400" y="228600"/>
            <a:ext cx="8229600" cy="1143000"/>
          </a:xfrm>
        </p:spPr>
        <p:txBody>
          <a:bodyPr/>
          <a:lstStyle>
            <a:defPPr>
              <a:defRPr kern="1200" smtId="4294967295"/>
            </a:defPPr>
          </a:lstStyle>
          <a:p>
            <a:endParaRPr lang="en-US" sz="3600" b="1" i="1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914400" y="685801"/>
            <a:ext cx="7315200" cy="4800599"/>
          </a:xfrm>
          <a:solidFill>
            <a:schemeClr val="accent1">
              <a:lumMod val="75000"/>
            </a:schemeClr>
          </a:solidFill>
        </p:spPr>
        <p:txBody>
          <a:bodyPr/>
          <a:lstStyle>
            <a:defPPr>
              <a:defRPr kern="1200" smtId="4294967295"/>
            </a:defPPr>
          </a:lstStyle>
          <a:p>
            <a:pPr>
              <a:spcAft>
                <a:spcPts val="1200"/>
              </a:spcAft>
              <a:buNone/>
            </a:pPr>
            <a:endParaRPr lang="en-US" sz="2400" b="1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>
          <a:xfrm>
            <a:off x="2514600" y="2819400"/>
            <a:ext cx="4114800" cy="329184"/>
          </a:xfrm>
        </p:spPr>
        <p:txBody>
          <a:bodyPr/>
          <a:lstStyle>
            <a:defPPr>
              <a:defRPr kern="1200" smtId="4294967295"/>
            </a:defPPr>
          </a:lstStyle>
          <a:p>
            <a:endParaRPr lang="en-US" sz="4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29746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685800"/>
            <a:ext cx="8229600" cy="16764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>
              <a:defRPr/>
            </a:pPr>
            <a:r>
              <a:rPr lang="en-US" b="1">
                <a:solidFill>
                  <a:schemeClr val="accent1"/>
                </a:solidFill>
              </a:rPr>
              <a:t>Effective Service as an Arbitrator Part II</a:t>
            </a:r>
          </a:p>
        </p:txBody>
      </p:sp>
      <p:sp>
        <p:nvSpPr>
          <p:cNvPr id="5123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2667000"/>
            <a:ext cx="7772400" cy="15240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0" indent="0" algn="ctr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 lang="en-US" sz="3200" b="1" dirty="0"/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endParaRPr lang="en-US" sz="3200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endParaRPr lang="en-US"/>
          </a:p>
        </p:txBody>
      </p:sp>
      <p:sp>
        <p:nvSpPr>
          <p:cNvPr id="5" name="Content Placeholder 4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09600" y="3048000"/>
            <a:ext cx="7772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kern="1200" smtId="4294967295"/>
            </a:defPPr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Tx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endParaRPr lang="en-US" sz="32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B883BA5C-6F3C-DAF4-00E3-1CF787F436C0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838200" y="2819400"/>
            <a:ext cx="7772400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kern="1200" smtId="4294967295"/>
            </a:defPPr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Tx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3200" b="1" dirty="0"/>
              <a:t>Sylvia Kaminsky</a:t>
            </a:r>
          </a:p>
          <a:p>
            <a:pPr marL="0" indent="0" algn="ctr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b="1" dirty="0">
                <a:solidFill>
                  <a:schemeClr val="tx2"/>
                </a:solidFill>
              </a:rPr>
              <a:t>ARIAS•U.S. Certified Arbitrator and Umpire</a:t>
            </a:r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Arial" pitchFamily="34" charset="0"/>
              <a:buNone/>
            </a:pPr>
            <a:endParaRPr lang="en-US" sz="2800" dirty="0"/>
          </a:p>
          <a:p>
            <a:pPr marL="0" indent="0" algn="just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Arial" pitchFamily="34" charset="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4868282"/>
      </p:ext>
    </p:extLst>
  </p:cSld>
  <p:clrMapOvr>
    <a:masterClrMapping/>
  </p:clrMapOvr>
  <p:transition spd="med">
    <p:pull/>
  </p:transition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b="1">
                <a:solidFill>
                  <a:schemeClr val="accent1"/>
                </a:solidFill>
              </a:rPr>
              <a:t>Comments On Mock Arbitration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752600"/>
            <a:ext cx="8229600" cy="3733800"/>
          </a:xfrm>
        </p:spPr>
        <p:txBody>
          <a:bodyPr/>
          <a:lstStyle>
            <a:defPPr>
              <a:defRPr kern="1200" smtId="4294967295"/>
            </a:defPPr>
          </a:lstStyle>
          <a:p>
            <a:pPr marL="339725" lvl="0" indent="-339725">
              <a:spcBef>
                <a:spcPct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en-US" b="1">
                <a:solidFill>
                  <a:schemeClr val="accent1"/>
                </a:solidFill>
              </a:rPr>
              <a:t>Difficult balance between advancing a position and keeping an open mind</a:t>
            </a:r>
          </a:p>
          <a:p>
            <a:pPr marL="339725" lvl="0" indent="-339725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>
                <a:solidFill>
                  <a:schemeClr val="accent1"/>
                </a:solidFill>
              </a:rPr>
              <a:t>Observations…</a:t>
            </a:r>
          </a:p>
          <a:p>
            <a:pPr marL="574675" lvl="0" indent="-234950"/>
            <a:r>
              <a:rPr lang="en-US" b="1"/>
              <a:t>Weighing in on the issues</a:t>
            </a:r>
          </a:p>
          <a:p>
            <a:pPr marL="574675" lvl="0" indent="-234950"/>
            <a:r>
              <a:rPr lang="en-US" b="1"/>
              <a:t>Possible approaches</a:t>
            </a:r>
          </a:p>
          <a:p>
            <a:pPr marL="574675" lvl="0" indent="-234950"/>
            <a:r>
              <a:rPr lang="en-US" b="1"/>
              <a:t>Dealing with difficult issues</a:t>
            </a:r>
          </a:p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369290"/>
      </p:ext>
    </p:extLst>
  </p:cSld>
  <p:clrMapOvr>
    <a:masterClrMapping/>
  </p:clrMapOvr>
  <p:transition spd="med">
    <p:pull/>
  </p:transition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>
            <a:defPPr>
              <a:defRPr kern="1200" smtId="4294967295"/>
            </a:defPPr>
          </a:lstStyle>
          <a:p>
            <a:r>
              <a:rPr lang="en-US" sz="3500" b="1">
                <a:solidFill>
                  <a:schemeClr val="accent1"/>
                </a:solidFill>
              </a:rPr>
              <a:t>Panel Involvement -- Case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40386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39725" lvl="0" indent="-339725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>
                <a:solidFill>
                  <a:schemeClr val="accent1"/>
                </a:solidFill>
              </a:rPr>
              <a:t>Discovery</a:t>
            </a:r>
          </a:p>
          <a:p>
            <a:pPr marL="687388" lvl="1" indent="-242888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Competing issues of efficiency and fairness</a:t>
            </a:r>
          </a:p>
          <a:p>
            <a:pPr marL="687388" lvl="1" indent="-242888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Disputes between parties (e.g., scope, timing, privilege)</a:t>
            </a:r>
          </a:p>
          <a:p>
            <a:pPr marL="687388" lvl="1" indent="-242888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Discovery hearings or submissions “on the papers”</a:t>
            </a:r>
          </a:p>
          <a:p>
            <a:pPr marL="687388" lvl="1" indent="-242888">
              <a:spcBef>
                <a:spcPct val="0"/>
              </a:spcBef>
              <a:spcAft>
                <a:spcPts val="1200"/>
              </a:spcAft>
            </a:pPr>
            <a:r>
              <a:rPr lang="en-US" b="1" i="1"/>
              <a:t>Ex parte </a:t>
            </a:r>
            <a:r>
              <a:rPr lang="en-US" b="1"/>
              <a:t>communications with counsel on discovery issues</a:t>
            </a:r>
          </a:p>
          <a:p>
            <a:pPr marL="687388" lvl="1" indent="-242888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How do you deal with “legal” issues of relevance, privilege?</a:t>
            </a:r>
          </a:p>
          <a:p>
            <a:pPr marL="687388" lvl="1" indent="-242888">
              <a:spcBef>
                <a:spcPct val="0"/>
              </a:spcBef>
              <a:spcAft>
                <a:spcPts val="1200"/>
              </a:spcAft>
            </a:pPr>
            <a:r>
              <a:rPr lang="en-US" b="1"/>
              <a:t>How do you deal with an umpire that wishes to make determinations herself?</a:t>
            </a:r>
          </a:p>
          <a:p>
            <a:pPr marL="687388" lvl="1" indent="-242888"/>
            <a:r>
              <a:rPr lang="en-US" b="1"/>
              <a:t>Other issues?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620000" y="18288"/>
            <a:ext cx="1066800" cy="329184"/>
          </a:xfrm>
          <a:noFill/>
          <a:ln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algn="r"/>
            <a:fld id="{E323DC77-DC09-4F65-B0B6-F921632B6256}" type="slidenum">
              <a:rPr lang="en-US" smtClean="0"/>
              <a:pPr algn="r"/>
              <a:t>99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11075"/>
      </p:ext>
    </p:extLst>
  </p:cSld>
  <p:clrMapOvr>
    <a:masterClrMapping/>
  </p:clrMapOvr>
  <p:transition spd="med">
    <p:pull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5.10.05"/>
  <p:tag name="AS_TITLE" val="Aspose.Slides for .NET 4.0"/>
  <p:tag name="AS_VERSION" val="15.8.0.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7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5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6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7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2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3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0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72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0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1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73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74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75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8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9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0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8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76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9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1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2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78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2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5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9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0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0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79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8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9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80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6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4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7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81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2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0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3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7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8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9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0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8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1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82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6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7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8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6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9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3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4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5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6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84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7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1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2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3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4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2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5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9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0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85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2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0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3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7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8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9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0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8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1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86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6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7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8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6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9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3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4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5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6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87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7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1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2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3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2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3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5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9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0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88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8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7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9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5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7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5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7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4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6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89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6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5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7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2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4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1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3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1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3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8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91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0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6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8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6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8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6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8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6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8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92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8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2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4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2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4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2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4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1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3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93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2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9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1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8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0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8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0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8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0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94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9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7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9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7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9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66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68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5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7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8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95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86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2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4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2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4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2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4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2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4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96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3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5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9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0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1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3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4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5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19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98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1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1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2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3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7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8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9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9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0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99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5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6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7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8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6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9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3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4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5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6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00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4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7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1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2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3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80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8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81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5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6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01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7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96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94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97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91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92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93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04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02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0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02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99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00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01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2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0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3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07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08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09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03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8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1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5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6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7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6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7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9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3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04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5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5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7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8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4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1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2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3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3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05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5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9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0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1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9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0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1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5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6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7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06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1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2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3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7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8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9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7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8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9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08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4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5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3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4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5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9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0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1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5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09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7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1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2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3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3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4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5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9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0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10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91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92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93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7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8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9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99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00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01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9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11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96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97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07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08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09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03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04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05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15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16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13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17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11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12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13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23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24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25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19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20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2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14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31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32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33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27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28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29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39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0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1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3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15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36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37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7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8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9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3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4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5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5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6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17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7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1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2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3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2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3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5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9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0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7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18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1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2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3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8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4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7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8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9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9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8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19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81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5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6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7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87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88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89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83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84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85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0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95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96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97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91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92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93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03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04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05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99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1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00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01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1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2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3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07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08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09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9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2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2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21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5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6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7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27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28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29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23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24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25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3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5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6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7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1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2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3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3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4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5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9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5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0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1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51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52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53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7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8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9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58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59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6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1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55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56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57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7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8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9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3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4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5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7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1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55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56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57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8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9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3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6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8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9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9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3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4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5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6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7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8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0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0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2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3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9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0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6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7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7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9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3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4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5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7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8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9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3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4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14">
      <a:dk1>
        <a:srgbClr val="595959"/>
      </a:dk1>
      <a:lt1>
        <a:sysClr val="window" lastClr="FFFFFF"/>
      </a:lt1>
      <a:dk2>
        <a:srgbClr val="5F5F5F"/>
      </a:dk2>
      <a:lt2>
        <a:srgbClr val="C5D1D7"/>
      </a:lt2>
      <a:accent1>
        <a:srgbClr val="A8422A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C00000"/>
      </a:hlink>
      <a:folHlink>
        <a:srgbClr val="694F07"/>
      </a:folHlink>
    </a:clrScheme>
    <a:fontScheme name="Office Classic 2">
      <a:majorFont>
        <a:latin typeface="Arial"/>
        <a:ea typeface="Arial"/>
        <a:cs typeface="Arial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  <a:tileRect/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  <a:tileRect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  <a:tileRect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3cbb7cd3-4f96-4a33-a7da-32935fc773d5}" enabled="1" method="Standard" siteId="{885e124e-4dc7-41ed-a268-3e401a62cea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</TotalTime>
  <Words>6683</Words>
  <Application>Microsoft Office PowerPoint</Application>
  <PresentationFormat>On-screen Show (4:3)</PresentationFormat>
  <Paragraphs>928</Paragraphs>
  <Slides>110</Slides>
  <Notes>106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110</vt:i4>
      </vt:variant>
    </vt:vector>
  </HeadingPairs>
  <TitlesOfParts>
    <vt:vector size="116" baseType="lpstr">
      <vt:lpstr>Arial</vt:lpstr>
      <vt:lpstr>Arial Rounded MT Bold</vt:lpstr>
      <vt:lpstr>Calibri</vt:lpstr>
      <vt:lpstr>Courier New</vt:lpstr>
      <vt:lpstr>Wingdings</vt:lpstr>
      <vt:lpstr>Clarity</vt:lpstr>
      <vt:lpstr>INTENSIVE ARBITRATOR  WORKSHOP</vt:lpstr>
      <vt:lpstr>Welcome and Overview </vt:lpstr>
      <vt:lpstr>Agenda</vt:lpstr>
      <vt:lpstr>Ethics Responsibilities  as Arbitrators</vt:lpstr>
      <vt:lpstr>History and Evolution</vt:lpstr>
      <vt:lpstr>Introduction and Purpose</vt:lpstr>
      <vt:lpstr>Definitions</vt:lpstr>
      <vt:lpstr>Canons</vt:lpstr>
      <vt:lpstr>Canon I – Integrity</vt:lpstr>
      <vt:lpstr>Canon I – Integrity</vt:lpstr>
      <vt:lpstr>Canon I – Integrity</vt:lpstr>
      <vt:lpstr>Canon I – Integrity</vt:lpstr>
      <vt:lpstr>Canon II – Fairness</vt:lpstr>
      <vt:lpstr>Canon II – Fairness</vt:lpstr>
      <vt:lpstr>Canon III – Competence</vt:lpstr>
      <vt:lpstr>Canon IV – Disclosure</vt:lpstr>
      <vt:lpstr>Canon IV – Disclosure</vt:lpstr>
      <vt:lpstr>Canon IV – Disclosure</vt:lpstr>
      <vt:lpstr>Canon IV – Disclosure</vt:lpstr>
      <vt:lpstr>Canon V – Communications with the Parties</vt:lpstr>
      <vt:lpstr>Canon V – Communications with the Parties</vt:lpstr>
      <vt:lpstr>Canon VI – Confidentiality</vt:lpstr>
      <vt:lpstr>Canon VI – Confidentiality</vt:lpstr>
      <vt:lpstr>Canon VII – Advancing the Arbitral Process</vt:lpstr>
      <vt:lpstr>Canon VIII – Just Decisions</vt:lpstr>
      <vt:lpstr>Canon IX – Advertising</vt:lpstr>
      <vt:lpstr>Canon X – Fees</vt:lpstr>
      <vt:lpstr>PowerPoint Presentation</vt:lpstr>
      <vt:lpstr>Powers of the Arbitration Panel</vt:lpstr>
      <vt:lpstr>Overview</vt:lpstr>
      <vt:lpstr>Sources of Arbitrators’ Powers</vt:lpstr>
      <vt:lpstr>Sources of Arbitrators’ Powers</vt:lpstr>
      <vt:lpstr>Sources of Arbitrators’ Powers – Contract</vt:lpstr>
      <vt:lpstr>Sources of Arbitrators’ Powers – Contract</vt:lpstr>
      <vt:lpstr>Sources of Arbitrators’ Powers</vt:lpstr>
      <vt:lpstr>Authority Under the FAA</vt:lpstr>
      <vt:lpstr>Authority  Under the FAA</vt:lpstr>
      <vt:lpstr>Sources of Arbitrators’ Powers</vt:lpstr>
      <vt:lpstr>PowerPoint Presentation</vt:lpstr>
      <vt:lpstr>“Gateway” and Other Preliminary Issues</vt:lpstr>
      <vt:lpstr>“Gateway” and Other Preliminary Issues</vt:lpstr>
      <vt:lpstr>“Gateway” and other Preliminary Issues </vt:lpstr>
      <vt:lpstr>“Gateway” and other Preliminary Issues </vt:lpstr>
      <vt:lpstr>“Gateway” and other Preliminary Issues </vt:lpstr>
      <vt:lpstr>“Gateway” and other Preliminary Issues </vt:lpstr>
      <vt:lpstr>“Gateway” and other Preliminary Issues </vt:lpstr>
      <vt:lpstr>“Gateway” and other Preliminary Issues</vt:lpstr>
      <vt:lpstr> Pre-Hearing Issues </vt:lpstr>
      <vt:lpstr>Pre-Hearing Issues – Confidentiality</vt:lpstr>
      <vt:lpstr>Pre Hearing Issues</vt:lpstr>
      <vt:lpstr>Pre Hearing Issues – Discovery</vt:lpstr>
      <vt:lpstr>Pre Hearing Issues – Discovery</vt:lpstr>
      <vt:lpstr>Pre Hearing Issues – Discovery</vt:lpstr>
      <vt:lpstr>Pre-Hearing Issues</vt:lpstr>
      <vt:lpstr>The Hearing</vt:lpstr>
      <vt:lpstr>The Hearing</vt:lpstr>
      <vt:lpstr>Final Awards</vt:lpstr>
      <vt:lpstr>Final Awards</vt:lpstr>
      <vt:lpstr>Final Awards</vt:lpstr>
      <vt:lpstr>Post-Award:  The End of Jurisdiction</vt:lpstr>
      <vt:lpstr>Post-Award:  The End of Jurisdiction</vt:lpstr>
      <vt:lpstr>Post-Award:  The End of Jurisdiction</vt:lpstr>
      <vt:lpstr>Post-Award:  The End of Jurisdiction</vt:lpstr>
      <vt:lpstr>PowerPoint Presentation</vt:lpstr>
      <vt:lpstr>Effective Service as an Arbitrator Part I</vt:lpstr>
      <vt:lpstr>The Arbitrator’s Contribution to the Process</vt:lpstr>
      <vt:lpstr>A Brief Tour</vt:lpstr>
      <vt:lpstr>Arbitrator Roles</vt:lpstr>
      <vt:lpstr>Arbitrator Roles</vt:lpstr>
      <vt:lpstr>Arbitrator Appointment</vt:lpstr>
      <vt:lpstr>Organizational Meeting</vt:lpstr>
      <vt:lpstr>Organizational Meeting</vt:lpstr>
      <vt:lpstr>Organizational Meeting</vt:lpstr>
      <vt:lpstr>Deliberations</vt:lpstr>
      <vt:lpstr>Deliberations</vt:lpstr>
      <vt:lpstr>Deliberations</vt:lpstr>
      <vt:lpstr>Deliberations</vt:lpstr>
      <vt:lpstr>PowerPoint Presentation</vt:lpstr>
      <vt:lpstr>Disclosures and Recordkeeping</vt:lpstr>
      <vt:lpstr>Getting “the Call”</vt:lpstr>
      <vt:lpstr>Getting “the Call”</vt:lpstr>
      <vt:lpstr>Getting “the Call”</vt:lpstr>
      <vt:lpstr>Getting “the Call”</vt:lpstr>
      <vt:lpstr>Getting “the Call”</vt:lpstr>
      <vt:lpstr>Disclosures</vt:lpstr>
      <vt:lpstr>Disclosures – Fees and Retainer</vt:lpstr>
      <vt:lpstr>Record Keeping</vt:lpstr>
      <vt:lpstr>Record Keeping</vt:lpstr>
      <vt:lpstr>Record Keeping: Conflicts/Arbitration Log</vt:lpstr>
      <vt:lpstr>Record Keeping</vt:lpstr>
      <vt:lpstr>Record Keeping</vt:lpstr>
      <vt:lpstr>Record Keeping</vt:lpstr>
      <vt:lpstr>Record Keeping</vt:lpstr>
      <vt:lpstr>Record Keeping</vt:lpstr>
      <vt:lpstr>Record Keeping</vt:lpstr>
      <vt:lpstr>PowerPoint Presentation</vt:lpstr>
      <vt:lpstr>Effective Service as an Arbitrator Part II</vt:lpstr>
      <vt:lpstr>Comments On Mock Arbitration</vt:lpstr>
      <vt:lpstr>Panel Involvement -- Case Development</vt:lpstr>
      <vt:lpstr>Panel Involvement -- Case Development</vt:lpstr>
      <vt:lpstr>Panel Involvement -- Case Development</vt:lpstr>
      <vt:lpstr>Hearing on the Merits</vt:lpstr>
      <vt:lpstr>Hearing On The Merits</vt:lpstr>
      <vt:lpstr>Hearing On The Merits</vt:lpstr>
      <vt:lpstr>After The Hearing</vt:lpstr>
      <vt:lpstr>Other Issues</vt:lpstr>
      <vt:lpstr>Other Issues</vt:lpstr>
      <vt:lpstr>PowerPoint Presentation</vt:lpstr>
      <vt:lpstr>Feedback and Q&amp;A</vt:lpstr>
      <vt:lpstr>THANK YOU!!!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Keenan, Lisa (Stamford)</dc:creator>
  <cp:lastModifiedBy>Jamil Rawls DPS</cp:lastModifiedBy>
  <cp:revision>10</cp:revision>
  <cp:lastPrinted>1601-01-01T00:00:00Z</cp:lastPrinted>
  <dcterms:modified xsi:type="dcterms:W3CDTF">2025-05-05T15:07:19Z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cbc8427-68c8-4afd-9ca6-42e18b19dd7d_Enabled">
    <vt:lpwstr>true</vt:lpwstr>
  </property>
  <property fmtid="{D5CDD505-2E9C-101B-9397-08002B2CF9AE}" pid="3" name="MSIP_Label_6cbc8427-68c8-4afd-9ca6-42e18b19dd7d_SetDate">
    <vt:lpwstr>2024-04-25T20:54:09Z</vt:lpwstr>
  </property>
  <property fmtid="{D5CDD505-2E9C-101B-9397-08002B2CF9AE}" pid="4" name="MSIP_Label_6cbc8427-68c8-4afd-9ca6-42e18b19dd7d_Method">
    <vt:lpwstr>Standard</vt:lpwstr>
  </property>
  <property fmtid="{D5CDD505-2E9C-101B-9397-08002B2CF9AE}" pid="5" name="MSIP_Label_6cbc8427-68c8-4afd-9ca6-42e18b19dd7d_Name">
    <vt:lpwstr>InternalOdysseyGroup</vt:lpwstr>
  </property>
  <property fmtid="{D5CDD505-2E9C-101B-9397-08002B2CF9AE}" pid="6" name="MSIP_Label_6cbc8427-68c8-4afd-9ca6-42e18b19dd7d_SiteId">
    <vt:lpwstr>885e124e-4dc7-41ed-a268-3e401a62cead</vt:lpwstr>
  </property>
  <property fmtid="{D5CDD505-2E9C-101B-9397-08002B2CF9AE}" pid="7" name="MSIP_Label_6cbc8427-68c8-4afd-9ca6-42e18b19dd7d_ActionId">
    <vt:lpwstr>49e5c032-a45f-4bea-b871-239327abd5ca</vt:lpwstr>
  </property>
  <property fmtid="{D5CDD505-2E9C-101B-9397-08002B2CF9AE}" pid="8" name="MSIP_Label_6cbc8427-68c8-4afd-9ca6-42e18b19dd7d_ContentBits">
    <vt:lpwstr>0</vt:lpwstr>
  </property>
</Properties>
</file>