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33"/>
  </p:notesMasterIdLst>
  <p:sldIdLst>
    <p:sldId id="294" r:id="rId3"/>
    <p:sldId id="295" r:id="rId4"/>
    <p:sldId id="273" r:id="rId5"/>
    <p:sldId id="279" r:id="rId6"/>
    <p:sldId id="281" r:id="rId7"/>
    <p:sldId id="306" r:id="rId8"/>
    <p:sldId id="257" r:id="rId9"/>
    <p:sldId id="278" r:id="rId10"/>
    <p:sldId id="280" r:id="rId11"/>
    <p:sldId id="300" r:id="rId12"/>
    <p:sldId id="304" r:id="rId13"/>
    <p:sldId id="282" r:id="rId14"/>
    <p:sldId id="277" r:id="rId15"/>
    <p:sldId id="283" r:id="rId16"/>
    <p:sldId id="301" r:id="rId17"/>
    <p:sldId id="293" r:id="rId18"/>
    <p:sldId id="303" r:id="rId19"/>
    <p:sldId id="296" r:id="rId20"/>
    <p:sldId id="289" r:id="rId21"/>
    <p:sldId id="291" r:id="rId22"/>
    <p:sldId id="292" r:id="rId23"/>
    <p:sldId id="285" r:id="rId24"/>
    <p:sldId id="302" r:id="rId25"/>
    <p:sldId id="298" r:id="rId26"/>
    <p:sldId id="305" r:id="rId27"/>
    <p:sldId id="299" r:id="rId28"/>
    <p:sldId id="308" r:id="rId29"/>
    <p:sldId id="297" r:id="rId30"/>
    <p:sldId id="287" r:id="rId31"/>
    <p:sldId id="288"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7952B-C3B1-40DB-B137-7B2A26C6B9AD}" v="1" dt="2025-10-17T13:41:42.71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9" autoAdjust="0"/>
    <p:restoredTop sz="94660"/>
  </p:normalViewPr>
  <p:slideViewPr>
    <p:cSldViewPr snapToGrid="0">
      <p:cViewPr varScale="1">
        <p:scale>
          <a:sx n="120" d="100"/>
          <a:sy n="120" d="100"/>
        </p:scale>
        <p:origin x="492"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19.xml" Id="rId21" /><Relationship Type="http://schemas.openxmlformats.org/officeDocument/2006/relationships/presProps" Target="presProps.xml" Id="rId34"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notesMaster" Target="notesMasters/notesMaster1.xml" Id="rId33" /><Relationship Type="http://schemas.microsoft.com/office/2015/10/relationships/revisionInfo" Target="revisionInfo.xml" Id="rId38"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27.xml" Id="rId29"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tableStyles" Target="tableStyles.xml" Id="rId37"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theme" Target="theme/theme1.xml" Id="rId36"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viewProps" Target="viewProps.xml" Id="rId35" /><Relationship Type="http://schemas.openxmlformats.org/officeDocument/2006/relationships/slide" Target="slides/slide6.xml" Id="rId8" /><Relationship Type="http://schemas.openxmlformats.org/officeDocument/2006/relationships/slide" Target="slides/slide1.xml" Id="rId3"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1">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m="http://schemas.openxmlformats.org/officeDocument/2006/math"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showMasterSp="0" type="tx">
  <p:cSld name="2_Title-1">
    <p:bg>
      <p:bgPr>
        <a:solidFill>
          <a:srgbClr val="FFFFFF"/>
        </a:solidFill>
        <a:effectLst/>
      </p:bgPr>
    </p:bg>
    <p:spTree>
      <p:nvGrpSpPr>
        <p:cNvPr id="1" name=""/>
        <p:cNvGrpSpPr/>
        <p:nvPr/>
      </p:nvGrpSpPr>
      <p:grpSpPr>
        <a:xfrm>
          <a:off x="0" y="0"/>
          <a:ext cx="0" cy="0"/>
          <a:chOff x="0" y="0"/>
          <a:chExt cx="0" cy="0"/>
        </a:xfrm>
      </p:grpSpPr>
      <p:sp>
        <p:nvSpPr>
          <p:cNvPr id="19" name="Rectangle"/>
          <p:cNvSpPr/>
          <p:nvPr/>
        </p:nvSpPr>
        <p:spPr>
          <a:xfrm>
            <a:off x="-30434" y="6263966"/>
            <a:ext cx="12252867" cy="1270003"/>
          </a:xfrm>
          <a:prstGeom prst="rect">
            <a:avLst/>
          </a:prstGeom>
          <a:gradFill>
            <a:gsLst>
              <a:gs pos="0">
                <a:srgbClr val="C83640"/>
              </a:gs>
              <a:gs pos="100000">
                <a:srgbClr val="0083C4"/>
              </a:gs>
            </a:gsLst>
            <a:lin ang="18900000"/>
          </a:gradFill>
          <a:ln w="12700">
            <a:miter lim="400000"/>
          </a:ln>
        </p:spPr>
        <p:txBody>
          <a:bodyPr lIns="45718" tIns="45718" rIns="45718" bIns="45718" anchor="ctr"/>
          <a:lstStyle/>
          <a:p>
            <a:pPr>
              <a:defRPr>
                <a:latin typeface="+mj-lt"/>
                <a:ea typeface="+mj-ea"/>
                <a:cs typeface="+mj-cs"/>
                <a:sym typeface="Helvetica"/>
              </a:defRPr>
            </a:pPr>
            <a:endParaRPr/>
          </a:p>
        </p:txBody>
      </p:sp>
      <p:sp>
        <p:nvSpPr>
          <p:cNvPr id="20" name="Footer Placeholder 4"/>
          <p:cNvSpPr txBox="1"/>
          <p:nvPr/>
        </p:nvSpPr>
        <p:spPr>
          <a:xfrm>
            <a:off x="561654" y="6378832"/>
            <a:ext cx="10546083" cy="34543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p:txBody>
      </p:sp>
      <p:sp>
        <p:nvSpPr>
          <p:cNvPr id="21" name="Rectangle"/>
          <p:cNvSpPr/>
          <p:nvPr/>
        </p:nvSpPr>
        <p:spPr>
          <a:xfrm>
            <a:off x="822959" y="832919"/>
            <a:ext cx="10546082" cy="4619839"/>
          </a:xfrm>
          <a:prstGeom prst="rect">
            <a:avLst/>
          </a:prstGeom>
          <a:solidFill>
            <a:srgbClr val="FFFFFF">
              <a:alpha val="78357"/>
            </a:srgbClr>
          </a:solidFill>
          <a:ln w="50800">
            <a:solidFill>
              <a:srgbClr val="C83640"/>
            </a:solidFill>
          </a:ln>
        </p:spPr>
        <p:txBody>
          <a:bodyPr lIns="45718" tIns="45718" rIns="45718" bIns="45718" anchor="ctr"/>
          <a:lstStyle/>
          <a:p>
            <a:pPr>
              <a:defRPr>
                <a:latin typeface="+mj-lt"/>
                <a:ea typeface="+mj-ea"/>
                <a:cs typeface="+mj-cs"/>
                <a:sym typeface="Helvetica"/>
              </a:defRPr>
            </a:pP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BG">
    <p:bg>
      <p:bgPr>
        <a:solidFill>
          <a:srgbClr val="FFFFFF"/>
        </a:solidFill>
        <a:effectLst/>
      </p:bgPr>
    </p:bg>
    <p:spTree>
      <p:nvGrpSpPr>
        <p:cNvPr id="1" name=""/>
        <p:cNvGrpSpPr/>
        <p:nvPr/>
      </p:nvGrpSpPr>
      <p:grpSpPr>
        <a:xfrm>
          <a:off x="0" y="0"/>
          <a:ext cx="0" cy="0"/>
          <a:chOff x="0" y="0"/>
          <a:chExt cx="0" cy="0"/>
        </a:xfrm>
      </p:grpSpPr>
      <p:pic>
        <p:nvPicPr>
          <p:cNvPr id="36" name="ARIAS_ Keynote_BG.jpg" descr="ARIAS_ Keynote_BG.jpg"/>
          <p:cNvPicPr>
            <a:picLocks noChangeAspect="1"/>
          </p:cNvPicPr>
          <p:nvPr/>
        </p:nvPicPr>
        <p:blipFill>
          <a:blip r:embed="rId2"/>
          <a:stretch>
            <a:fillRect/>
          </a:stretch>
        </p:blipFill>
        <p:spPr>
          <a:xfrm>
            <a:off x="2467" y="-1"/>
            <a:ext cx="12187066" cy="6858001"/>
          </a:xfrm>
          <a:prstGeom prst="rect">
            <a:avLst/>
          </a:prstGeom>
          <a:ln w="12700">
            <a:miter lim="400000"/>
          </a:ln>
        </p:spPr>
      </p:pic>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m="http://schemas.openxmlformats.org/officeDocument/2006/math"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showMasterSp="0" type="tx">
  <p:cSld name="1_Title-2 copy 1">
    <p:bg>
      <p:bgPr>
        <a:solidFill>
          <a:srgbClr val="FFFFFF"/>
        </a:solidFill>
        <a:effectLst/>
      </p:bgPr>
    </p:bg>
    <p:spTree>
      <p:nvGrpSpPr>
        <p:cNvPr id="1" name=""/>
        <p:cNvGrpSpPr/>
        <p:nvPr/>
      </p:nvGrpSpPr>
      <p:grpSpPr>
        <a:xfrm>
          <a:off x="0" y="0"/>
          <a:ext cx="0" cy="0"/>
          <a:chOff x="0" y="0"/>
          <a:chExt cx="0" cy="0"/>
        </a:xfrm>
      </p:grpSpPr>
      <p:sp>
        <p:nvSpPr>
          <p:cNvPr id="56" name="Footer Placeholder 4"/>
          <p:cNvSpPr txBox="1"/>
          <p:nvPr/>
        </p:nvSpPr>
        <p:spPr>
          <a:xfrm>
            <a:off x="561654" y="6378832"/>
            <a:ext cx="10546083" cy="34543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Fall Conference | November 13-14, 2025 | New York | www.arias-us.org</a:t>
            </a:r>
          </a:p>
        </p:txBody>
      </p:sp>
      <p:sp>
        <p:nvSpPr>
          <p:cNvPr id="57" name="Picture Placeholder 4"/>
          <p:cNvSpPr>
            <a:spLocks noGrp="1"/>
          </p:cNvSpPr>
          <p:nvPr>
            <p:ph type="pic" idx="21"/>
          </p:nvPr>
        </p:nvSpPr>
        <p:spPr>
          <a:xfrm>
            <a:off x="382361" y="556270"/>
            <a:ext cx="11427278" cy="3660593"/>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a:p>
        </p:txBody>
      </p:sp>
      <p:sp>
        <p:nvSpPr>
          <p:cNvPr id="58" name="Circle"/>
          <p:cNvSpPr/>
          <p:nvPr/>
        </p:nvSpPr>
        <p:spPr>
          <a:xfrm>
            <a:off x="10763875" y="4662847"/>
            <a:ext cx="1059573" cy="1059573"/>
          </a:xfrm>
          <a:prstGeom prst="ellipse">
            <a:avLst/>
          </a:prstGeom>
          <a:gradFill>
            <a:gsLst>
              <a:gs pos="0">
                <a:srgbClr val="C83640"/>
              </a:gs>
              <a:gs pos="100000">
                <a:srgbClr val="0083C4"/>
              </a:gs>
            </a:gsLst>
            <a:lin ang="14617222"/>
          </a:gradFill>
          <a:ln w="12700">
            <a:miter lim="400000"/>
          </a:ln>
        </p:spPr>
        <p:txBody>
          <a:bodyPr lIns="45718" tIns="45718" rIns="45718" bIns="45718" anchor="ctr"/>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m="http://schemas.openxmlformats.org/officeDocument/2006/math"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showMasterSp="0" type="tx">
  <p:cSld name="1_Title-2 copy">
    <p:bg>
      <p:bgPr>
        <a:solidFill>
          <a:srgbClr val="FFFFFF"/>
        </a:solidFill>
        <a:effectLst/>
      </p:bgPr>
    </p:bg>
    <p:spTree>
      <p:nvGrpSpPr>
        <p:cNvPr id="1" name=""/>
        <p:cNvGrpSpPr/>
        <p:nvPr/>
      </p:nvGrpSpPr>
      <p:grpSpPr>
        <a:xfrm>
          <a:off x="0" y="0"/>
          <a:ext cx="0" cy="0"/>
          <a:chOff x="0" y="0"/>
          <a:chExt cx="0" cy="0"/>
        </a:xfrm>
      </p:grpSpPr>
      <p:sp>
        <p:nvSpPr>
          <p:cNvPr id="66" name="Rectangle"/>
          <p:cNvSpPr/>
          <p:nvPr/>
        </p:nvSpPr>
        <p:spPr>
          <a:xfrm>
            <a:off x="651626" y="707201"/>
            <a:ext cx="9443988" cy="5443598"/>
          </a:xfrm>
          <a:prstGeom prst="rect">
            <a:avLst/>
          </a:prstGeom>
          <a:gradFill>
            <a:gsLst>
              <a:gs pos="0">
                <a:srgbClr val="C83640"/>
              </a:gs>
              <a:gs pos="100000">
                <a:srgbClr val="0083C4"/>
              </a:gs>
            </a:gsLst>
            <a:lin ang="14617222"/>
          </a:gradFill>
          <a:ln w="12700">
            <a:miter lim="400000"/>
          </a:ln>
        </p:spPr>
        <p:txBody>
          <a:bodyPr lIns="45718" tIns="45718" rIns="45718" bIns="45718" anchor="ctr"/>
          <a:lstStyle/>
          <a:p>
            <a:pPr>
              <a:defRPr>
                <a:latin typeface="+mj-lt"/>
                <a:ea typeface="+mj-ea"/>
                <a:cs typeface="+mj-cs"/>
                <a:sym typeface="Helvetica"/>
              </a:defRPr>
            </a:pPr>
            <a:endParaRPr/>
          </a:p>
        </p:txBody>
      </p:sp>
      <p:sp>
        <p:nvSpPr>
          <p:cNvPr id="67" name="Click to edit title"/>
          <p:cNvSpPr txBox="1">
            <a:spLocks noGrp="1"/>
          </p:cNvSpPr>
          <p:nvPr>
            <p:ph type="title" hasCustomPrompt="1"/>
          </p:nvPr>
        </p:nvSpPr>
        <p:spPr>
          <a:xfrm>
            <a:off x="982048" y="-64500"/>
            <a:ext cx="4174338" cy="2781411"/>
          </a:xfrm>
          <a:prstGeom prst="rect">
            <a:avLst/>
          </a:prstGeom>
        </p:spPr>
        <p:txBody>
          <a:bodyPr anchor="b"/>
          <a:lstStyle>
            <a:lvl1pPr>
              <a:defRPr sz="5600">
                <a:solidFill>
                  <a:srgbClr val="FFFFFF"/>
                </a:solidFill>
                <a:latin typeface="Century Gothic"/>
                <a:ea typeface="Century Gothic"/>
                <a:cs typeface="Century Gothic"/>
                <a:sym typeface="Century Gothic"/>
              </a:defRPr>
            </a:lvl1pPr>
          </a:lstStyle>
          <a:p/>
        </p:txBody>
      </p:sp>
      <p:sp>
        <p:nvSpPr>
          <p:cNvPr id="68" name="Body Level One…"/>
          <p:cNvSpPr txBox="1">
            <a:spLocks noGrp="1"/>
          </p:cNvSpPr>
          <p:nvPr>
            <p:ph type="body" sz="quarter" idx="1" hasCustomPrompt="1"/>
          </p:nvPr>
        </p:nvSpPr>
        <p:spPr>
          <a:xfrm>
            <a:off x="982047" y="3023599"/>
            <a:ext cx="7380290" cy="1127965"/>
          </a:xfrm>
          <a:prstGeom prst="rect">
            <a:avLst/>
          </a:prstGeom>
        </p:spPr>
        <p:txBody>
          <a:bodyPr/>
          <a:lstStyle>
            <a:lvl1pPr marL="0" indent="0">
              <a:spcBef>
                <a:spcPts val="0"/>
              </a:spcBef>
              <a:buSzTx/>
              <a:buFontTx/>
              <a:buNone/>
              <a:defRPr sz="2800">
                <a:latin typeface="Century Gothic"/>
                <a:ea typeface="Century Gothic"/>
                <a:cs typeface="Century Gothic"/>
                <a:sym typeface="Century Gothic"/>
              </a:defRPr>
            </a:lvl1pPr>
            <a:lvl2pPr marL="0" indent="0">
              <a:spcBef>
                <a:spcPts val="0"/>
              </a:spcBef>
              <a:buSzTx/>
              <a:buFontTx/>
              <a:buNone/>
              <a:defRPr sz="2800">
                <a:latin typeface="Century Gothic"/>
                <a:ea typeface="Century Gothic"/>
                <a:cs typeface="Century Gothic"/>
                <a:sym typeface="Century Gothic"/>
              </a:defRPr>
            </a:lvl2pPr>
            <a:lvl3pPr marL="0" indent="0">
              <a:spcBef>
                <a:spcPts val="0"/>
              </a:spcBef>
              <a:buSzTx/>
              <a:buFontTx/>
              <a:buNone/>
              <a:defRPr sz="2800">
                <a:latin typeface="Century Gothic"/>
                <a:ea typeface="Century Gothic"/>
                <a:cs typeface="Century Gothic"/>
                <a:sym typeface="Century Gothic"/>
              </a:defRPr>
            </a:lvl3pPr>
            <a:lvl4pPr marL="0" indent="0">
              <a:spcBef>
                <a:spcPts val="0"/>
              </a:spcBef>
              <a:buSzTx/>
              <a:buFontTx/>
              <a:buNone/>
              <a:defRPr sz="2800">
                <a:latin typeface="Century Gothic"/>
                <a:ea typeface="Century Gothic"/>
                <a:cs typeface="Century Gothic"/>
                <a:sym typeface="Century Gothic"/>
              </a:defRPr>
            </a:lvl4pPr>
            <a:lvl5pPr marL="0" indent="0">
              <a:spcBef>
                <a:spcPts val="0"/>
              </a:spcBef>
              <a:buSzTx/>
              <a:buFontTx/>
              <a:buNone/>
              <a:defRPr sz="2800">
                <a:latin typeface="Century Gothic"/>
                <a:ea typeface="Century Gothic"/>
                <a:cs typeface="Century Gothic"/>
                <a:sym typeface="Century Gothic"/>
              </a:defRPr>
            </a:lvl5pPr>
          </a:lstStyle>
          <a:p>
            <a:r>
              <a:t>Click to edit subtitle</a:t>
            </a:r>
          </a:p>
          <a:p>
            <a:pPr lvl="1"/>
            <a:endParaRPr/>
          </a:p>
          <a:p>
            <a:pPr lvl="2"/>
            <a:endParaRPr/>
          </a:p>
          <a:p>
            <a:pPr lvl="3"/>
            <a:endParaRPr/>
          </a:p>
          <a:p>
            <a:pPr lvl="4"/>
            <a:endParaRPr/>
          </a:p>
        </p:txBody>
      </p:sp>
      <p:sp>
        <p:nvSpPr>
          <p:cNvPr id="69" name="Text Placeholder 12"/>
          <p:cNvSpPr>
            <a:spLocks noGrp="1"/>
          </p:cNvSpPr>
          <p:nvPr>
            <p:ph type="body" sz="quarter" idx="21" hasCustomPrompt="1"/>
          </p:nvPr>
        </p:nvSpPr>
        <p:spPr>
          <a:xfrm>
            <a:off x="982045" y="4458255"/>
            <a:ext cx="3600457" cy="798379"/>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stStyle>
          <a:p>
            <a:r>
              <a:t>Date
Speaker Name, Speaker Company</a:t>
            </a:r>
          </a:p>
        </p:txBody>
      </p:sp>
      <p:sp>
        <p:nvSpPr>
          <p:cNvPr id="70" name="Footer Placeholder 4"/>
          <p:cNvSpPr txBox="1"/>
          <p:nvPr/>
        </p:nvSpPr>
        <p:spPr>
          <a:xfrm>
            <a:off x="561654" y="6378832"/>
            <a:ext cx="10546083" cy="34543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Fall Conference | November 13-14, 2025 | New York | www.arias-us.org</a:t>
            </a:r>
          </a:p>
        </p:txBody>
      </p:sp>
      <p:sp>
        <p:nvSpPr>
          <p:cNvPr id="71" name="Picture Placeholder 4"/>
          <p:cNvSpPr>
            <a:spLocks noGrp="1"/>
          </p:cNvSpPr>
          <p:nvPr>
            <p:ph type="pic" sz="half" idx="22"/>
          </p:nvPr>
        </p:nvSpPr>
        <p:spPr>
          <a:xfrm>
            <a:off x="5881642" y="1452734"/>
            <a:ext cx="5702051" cy="3952532"/>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Statement">
    <p:bg>
      <p:bgPr>
        <a:solidFill>
          <a:srgbClr val="FFFFFF"/>
        </a:solidFill>
        <a:effectLst/>
      </p:bgPr>
    </p:bg>
    <p:spTree>
      <p:nvGrpSpPr>
        <p:cNvPr id="1" name=""/>
        <p:cNvGrpSpPr/>
        <p:nvPr/>
      </p:nvGrpSpPr>
      <p:grpSpPr>
        <a:xfrm>
          <a:off x="0" y="0"/>
          <a:ext cx="0" cy="0"/>
          <a:chOff x="0" y="0"/>
          <a:chExt cx="0" cy="0"/>
        </a:xfrm>
      </p:grpSpPr>
      <p:sp>
        <p:nvSpPr>
          <p:cNvPr id="89" name="Click to edit statement"/>
          <p:cNvSpPr txBox="1">
            <a:spLocks noGrp="1"/>
          </p:cNvSpPr>
          <p:nvPr>
            <p:ph type="title" hasCustomPrompt="1"/>
          </p:nvPr>
        </p:nvSpPr>
        <p:spPr>
          <a:xfrm>
            <a:off x="515939" y="1489916"/>
            <a:ext cx="11160126" cy="3878168"/>
          </a:xfrm>
          <a:prstGeom prst="rect">
            <a:avLst/>
          </a:prstGeom>
        </p:spPr>
        <p:txBody>
          <a:bodyPr/>
          <a:lstStyle>
            <a:lvl1pPr>
              <a:defRPr b="0">
                <a:solidFill>
                  <a:srgbClr val="FFFFFF"/>
                </a:solidFill>
                <a:latin typeface="Century Gothic"/>
                <a:ea typeface="Century Gothic"/>
                <a:cs typeface="Century Gothic"/>
                <a:sym typeface="Century Gothic"/>
              </a:defRPr>
            </a:lvl1pPr>
          </a:lstStyle>
          <a:p/>
        </p:txBody>
      </p:sp>
      <p:pic>
        <p:nvPicPr>
          <p:cNvPr id="90" name="ARIAS-logo_WHITE.pdf" descr="ARIAS-logo_WHITE.pdf"/>
          <p:cNvPicPr>
            <a:picLocks noChangeAspect="1"/>
          </p:cNvPicPr>
          <p:nvPr/>
        </p:nvPicPr>
        <p:blipFill>
          <a:blip r:embed="rId2"/>
          <a:stretch>
            <a:fillRect/>
          </a:stretch>
        </p:blipFill>
        <p:spPr>
          <a:xfrm>
            <a:off x="5148314" y="5746393"/>
            <a:ext cx="1908919" cy="799704"/>
          </a:xfrm>
          <a:prstGeom prst="rect">
            <a:avLst/>
          </a:prstGeom>
          <a:ln w="12700">
            <a:miter lim="400000"/>
          </a:ln>
        </p:spPr>
      </p:pic>
      <p:pic>
        <p:nvPicPr>
          <p:cNvPr id="91" name="ARIAS_ Keynote_Back.jpg" descr="ARIAS_ Keynote_Back.jpg"/>
          <p:cNvPicPr>
            <a:picLocks noChangeAspect="1"/>
          </p:cNvPicPr>
          <p:nvPr/>
        </p:nvPicPr>
        <p:blipFill>
          <a:blip r:embed="rId3"/>
          <a:stretch>
            <a:fillRect/>
          </a:stretch>
        </p:blipFill>
        <p:spPr>
          <a:xfrm>
            <a:off x="9240" y="-1"/>
            <a:ext cx="12187067" cy="6858001"/>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m="http://schemas.openxmlformats.org/officeDocument/2006/math"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RIAS_ Keynote_Cvr.jpg" descr="ARIAS_ Keynote_Cvr.jpg"/>
          <p:cNvPicPr>
            <a:picLocks noChangeAspect="1"/>
          </p:cNvPicPr>
          <p:nvPr/>
        </p:nvPicPr>
        <p:blipFill>
          <a:blip r:embed="rId8"/>
          <a:stretch>
            <a:fillRect/>
          </a:stretch>
        </p:blipFill>
        <p:spPr>
          <a:xfrm>
            <a:off x="2467" y="0"/>
            <a:ext cx="12187066" cy="6858001"/>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9" y="6221732"/>
            <a:ext cx="273652" cy="269237"/>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21373-0503-D88C-F870-83266547A756}"/>
            </a:ext>
          </a:extLst>
        </p:cNvPr>
        <p:cNvGrpSpPr/>
        <p:nvPr/>
      </p:nvGrpSpPr>
      <p:grpSpPr>
        <a:xfrm>
          <a:off x="0" y="0"/>
          <a:ext cx="0" cy="0"/>
          <a:chOff x="0" y="0"/>
          <a:chExt cx="0" cy="0"/>
        </a:xfrm>
      </p:grpSpPr>
    </p:spTree>
    <p:extLst>
      <p:ext uri="{BB962C8B-B14F-4D97-AF65-F5344CB8AC3E}">
        <p14:creationId xmlns:p14="http://schemas.microsoft.com/office/powerpoint/2010/main" val="1606425146"/>
      </p:ext>
    </p:extLst>
  </p:cSld>
  <p:clrMapOvr>
    <a:masterClrMapping/>
  </p:clrMapOvr>
  <p:transition spd="med"/>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C887E-7ABE-ECF7-FFD3-DFB6EB543882}"/>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1C8AA508-B505-67B6-D96B-D03532EC00EA}"/>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5" name="TextBox 4">
            <a:extLst>
              <a:ext uri="{FF2B5EF4-FFF2-40B4-BE49-F238E27FC236}">
                <a16:creationId xmlns:a16="http://schemas.microsoft.com/office/drawing/2014/main" id="{DC818B88-37C0-0462-4F20-408E714CCCD4}"/>
              </a:ext>
            </a:extLst>
          </p:cNvPr>
          <p:cNvSpPr txBox="1"/>
          <p:nvPr/>
        </p:nvSpPr>
        <p:spPr>
          <a:xfrm>
            <a:off x="648929" y="874939"/>
            <a:ext cx="10770449" cy="1238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QUESTION:</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To what extent are an insurer’s internal communications and documents discoverable by the insured in litigation involving alleged breach of contract and bad faith?</a:t>
            </a:r>
          </a:p>
        </p:txBody>
      </p:sp>
      <p:sp>
        <p:nvSpPr>
          <p:cNvPr id="2" name="TextBox 1">
            <a:extLst>
              <a:ext uri="{FF2B5EF4-FFF2-40B4-BE49-F238E27FC236}">
                <a16:creationId xmlns:a16="http://schemas.microsoft.com/office/drawing/2014/main" id="{D39E520F-7DCF-AE65-1E6A-EC3D35F5182C}"/>
              </a:ext>
            </a:extLst>
          </p:cNvPr>
          <p:cNvSpPr txBox="1"/>
          <p:nvPr/>
        </p:nvSpPr>
        <p:spPr>
          <a:xfrm>
            <a:off x="760396" y="2276590"/>
            <a:ext cx="10356782" cy="3785652"/>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FRCP Rule 26 </a:t>
            </a:r>
          </a:p>
          <a:p>
            <a:pPr marL="0" marR="0" lvl="0" indent="0" algn="l" defTabSz="457200" rtl="0" eaLnBrk="1" fontAlgn="auto" latinLnBrk="0" hangingPunct="0">
              <a:lnSpc>
                <a:spcPct val="100000"/>
              </a:lnSpc>
              <a:spcBef>
                <a:spcPts val="0"/>
              </a:spcBef>
              <a:spcAft>
                <a:spcPts val="0"/>
              </a:spcAft>
              <a:buClrTx/>
              <a:buSzTx/>
              <a:buFontTx/>
              <a:buNone/>
              <a:tabLst/>
              <a:defRPr/>
            </a:pPr>
            <a:endParaRPr lang="en-US" sz="2000" dirty="0">
              <a:latin typeface="Century Gothic" panose="020B0502020202020204" pitchFamily="34" charset="0"/>
              <a:ea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en-US" sz="2000" noProof="0" dirty="0">
                <a:latin typeface="Century Gothic" panose="020B0502020202020204" pitchFamily="34" charset="0"/>
                <a:ea typeface="Calibri"/>
                <a:cs typeface="Calibri"/>
              </a:rPr>
              <a:t>(b) </a:t>
            </a:r>
            <a:r>
              <a:rPr lang="en-US" sz="2000" cap="small" dirty="0">
                <a:latin typeface="Century Gothic" panose="020B0502020202020204" pitchFamily="34" charset="0"/>
                <a:ea typeface="Calibri"/>
                <a:cs typeface="Calibri"/>
              </a:rPr>
              <a:t>Discovery Scope and Limits.</a:t>
            </a:r>
            <a:endParaRPr lang="en-US" sz="2000" noProof="0" dirty="0">
              <a:latin typeface="Century Gothic" panose="020B0502020202020204" pitchFamily="34" charset="0"/>
              <a:ea typeface="Calibri"/>
              <a:cs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lang="en-US" sz="2000" noProof="0" dirty="0">
                <a:latin typeface="Century Gothic" panose="020B0502020202020204" pitchFamily="34" charset="0"/>
                <a:ea typeface="Calibri"/>
                <a:cs typeface="Calibri"/>
              </a:rPr>
              <a:t>(1) Scope in General. Unless otherwise limited by court order, the scope of discovery is as follows: Parties may obtain discovery regarding any nonprivileged matter that is relevant to any party's claim or defense and proportional to the needs of the case, considering the importance of the issues at stake in the action, the amount in controversy, the parties’ relative access to relevant information, the parties’ resources, the importance of the discovery in resolving the issues, and whether the burden or expense of the proposed discovery outweighs its likely benefit. Information within this scope of discovery need not be admissible in evidence to be discoverable.</a:t>
            </a:r>
          </a:p>
        </p:txBody>
      </p:sp>
    </p:spTree>
    <p:extLst>
      <p:ext uri="{BB962C8B-B14F-4D97-AF65-F5344CB8AC3E}">
        <p14:creationId xmlns:p14="http://schemas.microsoft.com/office/powerpoint/2010/main" val="3053191809"/>
      </p:ext>
    </p:extLst>
  </p:cSld>
  <p:clrMapOvr>
    <a:masterClrMapping/>
  </p:clrMapOvr>
  <p:transition spd="med"/>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53193-280A-FBDB-04B4-9206AA1D90C6}"/>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81E6664D-C75C-3BD6-BE0D-6154ACF0BC8F}"/>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5" name="TextBox 4">
            <a:extLst>
              <a:ext uri="{FF2B5EF4-FFF2-40B4-BE49-F238E27FC236}">
                <a16:creationId xmlns:a16="http://schemas.microsoft.com/office/drawing/2014/main" id="{E0AC8C9F-6CBF-FCE5-431B-9D1A94F44667}"/>
              </a:ext>
            </a:extLst>
          </p:cNvPr>
          <p:cNvSpPr txBox="1"/>
          <p:nvPr/>
        </p:nvSpPr>
        <p:spPr>
          <a:xfrm>
            <a:off x="648929" y="904568"/>
            <a:ext cx="10770449"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HOLDING:</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7" name="TextBox 6">
            <a:extLst>
              <a:ext uri="{FF2B5EF4-FFF2-40B4-BE49-F238E27FC236}">
                <a16:creationId xmlns:a16="http://schemas.microsoft.com/office/drawing/2014/main" id="{DABC506C-D289-8590-1DA0-341E37CCB65D}"/>
              </a:ext>
            </a:extLst>
          </p:cNvPr>
          <p:cNvSpPr txBox="1"/>
          <p:nvPr/>
        </p:nvSpPr>
        <p:spPr>
          <a:xfrm>
            <a:off x="652137" y="1700781"/>
            <a:ext cx="10019071" cy="1631216"/>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lvl="0"/>
            <a:r>
              <a:rPr lang="en-US" sz="2000" i="1" dirty="0">
                <a:latin typeface="Century Gothic" panose="020B0502020202020204" pitchFamily="34" charset="0"/>
                <a:ea typeface="Calibri"/>
                <a:cs typeface="Calibri"/>
              </a:rPr>
              <a:t>To the extent that Defendants’ continued searches locate any communications with their reinsurers … the Court overrules Defendants’ relevance objection and directs Defendants to produce those communications unless another viable ground for withholding, such as privilege, exists.</a:t>
            </a:r>
            <a:endPar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lvl="0"/>
            <a:endPar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773938564"/>
      </p:ext>
    </p:extLst>
  </p:cSld>
  <p:clrMapOvr>
    <a:masterClrMapping/>
  </p:clrMapOvr>
  <p:transition spd="med"/>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9CDF4-88F6-322B-BB55-B70A82A85CC2}"/>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E5443EA7-60F6-BB58-D3FC-E8B9569E2AB6}"/>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12" name="TextBox 11">
            <a:extLst>
              <a:ext uri="{FF2B5EF4-FFF2-40B4-BE49-F238E27FC236}">
                <a16:creationId xmlns:a16="http://schemas.microsoft.com/office/drawing/2014/main" id="{4CB533AA-DEB8-A84C-D808-952ED62967DB}"/>
              </a:ext>
            </a:extLst>
          </p:cNvPr>
          <p:cNvSpPr txBox="1"/>
          <p:nvPr/>
        </p:nvSpPr>
        <p:spPr>
          <a:xfrm>
            <a:off x="748766" y="1127266"/>
            <a:ext cx="10115880" cy="3631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defTabSz="914400" eaLnBrk="0" fontAlgn="base">
              <a:spcBef>
                <a:spcPct val="0"/>
              </a:spcBef>
              <a:spcAft>
                <a:spcPct val="0"/>
              </a:spcAft>
              <a:defRPr/>
            </a:pPr>
            <a:r>
              <a:rPr lang="en-US" altLang="en-US" sz="2000" b="1" dirty="0">
                <a:latin typeface="Century Gothic" panose="020B0502020202020204" pitchFamily="34" charset="0"/>
              </a:rPr>
              <a:t>Contracts and Communications Considerations at Issue:</a:t>
            </a:r>
            <a:br>
              <a:rPr lang="en-US" altLang="en-US" sz="2000" dirty="0">
                <a:latin typeface="Century Gothic" panose="020B0502020202020204" pitchFamily="34" charset="0"/>
              </a:rPr>
            </a:br>
            <a:endParaRPr lang="en-US" altLang="en-US" sz="2000" dirty="0">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Reinsurance Agreements</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 Relevant; produce unless valid privilege. Established.</a:t>
            </a: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r>
              <a:rPr lang="en-US" altLang="en-US" sz="2000" b="1" dirty="0">
                <a:latin typeface="Century Gothic" panose="020B0502020202020204" pitchFamily="34" charset="0"/>
                <a:ea typeface="Calibri"/>
                <a:cs typeface="Calibri"/>
              </a:rPr>
              <a:t>2. </a:t>
            </a: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Emails with adjusters/accountants and/or non-attorney insurance company staff – </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Many must be produced; only true legal advice remains protected.</a:t>
            </a:r>
          </a:p>
          <a:p>
            <a:pPr marL="0" marR="0" lvl="0" indent="0" algn="l" defTabSz="914400" rtl="0" eaLnBrk="0" fontAlgn="base" latinLnBrk="0" hangingPunct="0">
              <a:lnSpc>
                <a:spcPct val="100000"/>
              </a:lnSpc>
              <a:spcBef>
                <a:spcPct val="0"/>
              </a:spcBef>
              <a:spcAft>
                <a:spcPct val="0"/>
              </a:spcAft>
              <a:buClrTx/>
              <a:buSzTx/>
              <a:tabLst/>
              <a:defRPr/>
            </a:pPr>
            <a:endParaRPr lang="en-US" altLang="en-US" sz="2000" dirty="0">
              <a:latin typeface="Century Gothic" panose="020B0502020202020204" pitchFamily="34" charset="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3. Attorney-Client/Work Product </a:t>
            </a:r>
            <a:r>
              <a:rPr lang="en-US" altLang="en-US" sz="2000" b="1" dirty="0">
                <a:latin typeface="Century Gothic" panose="020B0502020202020204" pitchFamily="34" charset="0"/>
                <a:ea typeface="Calibri"/>
                <a:cs typeface="Calibri"/>
              </a:rPr>
              <a:t>C</a:t>
            </a:r>
            <a:r>
              <a:rPr kumimoji="0" lang="en-US" altLang="en-US" sz="2000" b="1" i="0" u="none" strike="noStrike" kern="0" cap="none" spc="0" normalizeH="0" baseline="0" noProof="0" dirty="0" err="1">
                <a:ln>
                  <a:noFill/>
                </a:ln>
                <a:solidFill>
                  <a:srgbClr val="000000"/>
                </a:solidFill>
                <a:effectLst/>
                <a:uLnTx/>
                <a:uFillTx/>
                <a:latin typeface="Century Gothic" panose="020B0502020202020204" pitchFamily="34" charset="0"/>
                <a:ea typeface="Calibri"/>
                <a:cs typeface="Calibri"/>
                <a:sym typeface="Calibri"/>
              </a:rPr>
              <a:t>laims</a:t>
            </a: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Narrowly construed; unsupported conclusory assertions rejected.</a:t>
            </a: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248981176"/>
      </p:ext>
    </p:extLst>
  </p:cSld>
  <p:clrMapOvr>
    <a:masterClrMapping/>
  </p:clrMapOvr>
  <p:transition spd="med"/>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AA17-4D9D-4183-D40E-90C70D7EA109}"/>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C73DA6C8-4C41-8155-6596-4F9863B905A2}"/>
              </a:ext>
            </a:extLst>
          </p:cNvPr>
          <p:cNvSpPr txBox="1">
            <a:spLocks noGrp="1"/>
          </p:cNvSpPr>
          <p:nvPr>
            <p:ph type="body" sz="quarter" idx="4294967295"/>
          </p:nvPr>
        </p:nvSpPr>
        <p:spPr>
          <a:xfrm>
            <a:off x="303703" y="452800"/>
            <a:ext cx="11115675" cy="451768"/>
          </a:xfrm>
          <a:prstGeom prst="rect">
            <a:avLst/>
          </a:prstGeom>
        </p:spPr>
        <p:txBody>
          <a:bodyPr>
            <a:normAutofit fontScale="85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Downstream Impacts</a:t>
            </a:r>
            <a:endParaRPr lang="en-US" b="1" dirty="0"/>
          </a:p>
        </p:txBody>
      </p:sp>
      <p:sp>
        <p:nvSpPr>
          <p:cNvPr id="5" name="TextBox 4">
            <a:extLst>
              <a:ext uri="{FF2B5EF4-FFF2-40B4-BE49-F238E27FC236}">
                <a16:creationId xmlns:a16="http://schemas.microsoft.com/office/drawing/2014/main" id="{30B3DE47-1E47-62B0-90CC-DA5BC328ACB9}"/>
              </a:ext>
            </a:extLst>
          </p:cNvPr>
          <p:cNvSpPr txBox="1"/>
          <p:nvPr/>
        </p:nvSpPr>
        <p:spPr>
          <a:xfrm>
            <a:off x="748766" y="1127266"/>
            <a:ext cx="10225548"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Duties of utmost good faith in the reinsurance relationship</a:t>
            </a:r>
          </a:p>
          <a:p>
            <a:pPr marL="457200" marR="0" lvl="1" algn="l" defTabSz="457200" rtl="0" eaLnBrk="1" fontAlgn="auto" latinLnBrk="0" hangingPunct="0">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Impact on disclosures made by ceding companies</a:t>
            </a:r>
          </a:p>
          <a:p>
            <a:pPr marL="457200" marR="0" lvl="1" algn="l" defTabSz="457200" rtl="0" eaLnBrk="1" fontAlgn="auto" latinLnBrk="0" hangingPunct="0">
              <a:lnSpc>
                <a:spcPct val="100000"/>
              </a:lnSpc>
              <a:spcBef>
                <a:spcPts val="0"/>
              </a:spcBef>
              <a:spcAft>
                <a:spcPts val="0"/>
              </a:spcAft>
              <a:buClrTx/>
              <a:buSzTx/>
              <a:tabLst/>
              <a:defRPr/>
            </a:pPr>
            <a:r>
              <a:rPr lang="en-US" sz="2000" dirty="0">
                <a:latin typeface="Century Gothic" panose="020B0502020202020204" pitchFamily="34" charset="0"/>
                <a:ea typeface="Calibri"/>
                <a:cs typeface="Calibri"/>
              </a:rPr>
              <a:t> </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Effects on claims handling and legal involvement in claims</a:t>
            </a:r>
          </a:p>
          <a:p>
            <a:pPr marL="457200" marR="0" lvl="1" algn="l" defTabSz="457200" rtl="0" eaLnBrk="1" fontAlgn="auto" latinLnBrk="0" hangingPunct="0">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Unity/disunity of interests between cedents and reinsurers </a:t>
            </a:r>
          </a:p>
          <a:p>
            <a:pPr marL="457200" marR="0" lvl="1" algn="l" defTabSz="457200" rtl="0" eaLnBrk="1" fontAlgn="auto" latinLnBrk="0" hangingPunct="0">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907602120"/>
      </p:ext>
    </p:extLst>
  </p:cSld>
  <p:clrMapOvr>
    <a:masterClrMapping/>
  </p:clrMapOvr>
  <p:transition spd="med"/>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8D1C1-F9CE-F6F8-B162-4B7E159B2B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C0BC78-C84E-9688-A7BC-915C26AA4368}"/>
              </a:ext>
            </a:extLst>
          </p:cNvPr>
          <p:cNvSpPr txBox="1"/>
          <p:nvPr/>
        </p:nvSpPr>
        <p:spPr>
          <a:xfrm>
            <a:off x="1861522" y="1961400"/>
            <a:ext cx="9889045"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lgn="ctr"/>
            <a:r>
              <a:rPr kumimoji="0" lang="en-US" sz="6000" b="1" i="0" u="none" strike="noStrike" kern="0" cap="none" spc="0" normalizeH="0" baseline="0" noProof="0" dirty="0">
                <a:ln>
                  <a:noFill/>
                </a:ln>
                <a:solidFill>
                  <a:srgbClr val="FFFFFF"/>
                </a:solidFill>
                <a:effectLst/>
                <a:uLnTx/>
                <a:uFillTx/>
                <a:latin typeface="Century Gothic "/>
                <a:ea typeface="Calibri"/>
                <a:cs typeface="Calibri"/>
                <a:sym typeface="Calibri"/>
              </a:rPr>
              <a:t>DISCUSSION </a:t>
            </a:r>
            <a:r>
              <a:rPr lang="en-US" sz="6000" b="1" dirty="0">
                <a:solidFill>
                  <a:srgbClr val="FFFFFF"/>
                </a:solidFill>
                <a:latin typeface="Century Gothic "/>
                <a:ea typeface="Calibri"/>
                <a:cs typeface="Calibri"/>
              </a:rPr>
              <a:t>OF </a:t>
            </a:r>
          </a:p>
          <a:p>
            <a:pPr lvl="0" algn="ctr"/>
            <a:r>
              <a:rPr lang="en-US" sz="6000" b="1" dirty="0">
                <a:solidFill>
                  <a:srgbClr val="FFFFFF"/>
                </a:solidFill>
                <a:latin typeface="Century Gothic "/>
                <a:ea typeface="Calibri"/>
                <a:cs typeface="Calibri"/>
              </a:rPr>
              <a:t>RESERVES</a:t>
            </a:r>
          </a:p>
        </p:txBody>
      </p:sp>
    </p:spTree>
    <p:extLst>
      <p:ext uri="{BB962C8B-B14F-4D97-AF65-F5344CB8AC3E}">
        <p14:creationId xmlns:p14="http://schemas.microsoft.com/office/powerpoint/2010/main" val="30206232"/>
      </p:ext>
    </p:extLst>
  </p:cSld>
  <p:clrMapOvr>
    <a:masterClrMapping/>
  </p:clrMapOvr>
  <p:transition spd="med"/>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232B3-3AFC-0C52-C114-D916020DFCA1}"/>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B0C01E54-40A4-EDEF-A682-F3D62F23628B}"/>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5CFB26BE-4F40-68B4-CBF8-5DDB24DEF0D7}"/>
              </a:ext>
            </a:extLst>
          </p:cNvPr>
          <p:cNvSpPr txBox="1"/>
          <p:nvPr/>
        </p:nvSpPr>
        <p:spPr>
          <a:xfrm>
            <a:off x="648929" y="1028944"/>
            <a:ext cx="10770449"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HOLDING:</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7" name="TextBox 6">
            <a:extLst>
              <a:ext uri="{FF2B5EF4-FFF2-40B4-BE49-F238E27FC236}">
                <a16:creationId xmlns:a16="http://schemas.microsoft.com/office/drawing/2014/main" id="{370B0E5C-4AAD-CF5F-CCEE-132C32F24C58}"/>
              </a:ext>
            </a:extLst>
          </p:cNvPr>
          <p:cNvSpPr txBox="1"/>
          <p:nvPr/>
        </p:nvSpPr>
        <p:spPr>
          <a:xfrm>
            <a:off x="648929" y="2351181"/>
            <a:ext cx="10285370" cy="1323439"/>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000" i="1" dirty="0">
                <a:latin typeface="Century Gothic" panose="020B0502020202020204" pitchFamily="34" charset="0"/>
                <a:ea typeface="Calibri"/>
                <a:cs typeface="Calibri"/>
              </a:rPr>
              <a:t>T</a:t>
            </a:r>
            <a:r>
              <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he actual amounts of the Insurers’ loss reserves - including any changes to those amounts - could, at the least, lead to admissible evidence relating to the Insurers’ own beliefs about coverage and their liability, as well as their good or bad faith in handling and investigating Bunge’s claims.</a:t>
            </a:r>
          </a:p>
        </p:txBody>
      </p:sp>
    </p:spTree>
    <p:extLst>
      <p:ext uri="{BB962C8B-B14F-4D97-AF65-F5344CB8AC3E}">
        <p14:creationId xmlns:p14="http://schemas.microsoft.com/office/powerpoint/2010/main" val="2154600968"/>
      </p:ext>
    </p:extLst>
  </p:cSld>
  <p:clrMapOvr>
    <a:masterClrMapping/>
  </p:clrMapOvr>
  <p:transition spd="med"/>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D8C6-CEDD-5159-633C-17AD0E50F1B6}"/>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CC3FAEC7-99EA-F993-72B6-306D86DC72DD}"/>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D3AF99CA-4A77-0159-5D5E-6B50DBACD624}"/>
              </a:ext>
            </a:extLst>
          </p:cNvPr>
          <p:cNvSpPr txBox="1"/>
          <p:nvPr/>
        </p:nvSpPr>
        <p:spPr>
          <a:xfrm>
            <a:off x="748766" y="1127266"/>
            <a:ext cx="10225548"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b="1" dirty="0">
                <a:latin typeface="Century Gothic" panose="020B0502020202020204" pitchFamily="34" charset="0"/>
                <a:ea typeface="Calibri"/>
                <a:cs typeface="Calibri"/>
              </a:rPr>
              <a:t>Reserves </a:t>
            </a: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Considerations at Issue:</a:t>
            </a:r>
            <a:b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lvl="0" defTabSz="914400" eaLnBrk="0" fontAlgn="base">
              <a:spcBef>
                <a:spcPct val="0"/>
              </a:spcBef>
              <a:spcAft>
                <a:spcPct val="0"/>
              </a:spcAft>
              <a:buFont typeface="+mj-lt"/>
              <a:buAutoNum type="arabicPeriod"/>
            </a:pPr>
            <a:r>
              <a:rPr lang="en-US" altLang="en-US" sz="2000" b="1" dirty="0">
                <a:latin typeface="Century Gothic" panose="020B0502020202020204" pitchFamily="34" charset="0"/>
                <a:ea typeface="Calibri"/>
                <a:cs typeface="Calibri"/>
              </a:rPr>
              <a:t> L</a:t>
            </a:r>
            <a:r>
              <a:rPr lang="en-US" sz="2000" b="1" dirty="0">
                <a:latin typeface="Century Gothic" panose="020B0502020202020204" pitchFamily="34" charset="0"/>
                <a:ea typeface="Calibri"/>
                <a:cs typeface="Calibri"/>
              </a:rPr>
              <a:t>oss reserves and timing </a:t>
            </a:r>
            <a:r>
              <a:rPr lang="en-US" sz="2000" dirty="0">
                <a:latin typeface="Century Gothic" panose="020B0502020202020204" pitchFamily="34" charset="0"/>
                <a:ea typeface="Calibri"/>
                <a:cs typeface="Calibri"/>
              </a:rPr>
              <a:t>– could be relevant to the Insurers’ positions on liability, their investigations and coverage determinations, and lost policies.</a:t>
            </a:r>
          </a:p>
          <a:p>
            <a:pPr lvl="0" defTabSz="914400" eaLnBrk="0" fontAlgn="base">
              <a:spcBef>
                <a:spcPct val="0"/>
              </a:spcBef>
              <a:spcAft>
                <a:spcPct val="0"/>
              </a:spcAft>
            </a:pPr>
            <a:endParaRPr lang="en-US" altLang="en-US" sz="2000" dirty="0">
              <a:latin typeface="Century Gothic" panose="020B0502020202020204" pitchFamily="34" charset="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2. Loss reserve information</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 including timing and amounts, relevant to insurers’ liability assessments and potential bad faith.</a:t>
            </a: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674556007"/>
      </p:ext>
    </p:extLst>
  </p:cSld>
  <p:clrMapOvr>
    <a:masterClrMapping/>
  </p:clrMapOvr>
  <p:transition spd="med"/>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514D-C667-E996-4E53-9AAF0D8CF443}"/>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91F7455D-3DDB-E10D-B934-660B8705D3A8}"/>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5" name="TextBox 4">
            <a:extLst>
              <a:ext uri="{FF2B5EF4-FFF2-40B4-BE49-F238E27FC236}">
                <a16:creationId xmlns:a16="http://schemas.microsoft.com/office/drawing/2014/main" id="{D6A6E3AA-C75C-8ACB-D846-9858EF92B753}"/>
              </a:ext>
            </a:extLst>
          </p:cNvPr>
          <p:cNvSpPr txBox="1"/>
          <p:nvPr/>
        </p:nvSpPr>
        <p:spPr>
          <a:xfrm>
            <a:off x="648929" y="1028944"/>
            <a:ext cx="10770449"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HOLDING:</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7" name="TextBox 6">
            <a:extLst>
              <a:ext uri="{FF2B5EF4-FFF2-40B4-BE49-F238E27FC236}">
                <a16:creationId xmlns:a16="http://schemas.microsoft.com/office/drawing/2014/main" id="{F8323AE5-E80E-6D90-C9EC-6A19ABC7800C}"/>
              </a:ext>
            </a:extLst>
          </p:cNvPr>
          <p:cNvSpPr txBox="1"/>
          <p:nvPr/>
        </p:nvSpPr>
        <p:spPr>
          <a:xfrm>
            <a:off x="648929" y="2351181"/>
            <a:ext cx="10285370" cy="707886"/>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r>
              <a:rPr lang="en-US" sz="2000" i="1" dirty="0">
                <a:latin typeface="Century Gothic" panose="020B0502020202020204" pitchFamily="34" charset="0"/>
                <a:ea typeface="Calibri"/>
                <a:cs typeface="Calibri"/>
              </a:rPr>
              <a:t>Reserve data may yield insight into how insurers viewed their exposures, their internal evaluation of liability, and whether their conduct accords with good faith.</a:t>
            </a:r>
          </a:p>
        </p:txBody>
      </p:sp>
    </p:spTree>
    <p:extLst>
      <p:ext uri="{BB962C8B-B14F-4D97-AF65-F5344CB8AC3E}">
        <p14:creationId xmlns:p14="http://schemas.microsoft.com/office/powerpoint/2010/main" val="235833966"/>
      </p:ext>
    </p:extLst>
  </p:cSld>
  <p:clrMapOvr>
    <a:masterClrMapping/>
  </p:clrMapOvr>
  <p:transition spd="med"/>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D27F-2551-C740-A713-3EDA35735C5C}"/>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008D2749-ABD1-A197-3563-19B55FA2A7A9}"/>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12" name="TextBox 11">
            <a:extLst>
              <a:ext uri="{FF2B5EF4-FFF2-40B4-BE49-F238E27FC236}">
                <a16:creationId xmlns:a16="http://schemas.microsoft.com/office/drawing/2014/main" id="{7CF972F0-7A3A-2794-55F5-D7883C835055}"/>
              </a:ext>
            </a:extLst>
          </p:cNvPr>
          <p:cNvSpPr txBox="1"/>
          <p:nvPr/>
        </p:nvSpPr>
        <p:spPr>
          <a:xfrm>
            <a:off x="748766" y="1127266"/>
            <a:ext cx="10115880" cy="3016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b="1" dirty="0">
                <a:latin typeface="Century Gothic" panose="020B0502020202020204" pitchFamily="34" charset="0"/>
                <a:ea typeface="Calibri"/>
                <a:cs typeface="Calibri"/>
              </a:rPr>
              <a:t>Reserve Considerations </a:t>
            </a: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at Issue:</a:t>
            </a:r>
            <a:b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Reserve information </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Relevant; produce; no privilege shown; where bad faith is alleged.</a:t>
            </a: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lvl="0" defTabSz="914400" eaLnBrk="0" fontAlgn="base">
              <a:spcBef>
                <a:spcPct val="0"/>
              </a:spcBef>
              <a:spcAft>
                <a:spcPct val="0"/>
              </a:spcAft>
            </a:pPr>
            <a:r>
              <a:rPr lang="en-US" altLang="en-US" sz="2000" b="1" dirty="0">
                <a:latin typeface="Century Gothic" panose="020B0502020202020204" pitchFamily="34" charset="0"/>
              </a:rPr>
              <a:t>2. Relevance of reserve information – </a:t>
            </a:r>
            <a:r>
              <a:rPr lang="en-US" altLang="en-US" sz="2000" dirty="0">
                <a:latin typeface="Century Gothic" panose="020B0502020202020204" pitchFamily="34" charset="0"/>
              </a:rPr>
              <a:t>Evaluated on a case-by-case basis.</a:t>
            </a:r>
          </a:p>
          <a:p>
            <a:pPr lvl="0" defTabSz="914400" eaLnBrk="0" fontAlgn="base">
              <a:spcBef>
                <a:spcPct val="0"/>
              </a:spcBef>
              <a:spcAft>
                <a:spcPct val="0"/>
              </a:spcAft>
            </a:pPr>
            <a:endParaRPr lang="en-US" altLang="en-US" sz="2000" dirty="0">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911925536"/>
      </p:ext>
    </p:extLst>
  </p:cSld>
  <p:clrMapOvr>
    <a:masterClrMapping/>
  </p:clrMapOvr>
  <p:transition spd="med"/>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CA5C-9ECD-6C9F-4CB4-F91273A98E46}"/>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27EC3B16-3BD4-91D7-6516-09614D83DB68}"/>
              </a:ext>
            </a:extLst>
          </p:cNvPr>
          <p:cNvSpPr txBox="1">
            <a:spLocks noGrp="1"/>
          </p:cNvSpPr>
          <p:nvPr>
            <p:ph type="body" sz="quarter" idx="4294967295"/>
          </p:nvPr>
        </p:nvSpPr>
        <p:spPr>
          <a:xfrm>
            <a:off x="303703" y="452800"/>
            <a:ext cx="11115675" cy="451768"/>
          </a:xfrm>
          <a:prstGeom prst="rect">
            <a:avLst/>
          </a:prstGeom>
        </p:spPr>
        <p:txBody>
          <a:bodyPr>
            <a:normAutofit fontScale="85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Recent Trends </a:t>
            </a:r>
            <a:endParaRPr lang="en-US" b="1" dirty="0"/>
          </a:p>
        </p:txBody>
      </p:sp>
      <p:sp>
        <p:nvSpPr>
          <p:cNvPr id="5" name="TextBox 4">
            <a:extLst>
              <a:ext uri="{FF2B5EF4-FFF2-40B4-BE49-F238E27FC236}">
                <a16:creationId xmlns:a16="http://schemas.microsoft.com/office/drawing/2014/main" id="{10568CAF-586B-590B-5DB8-3CF9FFB9CE9E}"/>
              </a:ext>
            </a:extLst>
          </p:cNvPr>
          <p:cNvSpPr txBox="1"/>
          <p:nvPr/>
        </p:nvSpPr>
        <p:spPr>
          <a:xfrm>
            <a:off x="748766" y="1127266"/>
            <a:ext cx="10225548"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Under broad discovery standards, to allow for discovery into reserves, when the insured pleads bad faith, and survives a motion to dismiss the bad faith claim.</a:t>
            </a:r>
          </a:p>
          <a:p>
            <a:pPr marL="457200" marR="0" lvl="1" algn="l" defTabSz="457200" rtl="0" eaLnBrk="1" fontAlgn="auto" latinLnBrk="0" hangingPunct="0">
              <a:lnSpc>
                <a:spcPct val="100000"/>
              </a:lnSpc>
              <a:spcBef>
                <a:spcPts val="0"/>
              </a:spcBef>
              <a:spcAft>
                <a:spcPts val="0"/>
              </a:spcAft>
              <a:buClrTx/>
              <a:buSzTx/>
              <a:tabLst/>
              <a:defRPr/>
            </a:pPr>
            <a:endParaRPr lang="en-US" sz="2000" dirty="0">
              <a:latin typeface="Century Gothic" panose="020B0502020202020204" pitchFamily="34" charset="0"/>
              <a:ea typeface="Calibri"/>
              <a:cs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Even when no bad faith claim is alleged, to allow for discovery into reserves.</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lang="en-US" sz="2000" dirty="0">
              <a:latin typeface="Century Gothic" panose="020B0502020202020204" pitchFamily="34" charset="0"/>
              <a:ea typeface="Calibri"/>
              <a:cs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But some jurisdictions still acknowledge that reserves are not relevant because they simply reflect an insurer’s compliance with state law. </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304087797"/>
      </p:ext>
    </p:extLst>
  </p:cSld>
  <p:clrMapOvr>
    <a:masterClrMapping/>
  </p:clrMapOvr>
  <p:transition spd="med"/>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F500-873D-1F45-4346-24DBC780D4B2}"/>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E38A898E-FB16-949F-D2C4-3C07BFDD7853}"/>
              </a:ext>
            </a:extLst>
          </p:cNvPr>
          <p:cNvSpPr txBox="1">
            <a:spLocks noGrp="1"/>
          </p:cNvSpPr>
          <p:nvPr>
            <p:ph type="title"/>
          </p:nvPr>
        </p:nvSpPr>
        <p:spPr>
          <a:xfrm>
            <a:off x="982049" y="-64499"/>
            <a:ext cx="6755938" cy="2781409"/>
          </a:xfrm>
          <a:prstGeom prst="rect">
            <a:avLst/>
          </a:prstGeom>
        </p:spPr>
        <p:txBody>
          <a:bodyPr>
            <a:noAutofit/>
          </a:bodyPr>
          <a:lstStyle/>
          <a:p>
            <a:r>
              <a:rPr lang="en-US" sz="4000" dirty="0"/>
              <a:t>Discoverability of Information in Coverage Litigation: </a:t>
            </a:r>
            <a:endParaRPr sz="4000" dirty="0"/>
          </a:p>
        </p:txBody>
      </p:sp>
      <p:sp>
        <p:nvSpPr>
          <p:cNvPr id="114" name="Click to edit subtitle">
            <a:extLst>
              <a:ext uri="{FF2B5EF4-FFF2-40B4-BE49-F238E27FC236}">
                <a16:creationId xmlns:a16="http://schemas.microsoft.com/office/drawing/2014/main" id="{122DA4C1-0C7C-C963-13C9-1DB011B79990}"/>
              </a:ext>
            </a:extLst>
          </p:cNvPr>
          <p:cNvSpPr txBox="1">
            <a:spLocks noGrp="1"/>
          </p:cNvSpPr>
          <p:nvPr>
            <p:ph type="body" sz="quarter" idx="1"/>
          </p:nvPr>
        </p:nvSpPr>
        <p:spPr>
          <a:xfrm>
            <a:off x="982047" y="3023599"/>
            <a:ext cx="7380290" cy="1127965"/>
          </a:xfrm>
          <a:prstGeom prst="rect">
            <a:avLst/>
          </a:prstGeom>
        </p:spPr>
        <p:txBody>
          <a:bodyPr/>
          <a:lstStyle/>
          <a:p>
            <a:r>
              <a:rPr lang="en-US" dirty="0"/>
              <a:t>Recent Trends Regarding Reinsurance, Reserves, and Privileged Communications</a:t>
            </a:r>
          </a:p>
          <a:p>
            <a:endParaRPr dirty="0"/>
          </a:p>
        </p:txBody>
      </p:sp>
      <p:sp>
        <p:nvSpPr>
          <p:cNvPr id="115" name="Text Placeholder 12">
            <a:extLst>
              <a:ext uri="{FF2B5EF4-FFF2-40B4-BE49-F238E27FC236}">
                <a16:creationId xmlns:a16="http://schemas.microsoft.com/office/drawing/2014/main" id="{9E1CC270-F8E3-4418-EA97-791B3F4A1108}"/>
              </a:ext>
            </a:extLst>
          </p:cNvPr>
          <p:cNvSpPr>
            <a:spLocks noGrp="1"/>
          </p:cNvSpPr>
          <p:nvPr>
            <p:ph type="body" idx="21"/>
          </p:nvPr>
        </p:nvSpPr>
        <p:spPr>
          <a:xfrm>
            <a:off x="982045" y="4458255"/>
            <a:ext cx="3600457" cy="1372919"/>
          </a:xfrm>
          <a:prstGeom prst="rect">
            <a:avLst/>
          </a:prstGeom>
        </p:spPr>
        <p:txBody>
          <a:bodyPr>
            <a:normAutofit/>
          </a:bodyPr>
          <a:lstStyle/>
          <a:p>
            <a:r>
              <a:rPr lang="en-US" dirty="0"/>
              <a:t>November 13, 2025</a:t>
            </a:r>
          </a:p>
          <a:p>
            <a:endParaRPr lang="en-US" dirty="0"/>
          </a:p>
          <a:p>
            <a:r>
              <a:rPr lang="en-US" dirty="0"/>
              <a:t>Matthew Cardosi, Robins Kaplan </a:t>
            </a:r>
          </a:p>
          <a:p>
            <a:r>
              <a:rPr lang="en-US" dirty="0"/>
              <a:t>James Dolan, </a:t>
            </a:r>
            <a:r>
              <a:rPr lang="en-US" dirty="0" err="1"/>
              <a:t>Enstar</a:t>
            </a:r>
            <a:r>
              <a:rPr lang="en-US" dirty="0"/>
              <a:t> US</a:t>
            </a:r>
          </a:p>
          <a:p>
            <a:r>
              <a:rPr lang="en-US" dirty="0"/>
              <a:t>Andrew Maneval, Chesham Consulting</a:t>
            </a:r>
          </a:p>
          <a:p>
            <a:r>
              <a:rPr lang="en-US" dirty="0"/>
              <a:t>Erika Lopes-McLeman, Dentons</a:t>
            </a:r>
          </a:p>
          <a:p>
            <a:endParaRPr lang="en-US" dirty="0"/>
          </a:p>
          <a:p>
            <a:endParaRPr lang="en-US" dirty="0"/>
          </a:p>
          <a:p>
            <a:endParaRPr lang="en-US" dirty="0"/>
          </a:p>
          <a:p>
            <a:endParaRPr dirty="0"/>
          </a:p>
        </p:txBody>
      </p:sp>
    </p:spTree>
    <p:extLst>
      <p:ext uri="{BB962C8B-B14F-4D97-AF65-F5344CB8AC3E}">
        <p14:creationId xmlns:p14="http://schemas.microsoft.com/office/powerpoint/2010/main" val="1249774539"/>
      </p:ext>
    </p:extLst>
  </p:cSld>
  <p:clrMapOvr>
    <a:masterClrMapping/>
  </p:clrMapOvr>
  <p:transition spd="med"/>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B5CE5-031F-364C-467E-F311B9DA3F6D}"/>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361D9B96-2AC8-2897-C871-A6A568AE841F}"/>
              </a:ext>
            </a:extLst>
          </p:cNvPr>
          <p:cNvSpPr txBox="1">
            <a:spLocks noGrp="1"/>
          </p:cNvSpPr>
          <p:nvPr>
            <p:ph type="body" sz="quarter" idx="4294967295"/>
          </p:nvPr>
        </p:nvSpPr>
        <p:spPr>
          <a:xfrm>
            <a:off x="303703" y="452800"/>
            <a:ext cx="11115675" cy="451768"/>
          </a:xfrm>
          <a:prstGeom prst="rect">
            <a:avLst/>
          </a:prstGeom>
        </p:spPr>
        <p:txBody>
          <a:bodyPr>
            <a:normAutofit fontScale="85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Best Practices </a:t>
            </a:r>
            <a:endParaRPr lang="en-US" b="1" dirty="0"/>
          </a:p>
        </p:txBody>
      </p:sp>
      <p:sp>
        <p:nvSpPr>
          <p:cNvPr id="5" name="TextBox 4">
            <a:extLst>
              <a:ext uri="{FF2B5EF4-FFF2-40B4-BE49-F238E27FC236}">
                <a16:creationId xmlns:a16="http://schemas.microsoft.com/office/drawing/2014/main" id="{4142C107-E406-D628-1FBB-160039CE39D7}"/>
              </a:ext>
            </a:extLst>
          </p:cNvPr>
          <p:cNvSpPr txBox="1"/>
          <p:nvPr/>
        </p:nvSpPr>
        <p:spPr>
          <a:xfrm>
            <a:off x="748766" y="1127266"/>
            <a:ext cx="10225548" cy="4555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Evaluate whether the case involves a bad faith claim. </a:t>
            </a:r>
          </a:p>
          <a:p>
            <a:pPr marL="457200" marR="0" lvl="1" algn="l" defTabSz="457200" rtl="0" eaLnBrk="1" fontAlgn="auto" latinLnBrk="0" hangingPunct="0">
              <a:lnSpc>
                <a:spcPct val="100000"/>
              </a:lnSpc>
              <a:spcBef>
                <a:spcPts val="0"/>
              </a:spcBef>
              <a:spcAft>
                <a:spcPts val="0"/>
              </a:spcAft>
              <a:buClrTx/>
              <a:buSzTx/>
              <a:tabLst/>
              <a:defRPr/>
            </a:pPr>
            <a:r>
              <a:rPr lang="en-US" sz="2000" dirty="0">
                <a:latin typeface="Century Gothic" panose="020B0502020202020204" pitchFamily="34" charset="0"/>
                <a:ea typeface="Calibri"/>
                <a:cs typeface="Calibri"/>
              </a:rPr>
              <a:t> </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Conduct a thorough evaluation of bad faith claim; consider motion to dismiss at the outset.</a:t>
            </a:r>
          </a:p>
          <a:p>
            <a:pPr marL="457200" marR="0" lvl="1" algn="l" defTabSz="457200" rtl="0" eaLnBrk="1" fontAlgn="auto" latinLnBrk="0" hangingPunct="0">
              <a:lnSpc>
                <a:spcPct val="100000"/>
              </a:lnSpc>
              <a:spcBef>
                <a:spcPts val="0"/>
              </a:spcBef>
              <a:spcAft>
                <a:spcPts val="0"/>
              </a:spcAft>
              <a:buClrTx/>
              <a:buSzTx/>
              <a:tabLst/>
              <a:defRPr/>
            </a:pPr>
            <a:endParaRPr lang="en-US" sz="2000" dirty="0">
              <a:latin typeface="Century Gothic" panose="020B0502020202020204" pitchFamily="34" charset="0"/>
              <a:ea typeface="Calibri"/>
              <a:cs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 Evaluate the types of reserve discovery being sought to determine if the overall scope can be narrowed.  </a:t>
            </a:r>
          </a:p>
          <a:p>
            <a:pPr marL="457200" marR="0" lvl="1" algn="l" defTabSz="457200" rtl="0" eaLnBrk="1" fontAlgn="auto" latinLnBrk="0" hangingPunct="0">
              <a:lnSpc>
                <a:spcPct val="100000"/>
              </a:lnSpc>
              <a:spcBef>
                <a:spcPts val="0"/>
              </a:spcBef>
              <a:spcAft>
                <a:spcPts val="0"/>
              </a:spcAft>
              <a:buClrTx/>
              <a:buSzTx/>
              <a:tabLst/>
              <a:defRPr/>
            </a:pPr>
            <a:endParaRPr lang="en-US" sz="2000" dirty="0">
              <a:latin typeface="Century Gothic" panose="020B0502020202020204" pitchFamily="34" charset="0"/>
              <a:ea typeface="Calibri"/>
              <a:cs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 Understand early on if insured is seeking discovery of reserves set in other like claims. </a:t>
            </a:r>
          </a:p>
          <a:p>
            <a:pPr marL="457200" marR="0" lvl="1" algn="l" defTabSz="457200" rtl="0" eaLnBrk="1" fontAlgn="auto" latinLnBrk="0" hangingPunct="0">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Evaluate whether there are privileged aspects to the reserve setting process.</a:t>
            </a: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43097183"/>
      </p:ext>
    </p:extLst>
  </p:cSld>
  <p:clrMapOvr>
    <a:masterClrMapping/>
  </p:clrMapOvr>
  <p:transition spd="med"/>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6C91-8913-1B5E-8E29-CD4A23DE536B}"/>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7B6FDC28-9292-1FFF-A153-9D24558150D8}"/>
              </a:ext>
            </a:extLst>
          </p:cNvPr>
          <p:cNvSpPr txBox="1">
            <a:spLocks noGrp="1"/>
          </p:cNvSpPr>
          <p:nvPr>
            <p:ph type="body" sz="quarter" idx="4294967295"/>
          </p:nvPr>
        </p:nvSpPr>
        <p:spPr>
          <a:xfrm>
            <a:off x="303703" y="452800"/>
            <a:ext cx="11115675" cy="451768"/>
          </a:xfrm>
          <a:prstGeom prst="rect">
            <a:avLst/>
          </a:prstGeom>
        </p:spPr>
        <p:txBody>
          <a:bodyPr>
            <a:normAutofit fontScale="85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Downstream Impacts</a:t>
            </a:r>
            <a:endParaRPr lang="en-US" b="1" dirty="0"/>
          </a:p>
        </p:txBody>
      </p:sp>
      <p:sp>
        <p:nvSpPr>
          <p:cNvPr id="5" name="TextBox 4">
            <a:extLst>
              <a:ext uri="{FF2B5EF4-FFF2-40B4-BE49-F238E27FC236}">
                <a16:creationId xmlns:a16="http://schemas.microsoft.com/office/drawing/2014/main" id="{EC48C9E7-0F14-110B-F516-5ACC09271FF1}"/>
              </a:ext>
            </a:extLst>
          </p:cNvPr>
          <p:cNvSpPr txBox="1"/>
          <p:nvPr/>
        </p:nvSpPr>
        <p:spPr>
          <a:xfrm>
            <a:off x="748766" y="1127266"/>
            <a:ext cx="10225548"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Reinsurance contract notice and reporting requirements</a:t>
            </a:r>
          </a:p>
          <a:p>
            <a:pPr marL="457200" marR="0" lvl="1" algn="l" defTabSz="457200" rtl="0" eaLnBrk="1" fontAlgn="auto" latinLnBrk="0" hangingPunct="0">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Regulatory requirements </a:t>
            </a:r>
          </a:p>
          <a:p>
            <a:pPr marL="457200" marR="0" lvl="1" algn="l" defTabSz="457200" rtl="0" eaLnBrk="1" fontAlgn="auto" latinLnBrk="0" hangingPunct="0">
              <a:lnSpc>
                <a:spcPct val="100000"/>
              </a:lnSpc>
              <a:spcBef>
                <a:spcPts val="0"/>
              </a:spcBef>
              <a:spcAft>
                <a:spcPts val="0"/>
              </a:spcAft>
              <a:buClrTx/>
              <a:buSzTx/>
              <a:tabLst/>
              <a:defRPr/>
            </a:pPr>
            <a:endParaRPr lang="en-US" sz="2000" dirty="0">
              <a:latin typeface="Century Gothic" panose="020B0502020202020204" pitchFamily="34" charset="0"/>
              <a:ea typeface="Calibri"/>
              <a:cs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Impact on reserving decisions and record keeping</a:t>
            </a:r>
          </a:p>
          <a:p>
            <a:pPr marL="457200" marR="0" lvl="1" algn="l" defTabSz="457200" rtl="0" eaLnBrk="1" fontAlgn="auto" latinLnBrk="0" hangingPunct="0">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lang="en-US" sz="2000" dirty="0">
                <a:latin typeface="Century Gothic" panose="020B0502020202020204" pitchFamily="34" charset="0"/>
                <a:ea typeface="Calibri"/>
                <a:cs typeface="Calibri"/>
              </a:rPr>
              <a:t>Adverse effect on reinsurance relationships </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Privileged </a:t>
            </a:r>
            <a:r>
              <a:rPr lang="en-US" sz="2000" dirty="0">
                <a:latin typeface="Century Gothic" panose="020B0502020202020204" pitchFamily="34" charset="0"/>
                <a:ea typeface="Calibri"/>
                <a:cs typeface="Calibri"/>
              </a:rPr>
              <a:t>aspects of reserve setting – the role of in-house counsel</a:t>
            </a:r>
          </a:p>
          <a:p>
            <a:pPr marL="457200" marR="0" lvl="1" algn="l" defTabSz="457200" rtl="0" eaLnBrk="1" fontAlgn="auto" latinLnBrk="0" hangingPunct="0">
              <a:lnSpc>
                <a:spcPct val="100000"/>
              </a:lnSpc>
              <a:spcBef>
                <a:spcPts val="0"/>
              </a:spcBef>
              <a:spcAft>
                <a:spcPts val="0"/>
              </a:spcAft>
              <a:buClrTx/>
              <a:buSzTx/>
              <a:tabLst/>
              <a:defRPr/>
            </a:pPr>
            <a:r>
              <a:rPr lang="en-US" sz="2000" dirty="0">
                <a:latin typeface="Century Gothic" panose="020B0502020202020204" pitchFamily="34" charset="0"/>
                <a:ea typeface="Calibri"/>
                <a:cs typeface="Calibri"/>
              </a:rPr>
              <a:t> </a:t>
            </a: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After documents, come depositions</a:t>
            </a:r>
          </a:p>
          <a:p>
            <a:pPr marL="742950" marR="0" lvl="1" indent="-285750" algn="l" defTabSz="457200" rtl="0" eaLnBrk="1" fontAlgn="auto" latinLnBrk="0" hangingPunct="0">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312054738"/>
      </p:ext>
    </p:extLst>
  </p:cSld>
  <p:clrMapOvr>
    <a:masterClrMapping/>
  </p:clrMapOvr>
  <p:transition spd="med"/>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893B-92D4-FB69-5F30-F878B68866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12FE45-95D0-0153-8444-2C6D8C2D3DD5}"/>
              </a:ext>
            </a:extLst>
          </p:cNvPr>
          <p:cNvSpPr txBox="1"/>
          <p:nvPr/>
        </p:nvSpPr>
        <p:spPr>
          <a:xfrm>
            <a:off x="1861522" y="1961400"/>
            <a:ext cx="9889045"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lgn="ctr"/>
            <a:r>
              <a:rPr kumimoji="0" lang="en-US" sz="6000" b="1" i="0" u="none" strike="noStrike" kern="0" cap="none" spc="0" normalizeH="0" baseline="0" noProof="0" dirty="0">
                <a:ln>
                  <a:noFill/>
                </a:ln>
                <a:solidFill>
                  <a:srgbClr val="FFFFFF"/>
                </a:solidFill>
                <a:effectLst/>
                <a:uLnTx/>
                <a:uFillTx/>
                <a:latin typeface="Century Gothic "/>
                <a:ea typeface="Calibri"/>
                <a:cs typeface="Calibri"/>
                <a:sym typeface="Calibri"/>
              </a:rPr>
              <a:t>DISCUSSION </a:t>
            </a:r>
            <a:r>
              <a:rPr lang="en-US" sz="6000" b="1" dirty="0">
                <a:solidFill>
                  <a:srgbClr val="FFFFFF"/>
                </a:solidFill>
                <a:latin typeface="Century Gothic "/>
                <a:ea typeface="Calibri"/>
                <a:cs typeface="Calibri"/>
              </a:rPr>
              <a:t>OF PRIVILEGED COMMUNICATIONS</a:t>
            </a:r>
          </a:p>
        </p:txBody>
      </p:sp>
    </p:spTree>
    <p:extLst>
      <p:ext uri="{BB962C8B-B14F-4D97-AF65-F5344CB8AC3E}">
        <p14:creationId xmlns:p14="http://schemas.microsoft.com/office/powerpoint/2010/main" val="1072486119"/>
      </p:ext>
    </p:extLst>
  </p:cSld>
  <p:clrMapOvr>
    <a:masterClrMapping/>
  </p:clrMapOvr>
  <p:transition spd="med"/>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CF65-79CD-90F4-CF66-02DDE719F9B6}"/>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CEEF01DC-BB71-9BD0-5B50-2A140875788C}"/>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FE69D583-257C-ED0F-DEA5-8380AA69B28F}"/>
              </a:ext>
            </a:extLst>
          </p:cNvPr>
          <p:cNvSpPr txBox="1"/>
          <p:nvPr/>
        </p:nvSpPr>
        <p:spPr>
          <a:xfrm>
            <a:off x="648929" y="1028944"/>
            <a:ext cx="10770449"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HOLDING:</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7" name="TextBox 6">
            <a:extLst>
              <a:ext uri="{FF2B5EF4-FFF2-40B4-BE49-F238E27FC236}">
                <a16:creationId xmlns:a16="http://schemas.microsoft.com/office/drawing/2014/main" id="{4448841C-3F22-C1A1-DB29-D15883292A3C}"/>
              </a:ext>
            </a:extLst>
          </p:cNvPr>
          <p:cNvSpPr txBox="1"/>
          <p:nvPr/>
        </p:nvSpPr>
        <p:spPr>
          <a:xfrm>
            <a:off x="648929" y="2351181"/>
            <a:ext cx="10285370" cy="707886"/>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lvl="0"/>
            <a:r>
              <a:rPr lang="en-US" sz="2000" i="1" dirty="0">
                <a:latin typeface="Century Gothic" panose="020B0502020202020204" pitchFamily="34" charset="0"/>
                <a:ea typeface="Calibri"/>
                <a:cs typeface="Calibri"/>
              </a:rPr>
              <a:t>Privileged Communications are subject to the ordinary burden of proof. There is no basis for a blanket protection of documents from discovery. </a:t>
            </a:r>
          </a:p>
        </p:txBody>
      </p:sp>
    </p:spTree>
    <p:extLst>
      <p:ext uri="{BB962C8B-B14F-4D97-AF65-F5344CB8AC3E}">
        <p14:creationId xmlns:p14="http://schemas.microsoft.com/office/powerpoint/2010/main" val="3470536952"/>
      </p:ext>
    </p:extLst>
  </p:cSld>
  <p:clrMapOvr>
    <a:masterClrMapping/>
  </p:clrMapOvr>
  <p:transition spd="med"/>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79DC9-A6F5-60D6-05F7-037C95305F34}"/>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328816B5-C815-0131-B1E7-347DC4041F10}"/>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E6334360-9377-057A-FFDA-2C8DEB0FF6C2}"/>
              </a:ext>
            </a:extLst>
          </p:cNvPr>
          <p:cNvSpPr txBox="1"/>
          <p:nvPr/>
        </p:nvSpPr>
        <p:spPr>
          <a:xfrm>
            <a:off x="748766" y="1127266"/>
            <a:ext cx="10225548" cy="3631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b="1" dirty="0">
                <a:latin typeface="Century Gothic" panose="020B0502020202020204" pitchFamily="34" charset="0"/>
                <a:ea typeface="Calibri"/>
                <a:cs typeface="Calibri"/>
              </a:rPr>
              <a:t>Privileged Communications </a:t>
            </a: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Considerations at Issue:</a:t>
            </a:r>
            <a:b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a:t>
            </a:r>
            <a:r>
              <a:rPr lang="en-US" altLang="en-US" sz="2000" b="1" dirty="0">
                <a:latin typeface="Century Gothic" panose="020B0502020202020204" pitchFamily="34" charset="0"/>
                <a:ea typeface="Calibri"/>
                <a:cs typeface="Calibri"/>
              </a:rPr>
              <a:t>Attorney-Client –  </a:t>
            </a:r>
            <a:r>
              <a:rPr kumimoji="0" lang="en-US" altLang="en-US" sz="200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There is no basis for a blanket protection of documents from discovery.</a:t>
            </a:r>
          </a:p>
          <a:p>
            <a:pPr defTabSz="914400" eaLnBrk="0" fontAlgn="base">
              <a:spcBef>
                <a:spcPct val="0"/>
              </a:spcBef>
              <a:spcAft>
                <a:spcPct val="0"/>
              </a:spcAft>
            </a:pPr>
            <a:endParaRPr lang="en-US" altLang="en-US" sz="2000" dirty="0">
              <a:latin typeface="Century Gothic" panose="020B0502020202020204" pitchFamily="34" charset="0"/>
              <a:ea typeface="Calibri"/>
              <a:cs typeface="Calibri"/>
            </a:endParaRPr>
          </a:p>
          <a:p>
            <a:pPr defTabSz="914400" eaLnBrk="0" fontAlgn="base">
              <a:spcBef>
                <a:spcPct val="0"/>
              </a:spcBef>
              <a:spcAft>
                <a:spcPct val="0"/>
              </a:spcAft>
            </a:pPr>
            <a:r>
              <a:rPr lang="en-US" altLang="en-US" sz="2000" b="1" dirty="0">
                <a:latin typeface="Century Gothic" panose="020B0502020202020204" pitchFamily="34" charset="0"/>
                <a:ea typeface="Calibri"/>
                <a:cs typeface="Calibri"/>
              </a:rPr>
              <a:t>2. Work Product </a:t>
            </a:r>
            <a:r>
              <a:rPr lang="en-US" altLang="en-US" sz="2000" b="1" dirty="0">
                <a:latin typeface="Century Gothic" panose="020B0502020202020204" pitchFamily="34" charset="0"/>
              </a:rPr>
              <a:t>–  </a:t>
            </a:r>
            <a:r>
              <a:rPr lang="en-US" altLang="en-US" sz="2000" dirty="0">
                <a:latin typeface="Century Gothic" panose="020B0502020202020204" pitchFamily="34" charset="0"/>
              </a:rPr>
              <a:t>There is no basis for a blanket protection of documents from discovery.</a:t>
            </a:r>
            <a:endParaRPr kumimoji="0" lang="en-US" altLang="en-US" sz="200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729336148"/>
      </p:ext>
    </p:extLst>
  </p:cSld>
  <p:clrMapOvr>
    <a:masterClrMapping/>
  </p:clrMapOvr>
  <p:transition spd="med"/>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7F17-3173-D3AF-98C0-B458A1587670}"/>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4F1D1C1E-CD5A-BF36-DD4B-CFEB55226FAA}"/>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5" name="TextBox 4">
            <a:extLst>
              <a:ext uri="{FF2B5EF4-FFF2-40B4-BE49-F238E27FC236}">
                <a16:creationId xmlns:a16="http://schemas.microsoft.com/office/drawing/2014/main" id="{53605205-6025-68BE-395C-D5107822362D}"/>
              </a:ext>
            </a:extLst>
          </p:cNvPr>
          <p:cNvSpPr txBox="1"/>
          <p:nvPr/>
        </p:nvSpPr>
        <p:spPr>
          <a:xfrm>
            <a:off x="648929" y="1028944"/>
            <a:ext cx="10770449"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HOLDING:</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7" name="TextBox 6">
            <a:extLst>
              <a:ext uri="{FF2B5EF4-FFF2-40B4-BE49-F238E27FC236}">
                <a16:creationId xmlns:a16="http://schemas.microsoft.com/office/drawing/2014/main" id="{89065634-B859-29D2-7153-3B2CEAD2F4D2}"/>
              </a:ext>
            </a:extLst>
          </p:cNvPr>
          <p:cNvSpPr txBox="1"/>
          <p:nvPr/>
        </p:nvSpPr>
        <p:spPr>
          <a:xfrm>
            <a:off x="648929" y="2351181"/>
            <a:ext cx="10285370" cy="707886"/>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lvl="0"/>
            <a:r>
              <a:rPr lang="en-US" sz="2000" i="1" dirty="0">
                <a:latin typeface="Century Gothic" panose="020B0502020202020204" pitchFamily="34" charset="0"/>
                <a:ea typeface="Calibri"/>
                <a:cs typeface="Calibri"/>
              </a:rPr>
              <a:t>Communications concerning reinsurance are discoverable under Rule 26(b)(1), unless protected by a properly asserted privilege.</a:t>
            </a:r>
          </a:p>
        </p:txBody>
      </p:sp>
    </p:spTree>
    <p:extLst>
      <p:ext uri="{BB962C8B-B14F-4D97-AF65-F5344CB8AC3E}">
        <p14:creationId xmlns:p14="http://schemas.microsoft.com/office/powerpoint/2010/main" val="2076139625"/>
      </p:ext>
    </p:extLst>
  </p:cSld>
  <p:clrMapOvr>
    <a:masterClrMapping/>
  </p:clrMapOvr>
  <p:transition spd="med"/>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BA7A1-1A86-0CF3-D809-FA63C519CA6B}"/>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8AE6EBD9-3CD5-0D6E-42A9-54B50D9212F1}"/>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12" name="TextBox 11">
            <a:extLst>
              <a:ext uri="{FF2B5EF4-FFF2-40B4-BE49-F238E27FC236}">
                <a16:creationId xmlns:a16="http://schemas.microsoft.com/office/drawing/2014/main" id="{B7E3D47C-85C4-0793-4C59-A031F9FE2FD3}"/>
              </a:ext>
            </a:extLst>
          </p:cNvPr>
          <p:cNvSpPr txBox="1"/>
          <p:nvPr/>
        </p:nvSpPr>
        <p:spPr>
          <a:xfrm>
            <a:off x="748766" y="1127266"/>
            <a:ext cx="10115880" cy="3323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defTabSz="914400" eaLnBrk="0" fontAlgn="base">
              <a:spcBef>
                <a:spcPct val="0"/>
              </a:spcBef>
              <a:spcAft>
                <a:spcPct val="0"/>
              </a:spcAft>
              <a:defRPr/>
            </a:pPr>
            <a:r>
              <a:rPr lang="en-US" altLang="en-US" sz="2000" b="1" dirty="0">
                <a:latin typeface="Century Gothic" panose="020B0502020202020204" pitchFamily="34" charset="0"/>
              </a:rPr>
              <a:t>Privileged Communications Considerations at Issue:</a:t>
            </a:r>
            <a:br>
              <a:rPr lang="en-US" altLang="en-US" sz="2000" dirty="0">
                <a:latin typeface="Century Gothic" panose="020B0502020202020204" pitchFamily="34" charset="0"/>
              </a:rPr>
            </a:br>
            <a:endParaRPr lang="en-US" altLang="en-US" sz="2000" dirty="0">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Reserve information </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Relevant; produce; no privilege shown.</a:t>
            </a: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r>
              <a:rPr lang="en-US" altLang="en-US" sz="2000" b="1" dirty="0">
                <a:latin typeface="Century Gothic" panose="020B0502020202020204" pitchFamily="34" charset="0"/>
                <a:ea typeface="Calibri"/>
                <a:cs typeface="Calibri"/>
              </a:rPr>
              <a:t>2. No Broad Boilerplate Privilege </a:t>
            </a:r>
            <a:r>
              <a:rPr lang="en-US" altLang="en-US" sz="2000" dirty="0">
                <a:latin typeface="Century Gothic" panose="020B0502020202020204" pitchFamily="34" charset="0"/>
                <a:ea typeface="Calibri"/>
                <a:cs typeface="Calibri"/>
              </a:rPr>
              <a:t>– Ordinary business communications are not covered. </a:t>
            </a:r>
          </a:p>
          <a:p>
            <a:pPr marL="0" marR="0" lvl="0" indent="0" algn="l" defTabSz="914400" rtl="0" eaLnBrk="0" fontAlgn="base" latinLnBrk="0" hangingPunct="0">
              <a:lnSpc>
                <a:spcPct val="100000"/>
              </a:lnSpc>
              <a:spcBef>
                <a:spcPct val="0"/>
              </a:spcBef>
              <a:spcAft>
                <a:spcPct val="0"/>
              </a:spcAft>
              <a:buClrTx/>
              <a:buSzTx/>
              <a:tabLst/>
              <a:defRPr/>
            </a:pPr>
            <a:endParaRPr lang="en-US" altLang="en-US" sz="2000" dirty="0">
              <a:latin typeface="Century Gothic" panose="020B0502020202020204" pitchFamily="34" charset="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482588783"/>
      </p:ext>
    </p:extLst>
  </p:cSld>
  <p:clrMapOvr>
    <a:masterClrMapping/>
  </p:clrMapOvr>
  <p:transition spd="med"/>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BA7A1-1A86-0CF3-D809-FA63C519CA6B}"/>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8AE6EBD9-3CD5-0D6E-42A9-54B50D9212F1}"/>
              </a:ext>
            </a:extLst>
          </p:cNvPr>
          <p:cNvSpPr txBox="1">
            <a:spLocks noGrp="1"/>
          </p:cNvSpPr>
          <p:nvPr>
            <p:ph type="body" sz="quarter" idx="4294967295"/>
          </p:nvPr>
        </p:nvSpPr>
        <p:spPr>
          <a:xfrm>
            <a:off x="303703" y="452800"/>
            <a:ext cx="11115675" cy="451768"/>
          </a:xfrm>
          <a:prstGeom prst="rect">
            <a:avLst/>
          </a:prstGeom>
        </p:spPr>
        <p:txBody>
          <a:bodyPr>
            <a:normAutofit fontScale="85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Differences Between the Litigation and Arbitration Contexts</a:t>
            </a:r>
            <a:endParaRPr lang="en-US" b="1" dirty="0"/>
          </a:p>
        </p:txBody>
      </p:sp>
      <p:sp>
        <p:nvSpPr>
          <p:cNvPr id="12" name="TextBox 11">
            <a:extLst>
              <a:ext uri="{FF2B5EF4-FFF2-40B4-BE49-F238E27FC236}">
                <a16:creationId xmlns:a16="http://schemas.microsoft.com/office/drawing/2014/main" id="{B7E3D47C-85C4-0793-4C59-A031F9FE2FD3}"/>
              </a:ext>
            </a:extLst>
          </p:cNvPr>
          <p:cNvSpPr txBox="1"/>
          <p:nvPr/>
        </p:nvSpPr>
        <p:spPr>
          <a:xfrm>
            <a:off x="748766" y="1127266"/>
            <a:ext cx="10115880" cy="3354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(a) Less Discovery</a:t>
            </a:r>
          </a:p>
          <a:p>
            <a:pPr marL="0" marR="0" lvl="0" indent="0" algn="l" defTabSz="914400" rtl="0" eaLnBrk="0" fontAlgn="base" latinLnBrk="0" hangingPunct="0">
              <a:lnSpc>
                <a:spcPct val="100000"/>
              </a:lnSpc>
              <a:spcBef>
                <a:spcPct val="0"/>
              </a:spcBef>
              <a:spcAft>
                <a:spcPct val="0"/>
              </a:spcAft>
              <a:buClrTx/>
              <a:buSzTx/>
              <a:tabLst/>
              <a:defRPr/>
            </a:pPr>
            <a:endParaRPr lang="en-US" dirty="0">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(b) More Industry Knowledge and Awareness</a:t>
            </a:r>
          </a:p>
          <a:p>
            <a:pPr marL="0" marR="0" lvl="0" indent="0" algn="l" defTabSz="914400" rtl="0" eaLnBrk="0" fontAlgn="base" latinLnBrk="0" hangingPunct="0">
              <a:lnSpc>
                <a:spcPct val="100000"/>
              </a:lnSpc>
              <a:spcBef>
                <a:spcPct val="0"/>
              </a:spcBef>
              <a:spcAft>
                <a:spcPct val="0"/>
              </a:spcAft>
              <a:buClrTx/>
              <a:buSzTx/>
              <a:tabLst/>
              <a:defRPr/>
            </a:pPr>
            <a:endParaRPr lang="en-US" dirty="0">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(c) Better Tailored Discovery</a:t>
            </a:r>
          </a:p>
          <a:p>
            <a:pPr marL="0" marR="0" lvl="0" indent="0" algn="l" defTabSz="914400" rtl="0" eaLnBrk="0" fontAlgn="base" latinLnBrk="0" hangingPunct="0">
              <a:lnSpc>
                <a:spcPct val="100000"/>
              </a:lnSpc>
              <a:spcBef>
                <a:spcPct val="0"/>
              </a:spcBef>
              <a:spcAft>
                <a:spcPct val="0"/>
              </a:spcAft>
              <a:buClrTx/>
              <a:buSzTx/>
              <a:tabLst/>
              <a:defRPr/>
            </a:pPr>
            <a:endParaRPr lang="en-US" dirty="0">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(d) Confidentiality</a:t>
            </a:r>
          </a:p>
          <a:p>
            <a:pPr marL="0" marR="0" lvl="0" indent="0" algn="l" defTabSz="914400" rtl="0" eaLnBrk="0" fontAlgn="base" latinLnBrk="0" hangingPunct="0">
              <a:lnSpc>
                <a:spcPct val="100000"/>
              </a:lnSpc>
              <a:spcBef>
                <a:spcPct val="0"/>
              </a:spcBef>
              <a:spcAft>
                <a:spcPct val="0"/>
              </a:spcAft>
              <a:buClrTx/>
              <a:buSzTx/>
              <a:tabLst/>
              <a:defRPr/>
            </a:pPr>
            <a:endParaRPr lang="en-US" dirty="0">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(e) Benefits to Insureds and Insurers of Arbitrations. </a:t>
            </a:r>
            <a:endParaRPr lang="en-US" altLang="en-US" sz="2000" dirty="0">
              <a:latin typeface="Century Gothic" panose="020B0502020202020204" pitchFamily="34" charset="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498816560"/>
      </p:ext>
    </p:extLst>
  </p:cSld>
  <p:clrMapOvr>
    <a:masterClrMapping/>
  </p:clrMapOvr>
  <p:transition spd="med"/>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67503-C0B9-5B73-CC3A-0547F0DF35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66F030F-82A1-7F7D-FB6E-C459A8FEEFA0}"/>
              </a:ext>
            </a:extLst>
          </p:cNvPr>
          <p:cNvSpPr txBox="1"/>
          <p:nvPr/>
        </p:nvSpPr>
        <p:spPr>
          <a:xfrm>
            <a:off x="3564193" y="2413341"/>
            <a:ext cx="5063613"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Century Gothic "/>
                <a:sym typeface="Calibri"/>
              </a:rPr>
              <a:t>BEST PRACTICES</a:t>
            </a:r>
          </a:p>
        </p:txBody>
      </p:sp>
    </p:spTree>
    <p:extLst>
      <p:ext uri="{BB962C8B-B14F-4D97-AF65-F5344CB8AC3E}">
        <p14:creationId xmlns:p14="http://schemas.microsoft.com/office/powerpoint/2010/main" val="2040021192"/>
      </p:ext>
    </p:extLst>
  </p:cSld>
  <p:clrMapOvr>
    <a:masterClrMapping/>
  </p:clrMapOvr>
  <p:transition spd="med"/>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739B-281E-8B27-0859-1CA365DB4D10}"/>
            </a:ext>
          </a:extLst>
        </p:cNvPr>
        <p:cNvGrpSpPr/>
        <p:nvPr/>
      </p:nvGrpSpPr>
      <p:grpSpPr>
        <a:xfrm>
          <a:off x="0" y="0"/>
          <a:ext cx="0" cy="0"/>
          <a:chOff x="0" y="0"/>
          <a:chExt cx="0" cy="0"/>
        </a:xfrm>
      </p:grpSpPr>
      <p:sp>
        <p:nvSpPr>
          <p:cNvPr id="123" name="Title 1">
            <a:extLst>
              <a:ext uri="{FF2B5EF4-FFF2-40B4-BE49-F238E27FC236}">
                <a16:creationId xmlns:a16="http://schemas.microsoft.com/office/drawing/2014/main" id="{DAAC7E6B-4773-8AA5-141E-3432C85FEEAC}"/>
              </a:ext>
            </a:extLst>
          </p:cNvPr>
          <p:cNvSpPr txBox="1">
            <a:spLocks noGrp="1"/>
          </p:cNvSpPr>
          <p:nvPr>
            <p:ph type="title"/>
          </p:nvPr>
        </p:nvSpPr>
        <p:spPr>
          <a:xfrm>
            <a:off x="1168544" y="1039311"/>
            <a:ext cx="6419243" cy="4779378"/>
          </a:xfrm>
          <a:prstGeom prst="rect">
            <a:avLst/>
          </a:prstGeom>
        </p:spPr>
        <p:txBody>
          <a:bodyPr>
            <a:normAutofit/>
          </a:bodyPr>
          <a:lstStyle/>
          <a:p>
            <a:r>
              <a:rPr lang="en-US" sz="4800" b="1" dirty="0"/>
              <a:t>QUESTIONS?</a:t>
            </a:r>
            <a:endParaRPr sz="4800" b="1" dirty="0"/>
          </a:p>
        </p:txBody>
      </p:sp>
    </p:spTree>
    <p:extLst>
      <p:ext uri="{BB962C8B-B14F-4D97-AF65-F5344CB8AC3E}">
        <p14:creationId xmlns:p14="http://schemas.microsoft.com/office/powerpoint/2010/main" val="658226168"/>
      </p:ext>
    </p:extLst>
  </p:cSld>
  <p:clrMapOvr>
    <a:masterClrMapping/>
  </p:clrMapOvr>
  <p:transition spd="med"/>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B226-FC9C-28FD-73C5-1B33B0D659D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7B44C7-D9A4-77EE-5D54-C850D67A004B}"/>
              </a:ext>
            </a:extLst>
          </p:cNvPr>
          <p:cNvSpPr txBox="1"/>
          <p:nvPr/>
        </p:nvSpPr>
        <p:spPr>
          <a:xfrm>
            <a:off x="1226254" y="1961400"/>
            <a:ext cx="9889045"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lgn="ctr"/>
            <a:r>
              <a:rPr lang="en-US" sz="6000" b="1" dirty="0">
                <a:solidFill>
                  <a:srgbClr val="FFFFFF"/>
                </a:solidFill>
                <a:latin typeface="Century Gothic "/>
                <a:ea typeface="Calibri"/>
                <a:cs typeface="Calibri"/>
              </a:rPr>
              <a:t>INTRODUCTION</a:t>
            </a:r>
          </a:p>
        </p:txBody>
      </p:sp>
    </p:spTree>
    <p:extLst>
      <p:ext uri="{BB962C8B-B14F-4D97-AF65-F5344CB8AC3E}">
        <p14:creationId xmlns:p14="http://schemas.microsoft.com/office/powerpoint/2010/main" val="2985880154"/>
      </p:ext>
    </p:extLst>
  </p:cSld>
  <p:clrMapOvr>
    <a:masterClrMapping/>
  </p:clrMapOvr>
  <p:transition spd="med"/>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10407-63AD-CF9D-BF4C-AAB8FA9CC962}"/>
            </a:ext>
          </a:extLst>
        </p:cNvPr>
        <p:cNvGrpSpPr/>
        <p:nvPr/>
      </p:nvGrpSpPr>
      <p:grpSpPr>
        <a:xfrm>
          <a:off x="0" y="0"/>
          <a:ext cx="0" cy="0"/>
          <a:chOff x="0" y="0"/>
          <a:chExt cx="0" cy="0"/>
        </a:xfrm>
      </p:grpSpPr>
      <p:sp>
        <p:nvSpPr>
          <p:cNvPr id="123" name="Title 1">
            <a:extLst>
              <a:ext uri="{FF2B5EF4-FFF2-40B4-BE49-F238E27FC236}">
                <a16:creationId xmlns:a16="http://schemas.microsoft.com/office/drawing/2014/main" id="{FF7BA778-AF39-5D38-FC40-24F9695A0568}"/>
              </a:ext>
            </a:extLst>
          </p:cNvPr>
          <p:cNvSpPr txBox="1">
            <a:spLocks noGrp="1"/>
          </p:cNvSpPr>
          <p:nvPr>
            <p:ph type="title"/>
          </p:nvPr>
        </p:nvSpPr>
        <p:spPr>
          <a:xfrm>
            <a:off x="1168544" y="1039311"/>
            <a:ext cx="6419243" cy="4779378"/>
          </a:xfrm>
          <a:prstGeom prst="rect">
            <a:avLst/>
          </a:prstGeom>
        </p:spPr>
        <p:txBody>
          <a:bodyPr>
            <a:normAutofit/>
          </a:bodyPr>
          <a:lstStyle/>
          <a:p>
            <a:r>
              <a:rPr lang="en-US" sz="4800" b="1" dirty="0"/>
              <a:t>CONCLUSIONS</a:t>
            </a:r>
            <a:endParaRPr sz="4800" b="1" dirty="0"/>
          </a:p>
        </p:txBody>
      </p:sp>
    </p:spTree>
    <p:extLst>
      <p:ext uri="{BB962C8B-B14F-4D97-AF65-F5344CB8AC3E}">
        <p14:creationId xmlns:p14="http://schemas.microsoft.com/office/powerpoint/2010/main" val="776041901"/>
      </p:ext>
    </p:extLst>
  </p:cSld>
  <p:clrMapOvr>
    <a:masterClrMapping/>
  </p:clrMapOvr>
  <p:transition spd="med"/>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E844-B302-7013-A25B-233BD228EA48}"/>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69E28A02-FBEA-805A-3556-4CED7CE39862}"/>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E0EBCB2B-B6A7-43BF-B250-3888B32459EA}"/>
              </a:ext>
            </a:extLst>
          </p:cNvPr>
          <p:cNvSpPr txBox="1"/>
          <p:nvPr/>
        </p:nvSpPr>
        <p:spPr>
          <a:xfrm>
            <a:off x="748766" y="1127266"/>
            <a:ext cx="10225548" cy="4862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Parties: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Plaintiffs: </a:t>
            </a: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Excess liability insurers, including U.S. Fire Insurance Co. and others.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Defendant: </a:t>
            </a: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Bunge North America, Inc. (“Bunge”), the insured. Additional defendants: Various primary and excess liability insurers.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Underlying Dispute:</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Bunge faced environmental liability for groundwater contamination arising from the operation of three grain elevator sites in Kansas.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Excess liability insurers filed a declaratory judgment action seeking a ruling that they had no obligation to defend, indemnify, reimburse, or pay Bunge for a settlement of those claims.</a:t>
            </a:r>
            <a:endParaRPr kumimoji="0" lang="en-US" sz="20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204940404"/>
      </p:ext>
    </p:extLst>
  </p:cSld>
  <p:clrMapOvr>
    <a:masterClrMapping/>
  </p:clrMapOvr>
  <p:transition spd="med"/>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B0539-B856-F538-17BC-65F0A3D35F96}"/>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B42E7492-E957-815E-3F39-2C2B0640CB4B}"/>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Mandarin Oriental, Inc. v. HDI Global Insurance Co. (S.D.N.Y. June 10, 2025)</a:t>
            </a:r>
            <a:endParaRPr lang="en-US" b="1" dirty="0"/>
          </a:p>
        </p:txBody>
      </p:sp>
      <p:sp>
        <p:nvSpPr>
          <p:cNvPr id="5" name="TextBox 4">
            <a:extLst>
              <a:ext uri="{FF2B5EF4-FFF2-40B4-BE49-F238E27FC236}">
                <a16:creationId xmlns:a16="http://schemas.microsoft.com/office/drawing/2014/main" id="{EC77A3C3-1806-F475-27B4-D07A9AA2F672}"/>
              </a:ext>
            </a:extLst>
          </p:cNvPr>
          <p:cNvSpPr txBox="1"/>
          <p:nvPr/>
        </p:nvSpPr>
        <p:spPr>
          <a:xfrm>
            <a:off x="748766" y="904568"/>
            <a:ext cx="10225548" cy="5386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Parties: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Plaintiff: </a:t>
            </a:r>
            <a:r>
              <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Mandarin Oriental, Inc. (“Mandarin”)</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Defendants: </a:t>
            </a:r>
            <a:r>
              <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HDI Global Insurance Company (“HDI”) and Assicurazioni Generali S.p.A. (“Generali”)</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Underlying Dispute:</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Mandarin operates hotels in Miami, New York, Washington, DC, and Boston.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It purchased “all risks” commercial insurance policies from HDI (coverage May 1, 2018–May 1, 2020) and Generali (coverage May 1, 2016–May 1,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The policies include Endorsement No. 3, which provides a $10 million per-occurrence sublimit for losses caused by infectious or contagious disease within a 5-mile radius.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Mandarin alleges that COVID-19 caused business-interruption losses in early 2020 and seeks tens of millions of dollars, claiming HDI and Generali are liable for their respective quota shares (25% and  </a:t>
            </a:r>
            <a:r>
              <a:rPr lang="en-US" altLang="en-US" sz="1600" dirty="0">
                <a:latin typeface="Century Gothic" panose="020B0502020202020204" pitchFamily="34" charset="0"/>
                <a:ea typeface="Calibri"/>
                <a:cs typeface="Calibri"/>
              </a:rPr>
              <a:t>1</a:t>
            </a:r>
            <a:r>
              <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0%) of the $10 million sublimit for each hotel.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Defendants have not issued a formal coverage opinion and have reserved their rights.</a:t>
            </a:r>
            <a:endParaRPr kumimoji="0" lang="en-US" altLang="en-US" sz="16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19365015"/>
      </p:ext>
    </p:extLst>
  </p:cSld>
  <p:clrMapOvr>
    <a:masterClrMapping/>
  </p:clrMapOvr>
  <p:transition spd="med"/>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DE94-AD89-439B-9EA9-669602084B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3EA312-88CF-2506-35C5-D6635B394C25}"/>
              </a:ext>
            </a:extLst>
          </p:cNvPr>
          <p:cNvSpPr txBox="1"/>
          <p:nvPr/>
        </p:nvSpPr>
        <p:spPr>
          <a:xfrm>
            <a:off x="1226254" y="1961400"/>
            <a:ext cx="9889045"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lgn="ctr"/>
            <a:r>
              <a:rPr lang="en-US" sz="6000" b="1" dirty="0">
                <a:solidFill>
                  <a:srgbClr val="FFFFFF"/>
                </a:solidFill>
                <a:latin typeface="Century Gothic "/>
                <a:ea typeface="Calibri"/>
                <a:cs typeface="Calibri"/>
              </a:rPr>
              <a:t>DISCUSSION OF REINSURANCE CONTRACTS AND COMMUNICATIONS</a:t>
            </a:r>
          </a:p>
        </p:txBody>
      </p:sp>
    </p:spTree>
    <p:extLst>
      <p:ext uri="{BB962C8B-B14F-4D97-AF65-F5344CB8AC3E}">
        <p14:creationId xmlns:p14="http://schemas.microsoft.com/office/powerpoint/2010/main" val="852412060"/>
      </p:ext>
    </p:extLst>
  </p:cSld>
  <p:clrMapOvr>
    <a:masterClrMapping/>
  </p:clrMapOvr>
  <p:transition spd="med"/>
</p:sld>
</file>

<file path=ppt/slides/slide7.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Placeholder 2"/>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F04A568B-502C-67FF-3B8D-E2D814E5EFA3}"/>
              </a:ext>
            </a:extLst>
          </p:cNvPr>
          <p:cNvSpPr txBox="1"/>
          <p:nvPr/>
        </p:nvSpPr>
        <p:spPr>
          <a:xfrm>
            <a:off x="648929" y="1028944"/>
            <a:ext cx="10770449" cy="992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QUESTION:</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Are reinsurance agreements discoverable under Rule 26(a)(1)?</a:t>
            </a:r>
          </a:p>
        </p:txBody>
      </p:sp>
      <p:sp>
        <p:nvSpPr>
          <p:cNvPr id="7" name="TextBox 6">
            <a:extLst>
              <a:ext uri="{FF2B5EF4-FFF2-40B4-BE49-F238E27FC236}">
                <a16:creationId xmlns:a16="http://schemas.microsoft.com/office/drawing/2014/main" id="{668A6BAA-AFFE-0AD5-BD4E-5099FCF06986}"/>
              </a:ext>
            </a:extLst>
          </p:cNvPr>
          <p:cNvSpPr txBox="1"/>
          <p:nvPr/>
        </p:nvSpPr>
        <p:spPr>
          <a:xfrm>
            <a:off x="648929" y="2351181"/>
            <a:ext cx="10019071" cy="3477875"/>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FRCP Rule 26 </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 </a:t>
            </a:r>
            <a:r>
              <a:rPr kumimoji="0" lang="en-US" sz="2000" b="0" i="0" u="none" strike="noStrike" kern="0" cap="small" spc="0" normalizeH="0" baseline="0" noProof="0" dirty="0">
                <a:ln>
                  <a:noFill/>
                </a:ln>
                <a:solidFill>
                  <a:srgbClr val="000000"/>
                </a:solidFill>
                <a:effectLst/>
                <a:uLnTx/>
                <a:uFillTx/>
                <a:latin typeface="Century Gothic" panose="020B0502020202020204" pitchFamily="34" charset="0"/>
                <a:ea typeface="Calibri"/>
                <a:cs typeface="Calibri"/>
                <a:sym typeface="Calibri"/>
              </a:rPr>
              <a:t>Required Disclosures.</a:t>
            </a: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(1) </a:t>
            </a:r>
            <a:r>
              <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Initial Disclosure.</a:t>
            </a: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 </a:t>
            </a:r>
            <a:r>
              <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In General. </a:t>
            </a: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Except as exempted by Rule 26(a)(1)(B) or as otherwise stipulated or ordered by the court, a party must, without awaiting a discovery request, provide to the other parties:</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(iv) … any insurance agreement under which an 	insurance business may be liable to satisfy all or part of a possible judgment in the action or to indemnify or reimburse for payments made to satisfy the judgment.</a:t>
            </a:r>
          </a:p>
        </p:txBody>
      </p:sp>
    </p:spTree>
  </p:cSld>
  <p:clrMapOvr>
    <a:masterClrMapping/>
  </p:clrMapOvr>
  <p:transition spd="med"/>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63950-15AA-4B35-5CDC-7CFC345EADB6}"/>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20201547-8478-7B7E-83E4-4F2E7910A945}"/>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0CEE6AE5-F110-3052-71E5-1AAEF3CC5AAA}"/>
              </a:ext>
            </a:extLst>
          </p:cNvPr>
          <p:cNvSpPr txBox="1"/>
          <p:nvPr/>
        </p:nvSpPr>
        <p:spPr>
          <a:xfrm>
            <a:off x="648929" y="1028944"/>
            <a:ext cx="10770449" cy="623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lang="en-US" sz="2400" b="1" dirty="0">
                <a:solidFill>
                  <a:srgbClr val="C00000"/>
                </a:solidFill>
                <a:latin typeface="Century Gothic" panose="020B0502020202020204" pitchFamily="34" charset="0"/>
                <a:ea typeface="Calibri"/>
                <a:cs typeface="Calibri"/>
              </a:rPr>
              <a:t>HOLDING</a:t>
            </a:r>
            <a:r>
              <a:rPr kumimoji="0" lang="en-US" sz="2400" b="1" i="0" u="none" strike="noStrike" kern="0" cap="none" spc="0" normalizeH="0" baseline="0" noProof="0" dirty="0">
                <a:ln>
                  <a:noFill/>
                </a:ln>
                <a:solidFill>
                  <a:srgbClr val="C00000"/>
                </a:solidFill>
                <a:effectLst/>
                <a:uLnTx/>
                <a:uFillTx/>
                <a:latin typeface="Century Gothic" panose="020B0502020202020204" pitchFamily="34" charset="0"/>
                <a:ea typeface="Calibri"/>
                <a:cs typeface="Calibri"/>
                <a:sym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7" name="TextBox 6">
            <a:extLst>
              <a:ext uri="{FF2B5EF4-FFF2-40B4-BE49-F238E27FC236}">
                <a16:creationId xmlns:a16="http://schemas.microsoft.com/office/drawing/2014/main" id="{DF5A045F-389E-6D52-C67E-06067DF4C82C}"/>
              </a:ext>
            </a:extLst>
          </p:cNvPr>
          <p:cNvSpPr txBox="1"/>
          <p:nvPr/>
        </p:nvSpPr>
        <p:spPr>
          <a:xfrm>
            <a:off x="648929" y="2351181"/>
            <a:ext cx="10285370" cy="1015663"/>
          </a:xfrm>
          <a:prstGeom prst="rect">
            <a:avLst/>
          </a:prstGeom>
          <a:solidFill>
            <a:schemeClr val="accent1">
              <a:lumMod val="60000"/>
              <a:lumOff val="40000"/>
            </a:schemeClr>
          </a:solidFill>
          <a:ln w="12700" cap="flat">
            <a:solidFill>
              <a:schemeClr val="tx1"/>
            </a:solid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Any insurance agreement under which an insurance business may be liable to satisfy all or part of a possible judgment in the action or to indemnify or reimburse for payments made to satisfy the judgment.</a:t>
            </a:r>
          </a:p>
        </p:txBody>
      </p:sp>
    </p:spTree>
    <p:extLst>
      <p:ext uri="{BB962C8B-B14F-4D97-AF65-F5344CB8AC3E}">
        <p14:creationId xmlns:p14="http://schemas.microsoft.com/office/powerpoint/2010/main" val="3633328646"/>
      </p:ext>
    </p:extLst>
  </p:cSld>
  <p:clrMapOvr>
    <a:masterClrMapping/>
  </p:clrMapOvr>
  <p:transition spd="med"/>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A86B6-348B-B09B-687F-DE846495D402}"/>
            </a:ext>
          </a:extLst>
        </p:cNvPr>
        <p:cNvGrpSpPr/>
        <p:nvPr/>
      </p:nvGrpSpPr>
      <p:grpSpPr>
        <a:xfrm>
          <a:off x="0" y="0"/>
          <a:ext cx="0" cy="0"/>
          <a:chOff x="0" y="0"/>
          <a:chExt cx="0" cy="0"/>
        </a:xfrm>
      </p:grpSpPr>
      <p:sp>
        <p:nvSpPr>
          <p:cNvPr id="103" name="Text Placeholder 2">
            <a:extLst>
              <a:ext uri="{FF2B5EF4-FFF2-40B4-BE49-F238E27FC236}">
                <a16:creationId xmlns:a16="http://schemas.microsoft.com/office/drawing/2014/main" id="{264BB3EC-2007-1819-3DB3-7B5C0849A8A9}"/>
              </a:ext>
            </a:extLst>
          </p:cNvPr>
          <p:cNvSpPr txBox="1">
            <a:spLocks noGrp="1"/>
          </p:cNvSpPr>
          <p:nvPr>
            <p:ph type="body" sz="quarter" idx="4294967295"/>
          </p:nvPr>
        </p:nvSpPr>
        <p:spPr>
          <a:xfrm>
            <a:off x="303703" y="452800"/>
            <a:ext cx="11115675" cy="451768"/>
          </a:xfrm>
          <a:prstGeom prst="rect">
            <a:avLst/>
          </a:prstGeom>
        </p:spPr>
        <p:txBody>
          <a:bodyPr>
            <a:normAutofit fontScale="70000" lnSpcReduction="20000"/>
          </a:bodyPr>
          <a:lstStyle>
            <a:lvl1pPr marL="0" indent="0" algn="ctr">
              <a:spcBef>
                <a:spcPts val="0"/>
              </a:spcBef>
              <a:buSzTx/>
              <a:buNone/>
              <a:defRPr sz="3200">
                <a:solidFill>
                  <a:srgbClr val="C83640"/>
                </a:solidFill>
                <a:latin typeface="Century Gothic"/>
                <a:ea typeface="Century Gothic"/>
                <a:cs typeface="Century Gothic"/>
                <a:sym typeface="Century Gothic"/>
              </a:defRPr>
            </a:lvl1pPr>
          </a:lstStyle>
          <a:p>
            <a:r>
              <a:rPr lang="en-US" b="1" i="1" dirty="0"/>
              <a:t>U.S. Fire Ins. Co. v. Bunge North America, Inc.</a:t>
            </a:r>
            <a:r>
              <a:rPr lang="en-US" b="1" dirty="0"/>
              <a:t>, 244 F.R.D. 638 (D. Kan. 2007)</a:t>
            </a:r>
          </a:p>
        </p:txBody>
      </p:sp>
      <p:sp>
        <p:nvSpPr>
          <p:cNvPr id="5" name="TextBox 4">
            <a:extLst>
              <a:ext uri="{FF2B5EF4-FFF2-40B4-BE49-F238E27FC236}">
                <a16:creationId xmlns:a16="http://schemas.microsoft.com/office/drawing/2014/main" id="{D7C4F971-9252-AC32-4C09-8C892EDB05CA}"/>
              </a:ext>
            </a:extLst>
          </p:cNvPr>
          <p:cNvSpPr txBox="1"/>
          <p:nvPr/>
        </p:nvSpPr>
        <p:spPr>
          <a:xfrm>
            <a:off x="748766" y="1127266"/>
            <a:ext cx="10225548" cy="3631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Contracts and Communications Considerations:</a:t>
            </a:r>
            <a:b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Reinsurance agreements</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 </a:t>
            </a:r>
            <a:r>
              <a:rPr lang="en-US" altLang="en-US" sz="2000" dirty="0">
                <a:latin typeface="Century Gothic" panose="020B0502020202020204" pitchFamily="34" charset="0"/>
                <a:ea typeface="Calibri"/>
                <a:cs typeface="Calibri"/>
              </a:rPr>
              <a:t>H</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eld discoverable under Fed. R. Civ. P. 26(a)(1)(D).</a:t>
            </a: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a:p>
            <a:pPr marL="0" marR="0" lvl="0" indent="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Communications with reinsurers</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 </a:t>
            </a:r>
            <a:r>
              <a:rPr lang="en-US" altLang="en-US" sz="2000" dirty="0">
                <a:latin typeface="Century Gothic" panose="020B0502020202020204" pitchFamily="34" charset="0"/>
                <a:ea typeface="Calibri"/>
                <a:cs typeface="Calibri"/>
              </a:rPr>
              <a:t>F</a:t>
            </a:r>
            <a:r>
              <a:rPr kumimoji="0" lang="en-US" altLang="en-US" sz="2000" b="0" i="0" u="none" strike="noStrike" kern="0" cap="none" spc="0" normalizeH="0" baseline="0" noProof="0" dirty="0" err="1">
                <a:ln>
                  <a:noFill/>
                </a:ln>
                <a:solidFill>
                  <a:srgbClr val="000000"/>
                </a:solidFill>
                <a:effectLst/>
                <a:uLnTx/>
                <a:uFillTx/>
                <a:latin typeface="Century Gothic" panose="020B0502020202020204" pitchFamily="34" charset="0"/>
                <a:ea typeface="Calibri"/>
                <a:cs typeface="Calibri"/>
                <a:sym typeface="Calibri"/>
              </a:rPr>
              <a:t>ound</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relevant to issues such as late notice, bad faith claims, liability assessments, and lost policies.</a:t>
            </a:r>
          </a:p>
          <a:p>
            <a:pPr marL="0" marR="0" lvl="0" indent="0" algn="l" defTabSz="914400" rtl="0" eaLnBrk="0" fontAlgn="base" latinLnBrk="0" hangingPunct="0">
              <a:lnSpc>
                <a:spcPct val="100000"/>
              </a:lnSpc>
              <a:spcBef>
                <a:spcPct val="0"/>
              </a:spcBef>
              <a:spcAft>
                <a:spcPct val="0"/>
              </a:spcAft>
              <a:buClrTx/>
              <a:buSzTx/>
              <a:tabLst/>
              <a:defRPr/>
            </a:pPr>
            <a:endParaRPr lang="en-US" altLang="en-US" sz="2000" dirty="0">
              <a:latin typeface="Century Gothic" panose="020B0502020202020204" pitchFamily="34" charset="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3. Claims handling manuals</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 </a:t>
            </a:r>
            <a:r>
              <a:rPr lang="en-US" altLang="en-US" sz="2000" dirty="0">
                <a:latin typeface="Century Gothic" panose="020B0502020202020204" pitchFamily="34" charset="0"/>
                <a:ea typeface="Calibri"/>
                <a:cs typeface="Calibri"/>
              </a:rPr>
              <a:t>C</a:t>
            </a:r>
            <a:r>
              <a:rPr kumimoji="0" lang="en-US" altLang="en-US" sz="2000" b="0" i="0" u="none" strike="noStrike" kern="0" cap="none" spc="0" normalizeH="0" baseline="0" noProof="0" dirty="0" err="1">
                <a:ln>
                  <a:noFill/>
                </a:ln>
                <a:solidFill>
                  <a:srgbClr val="000000"/>
                </a:solidFill>
                <a:effectLst/>
                <a:uLnTx/>
                <a:uFillTx/>
                <a:latin typeface="Century Gothic" panose="020B0502020202020204" pitchFamily="34" charset="0"/>
                <a:ea typeface="Calibri"/>
                <a:cs typeface="Calibri"/>
                <a:sym typeface="Calibri"/>
              </a:rPr>
              <a:t>ould</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show how insurers interpret policy language or handle claims.</a:t>
            </a:r>
          </a:p>
          <a:p>
            <a:pPr marL="0" marR="0" lvl="0" indent="0" algn="l" defTabSz="914400" rtl="0" eaLnBrk="0" fontAlgn="base" latinLnBrk="0" hangingPunct="0">
              <a:lnSpc>
                <a:spcPct val="100000"/>
              </a:lnSpc>
              <a:spcBef>
                <a:spcPct val="0"/>
              </a:spcBef>
              <a:spcAft>
                <a:spcPct val="0"/>
              </a:spcAft>
              <a:buClrTx/>
              <a:buSzTx/>
              <a:tabLst/>
              <a:defRPr/>
            </a:pPr>
            <a:endParaRPr lang="en-US" altLang="en-US" sz="2000" dirty="0">
              <a:latin typeface="Century Gothic" panose="020B0502020202020204" pitchFamily="34" charset="0"/>
              <a:ea typeface="Calibri"/>
              <a:cs typeface="Calibri"/>
            </a:endParaRPr>
          </a:p>
          <a:p>
            <a:pPr marL="0" marR="0" lvl="0" indent="0" algn="l" defTabSz="914400" rtl="0" eaLnBrk="0" fontAlgn="base" latinLnBrk="0" hangingPunct="0">
              <a:lnSpc>
                <a:spcPct val="100000"/>
              </a:lnSpc>
              <a:spcBef>
                <a:spcPct val="0"/>
              </a:spcBef>
              <a:spcAft>
                <a:spcPct val="0"/>
              </a:spcAft>
              <a:buClrTx/>
              <a:buSzTx/>
              <a:tabLst/>
              <a:defRPr/>
            </a:pPr>
            <a:r>
              <a:rPr kumimoji="0" lang="en-US" altLang="en-US" sz="2000" b="1"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4. Document retention policies</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 </a:t>
            </a:r>
            <a:r>
              <a:rPr lang="en-US" altLang="en-US" sz="2000" dirty="0">
                <a:latin typeface="Century Gothic" panose="020B0502020202020204" pitchFamily="34" charset="0"/>
                <a:ea typeface="Calibri"/>
                <a:cs typeface="Calibri"/>
              </a:rPr>
              <a:t>P</a:t>
            </a:r>
            <a:r>
              <a:rPr kumimoji="0" lang="en-US" altLang="en-US" sz="2000" b="0" i="0" u="none" strike="noStrike" kern="0" cap="none" spc="0" normalizeH="0" baseline="0" noProof="0" dirty="0" err="1">
                <a:ln>
                  <a:noFill/>
                </a:ln>
                <a:solidFill>
                  <a:srgbClr val="000000"/>
                </a:solidFill>
                <a:effectLst/>
                <a:uLnTx/>
                <a:uFillTx/>
                <a:latin typeface="Century Gothic" panose="020B0502020202020204" pitchFamily="34" charset="0"/>
                <a:ea typeface="Calibri"/>
                <a:cs typeface="Calibri"/>
                <a:sym typeface="Calibri"/>
              </a:rPr>
              <a:t>otentially</a:t>
            </a:r>
            <a:r>
              <a:rPr kumimoji="0" lang="en-US" altLang="en-US" sz="2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 relevant to bad faith and lost policies.</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037050079"/>
      </p:ext>
    </p:extLst>
  </p:cSld>
  <p:clrMapOvr>
    <a:masterClrMapping/>
  </p:clrMapOvr>
  <p:transition spd="med"/>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modified xsi:type="dcterms:W3CDTF">1900-01-01T05:00:00.0000000Z</dcterms:modified>
</coreProperties>
</file>