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5" r:id="rId4"/>
    <p:sldId id="289" r:id="rId5"/>
    <p:sldId id="268" r:id="rId6"/>
    <p:sldId id="280" r:id="rId7"/>
    <p:sldId id="286" r:id="rId8"/>
    <p:sldId id="290" r:id="rId9"/>
    <p:sldId id="281" r:id="rId10"/>
    <p:sldId id="287" r:id="rId11"/>
    <p:sldId id="291" r:id="rId12"/>
    <p:sldId id="270" r:id="rId13"/>
    <p:sldId id="288" r:id="rId14"/>
    <p:sldId id="292" r:id="rId15"/>
    <p:sldId id="282" r:id="rId16"/>
    <p:sldId id="283" r:id="rId17"/>
    <p:sldId id="284" r:id="rId18"/>
    <p:sldId id="274" r:id="rId19"/>
    <p:sldId id="279" r:id="rId20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E71A255D-C1AB-476C-84A1-845278D3455E}">
          <p14:sldIdLst>
            <p14:sldId id="256"/>
            <p14:sldId id="285"/>
            <p14:sldId id="289"/>
          </p14:sldIdLst>
        </p14:section>
        <p14:section name="Untitled Section" id="{E704DAA1-1C01-4947-9F61-204E2E820723}">
          <p14:sldIdLst>
            <p14:sldId id="268"/>
            <p14:sldId id="280"/>
            <p14:sldId id="286"/>
            <p14:sldId id="290"/>
            <p14:sldId id="281"/>
            <p14:sldId id="287"/>
            <p14:sldId id="291"/>
            <p14:sldId id="270"/>
            <p14:sldId id="288"/>
            <p14:sldId id="292"/>
            <p14:sldId id="282"/>
            <p14:sldId id="283"/>
            <p14:sldId id="284"/>
            <p14:sldId id="27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EBE"/>
    <a:srgbClr val="002C53"/>
    <a:srgbClr val="AC1A2D"/>
    <a:srgbClr val="AE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9FC66-F056-4173-A943-332676A36BB2}" v="13" dt="2025-10-30T14:56:55.74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F6"/>
          </a:solidFill>
        </a:fill>
      </a:tcStyle>
    </a:wholeTbl>
    <a:band2H>
      <a:tcTxStyle/>
      <a:tcStyle>
        <a:tcBdr/>
        <a:fill>
          <a:solidFill>
            <a:srgbClr val="E7E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1E1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F6F7"/>
          </a:solidFill>
        </a:fill>
      </a:tcStyle>
    </a:wholeTbl>
    <a:band2H>
      <a:tcTxStyle/>
      <a:tcStyle>
        <a:tcBdr/>
        <a:fill>
          <a:solidFill>
            <a:srgbClr val="FBFB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>
              <a:lumOff val="31647"/>
            </a:schemeClr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58"/>
  </p:normalViewPr>
  <p:slideViewPr>
    <p:cSldViewPr snapToGrid="0">
      <p:cViewPr varScale="1">
        <p:scale>
          <a:sx n="70" d="100"/>
          <a:sy n="70" d="100"/>
        </p:scale>
        <p:origin x="3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 Rawls DPS" userId="c1921725-4f0a-4ffa-87b9-6733da3c97ce" providerId="ADAL" clId="{4567D243-3629-4D53-A725-3DDBC9A1409C}"/>
    <pc:docChg chg="custSel addSld delSld modSld modSection">
      <pc:chgData name="Jamil Rawls DPS" userId="c1921725-4f0a-4ffa-87b9-6733da3c97ce" providerId="ADAL" clId="{4567D243-3629-4D53-A725-3DDBC9A1409C}" dt="2025-10-30T14:56:49.265" v="32" actId="14100"/>
      <pc:docMkLst>
        <pc:docMk/>
      </pc:docMkLst>
      <pc:sldChg chg="del">
        <pc:chgData name="Jamil Rawls DPS" userId="c1921725-4f0a-4ffa-87b9-6733da3c97ce" providerId="ADAL" clId="{4567D243-3629-4D53-A725-3DDBC9A1409C}" dt="2025-10-29T19:46:39.527" v="6" actId="47"/>
        <pc:sldMkLst>
          <pc:docMk/>
          <pc:sldMk cId="3365240647" sldId="278"/>
        </pc:sldMkLst>
      </pc:sldChg>
      <pc:sldChg chg="addSp delSp modSp new mod">
        <pc:chgData name="Jamil Rawls DPS" userId="c1921725-4f0a-4ffa-87b9-6733da3c97ce" providerId="ADAL" clId="{4567D243-3629-4D53-A725-3DDBC9A1409C}" dt="2025-10-29T19:46:04.701" v="5" actId="14100"/>
        <pc:sldMkLst>
          <pc:docMk/>
          <pc:sldMk cId="3381401877" sldId="289"/>
        </pc:sldMkLst>
        <pc:spChg chg="del">
          <ac:chgData name="Jamil Rawls DPS" userId="c1921725-4f0a-4ffa-87b9-6733da3c97ce" providerId="ADAL" clId="{4567D243-3629-4D53-A725-3DDBC9A1409C}" dt="2025-10-29T19:45:56.458" v="2" actId="478"/>
          <ac:spMkLst>
            <pc:docMk/>
            <pc:sldMk cId="3381401877" sldId="289"/>
            <ac:spMk id="2" creationId="{755C88D2-9997-3E6A-20BF-A09CA48DB219}"/>
          </ac:spMkLst>
        </pc:spChg>
        <pc:spChg chg="del">
          <ac:chgData name="Jamil Rawls DPS" userId="c1921725-4f0a-4ffa-87b9-6733da3c97ce" providerId="ADAL" clId="{4567D243-3629-4D53-A725-3DDBC9A1409C}" dt="2025-10-29T19:45:54.246" v="1" actId="478"/>
          <ac:spMkLst>
            <pc:docMk/>
            <pc:sldMk cId="3381401877" sldId="289"/>
            <ac:spMk id="3" creationId="{6FCAC588-FA69-1374-2FFD-CB409A1C3EAB}"/>
          </ac:spMkLst>
        </pc:spChg>
        <pc:graphicFrameChg chg="add mod">
          <ac:chgData name="Jamil Rawls DPS" userId="c1921725-4f0a-4ffa-87b9-6733da3c97ce" providerId="ADAL" clId="{4567D243-3629-4D53-A725-3DDBC9A1409C}" dt="2025-10-29T19:46:04.701" v="5" actId="14100"/>
          <ac:graphicFrameMkLst>
            <pc:docMk/>
            <pc:sldMk cId="3381401877" sldId="289"/>
            <ac:graphicFrameMk id="5" creationId="{133E5EA2-FCB9-F5CB-A151-ADD1DB056254}"/>
          </ac:graphicFrameMkLst>
        </pc:graphicFrameChg>
      </pc:sldChg>
      <pc:sldChg chg="addSp delSp modSp new mod">
        <pc:chgData name="Jamil Rawls DPS" userId="c1921725-4f0a-4ffa-87b9-6733da3c97ce" providerId="ADAL" clId="{4567D243-3629-4D53-A725-3DDBC9A1409C}" dt="2025-10-29T20:53:32.279" v="27" actId="14100"/>
        <pc:sldMkLst>
          <pc:docMk/>
          <pc:sldMk cId="1156350815" sldId="290"/>
        </pc:sldMkLst>
        <pc:spChg chg="del">
          <ac:chgData name="Jamil Rawls DPS" userId="c1921725-4f0a-4ffa-87b9-6733da3c97ce" providerId="ADAL" clId="{4567D243-3629-4D53-A725-3DDBC9A1409C}" dt="2025-10-29T20:10:09.020" v="8" actId="478"/>
          <ac:spMkLst>
            <pc:docMk/>
            <pc:sldMk cId="1156350815" sldId="290"/>
            <ac:spMk id="2" creationId="{D52C9DD2-A242-B7A2-88A8-AEA0408D052C}"/>
          </ac:spMkLst>
        </pc:spChg>
        <pc:spChg chg="del">
          <ac:chgData name="Jamil Rawls DPS" userId="c1921725-4f0a-4ffa-87b9-6733da3c97ce" providerId="ADAL" clId="{4567D243-3629-4D53-A725-3DDBC9A1409C}" dt="2025-10-29T20:10:09.997" v="9" actId="478"/>
          <ac:spMkLst>
            <pc:docMk/>
            <pc:sldMk cId="1156350815" sldId="290"/>
            <ac:spMk id="3" creationId="{CAA93451-A851-EAC2-3479-8C574EB60927}"/>
          </ac:spMkLst>
        </pc:spChg>
        <pc:graphicFrameChg chg="add mod">
          <ac:chgData name="Jamil Rawls DPS" userId="c1921725-4f0a-4ffa-87b9-6733da3c97ce" providerId="ADAL" clId="{4567D243-3629-4D53-A725-3DDBC9A1409C}" dt="2025-10-29T20:53:32.279" v="27" actId="14100"/>
          <ac:graphicFrameMkLst>
            <pc:docMk/>
            <pc:sldMk cId="1156350815" sldId="290"/>
            <ac:graphicFrameMk id="5" creationId="{4ED7B5D1-D490-5AA4-B87F-9A9BFD551318}"/>
          </ac:graphicFrameMkLst>
        </pc:graphicFrameChg>
      </pc:sldChg>
      <pc:sldChg chg="addSp delSp modSp new mod">
        <pc:chgData name="Jamil Rawls DPS" userId="c1921725-4f0a-4ffa-87b9-6733da3c97ce" providerId="ADAL" clId="{4567D243-3629-4D53-A725-3DDBC9A1409C}" dt="2025-10-29T20:42:57.748" v="19" actId="14100"/>
        <pc:sldMkLst>
          <pc:docMk/>
          <pc:sldMk cId="3791075422" sldId="291"/>
        </pc:sldMkLst>
        <pc:spChg chg="del">
          <ac:chgData name="Jamil Rawls DPS" userId="c1921725-4f0a-4ffa-87b9-6733da3c97ce" providerId="ADAL" clId="{4567D243-3629-4D53-A725-3DDBC9A1409C}" dt="2025-10-29T20:42:41.401" v="15" actId="478"/>
          <ac:spMkLst>
            <pc:docMk/>
            <pc:sldMk cId="3791075422" sldId="291"/>
            <ac:spMk id="2" creationId="{DEF1FF72-FBF4-A37B-ACDC-B6A47153C20A}"/>
          </ac:spMkLst>
        </pc:spChg>
        <pc:spChg chg="del">
          <ac:chgData name="Jamil Rawls DPS" userId="c1921725-4f0a-4ffa-87b9-6733da3c97ce" providerId="ADAL" clId="{4567D243-3629-4D53-A725-3DDBC9A1409C}" dt="2025-10-29T20:42:43.609" v="16" actId="478"/>
          <ac:spMkLst>
            <pc:docMk/>
            <pc:sldMk cId="3791075422" sldId="291"/>
            <ac:spMk id="3" creationId="{B88E26BB-2762-E5E0-7CA2-E40981A3ACF6}"/>
          </ac:spMkLst>
        </pc:spChg>
        <pc:graphicFrameChg chg="add mod">
          <ac:chgData name="Jamil Rawls DPS" userId="c1921725-4f0a-4ffa-87b9-6733da3c97ce" providerId="ADAL" clId="{4567D243-3629-4D53-A725-3DDBC9A1409C}" dt="2025-10-29T20:42:57.748" v="19" actId="14100"/>
          <ac:graphicFrameMkLst>
            <pc:docMk/>
            <pc:sldMk cId="3791075422" sldId="291"/>
            <ac:graphicFrameMk id="5" creationId="{7722B28D-E6F2-5620-C314-B5C8F67EB770}"/>
          </ac:graphicFrameMkLst>
        </pc:graphicFrameChg>
      </pc:sldChg>
      <pc:sldChg chg="addSp delSp modSp new mod">
        <pc:chgData name="Jamil Rawls DPS" userId="c1921725-4f0a-4ffa-87b9-6733da3c97ce" providerId="ADAL" clId="{4567D243-3629-4D53-A725-3DDBC9A1409C}" dt="2025-10-30T14:56:49.265" v="32" actId="14100"/>
        <pc:sldMkLst>
          <pc:docMk/>
          <pc:sldMk cId="3049563905" sldId="292"/>
        </pc:sldMkLst>
        <pc:spChg chg="del">
          <ac:chgData name="Jamil Rawls DPS" userId="c1921725-4f0a-4ffa-87b9-6733da3c97ce" providerId="ADAL" clId="{4567D243-3629-4D53-A725-3DDBC9A1409C}" dt="2025-10-29T20:43:12.168" v="21" actId="478"/>
          <ac:spMkLst>
            <pc:docMk/>
            <pc:sldMk cId="3049563905" sldId="292"/>
            <ac:spMk id="2" creationId="{F147B5B6-43E7-4B2E-EF5B-8AF4080360D3}"/>
          </ac:spMkLst>
        </pc:spChg>
        <pc:spChg chg="del">
          <ac:chgData name="Jamil Rawls DPS" userId="c1921725-4f0a-4ffa-87b9-6733da3c97ce" providerId="ADAL" clId="{4567D243-3629-4D53-A725-3DDBC9A1409C}" dt="2025-10-29T20:43:13.608" v="22" actId="478"/>
          <ac:spMkLst>
            <pc:docMk/>
            <pc:sldMk cId="3049563905" sldId="292"/>
            <ac:spMk id="3" creationId="{57E1FB53-C475-C469-F14F-0DF6933D9C27}"/>
          </ac:spMkLst>
        </pc:spChg>
        <pc:graphicFrameChg chg="add mod">
          <ac:chgData name="Jamil Rawls DPS" userId="c1921725-4f0a-4ffa-87b9-6733da3c97ce" providerId="ADAL" clId="{4567D243-3629-4D53-A725-3DDBC9A1409C}" dt="2025-10-30T14:56:49.265" v="32" actId="14100"/>
          <ac:graphicFrameMkLst>
            <pc:docMk/>
            <pc:sldMk cId="3049563905" sldId="292"/>
            <ac:graphicFrameMk id="2" creationId="{2B6D050D-40B4-9B49-117E-A423D24E4837}"/>
          </ac:graphicFrameMkLst>
        </pc:graphicFrameChg>
        <pc:graphicFrameChg chg="add del mod">
          <ac:chgData name="Jamil Rawls DPS" userId="c1921725-4f0a-4ffa-87b9-6733da3c97ce" providerId="ADAL" clId="{4567D243-3629-4D53-A725-3DDBC9A1409C}" dt="2025-10-30T14:56:40.874" v="30" actId="478"/>
          <ac:graphicFrameMkLst>
            <pc:docMk/>
            <pc:sldMk cId="3049563905" sldId="292"/>
            <ac:graphicFrameMk id="5" creationId="{4FF0E47C-CA2A-5BDF-0F34-B0EB6294895A}"/>
          </ac:graphicFrameMkLst>
        </pc:graphicFrameChg>
      </pc:sldChg>
      <pc:sldMasterChg chg="delSldLayout">
        <pc:chgData name="Jamil Rawls DPS" userId="c1921725-4f0a-4ffa-87b9-6733da3c97ce" providerId="ADAL" clId="{4567D243-3629-4D53-A725-3DDBC9A1409C}" dt="2025-10-29T19:46:39.527" v="6" actId="47"/>
        <pc:sldMasterMkLst>
          <pc:docMk/>
          <pc:sldMasterMk cId="374301997" sldId="2147483660"/>
        </pc:sldMasterMkLst>
        <pc:sldLayoutChg chg="del">
          <pc:chgData name="Jamil Rawls DPS" userId="c1921725-4f0a-4ffa-87b9-6733da3c97ce" providerId="ADAL" clId="{4567D243-3629-4D53-A725-3DDBC9A1409C}" dt="2025-10-29T19:46:39.527" v="6" actId="47"/>
          <pc:sldLayoutMkLst>
            <pc:docMk/>
            <pc:sldMasterMk cId="374301997" sldId="2147483660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6632" y="6454145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0196-943E-29F7-FAD2-624D280C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45D7-F0A1-CC63-4028-9B41A5008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64930-096F-FCC4-CAC6-E1B86A60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21803-BE6D-52B8-32E1-664610AB9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118C0-3A81-E392-BB46-94319E5E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568C-E2C3-59E5-5730-D26BD32D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D8B5-FD94-6FB6-32B8-0C75C61B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ECF6B-670C-7A57-C357-B9604144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03701-7683-4465-F7B3-4DDFC7CB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6CEF-2A7B-6E48-7441-1AB09C33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3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79AB6-154B-5D4C-3AD8-8755F4FC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Content Bkgrd">
    <p:bg>
      <p:bgPr>
        <a:gradFill>
          <a:gsLst>
            <a:gs pos="0">
              <a:srgbClr val="AC1A2D"/>
            </a:gs>
            <a:gs pos="38000">
              <a:srgbClr val="002C53"/>
            </a:gs>
            <a:gs pos="100000">
              <a:srgbClr val="017EB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 txBox="1"/>
          <p:nvPr/>
        </p:nvSpPr>
        <p:spPr>
          <a:xfrm>
            <a:off x="822957" y="6894871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ARIAS•U.S. 2025 Fall Conference | November 13-14, 2025 | New York | www.arias-us.org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7DDB5B3A-4F0C-3E26-0AD4-C7C5F10D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6336C7-A13F-51C6-650C-96A0727B5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392" y="1790418"/>
            <a:ext cx="10515600" cy="4345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8306043B-0B91-2EAE-C07A-41295F66D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256" y="6356350"/>
            <a:ext cx="595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4E274B1-4361-4A03-BD93-73F3D0E2E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-Sec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822959" y="832919"/>
            <a:ext cx="10546082" cy="4619839"/>
          </a:xfrm>
          <a:prstGeom prst="rect">
            <a:avLst/>
          </a:prstGeom>
          <a:solidFill>
            <a:srgbClr val="FFFFFF">
              <a:alpha val="78357"/>
            </a:srgbClr>
          </a:solidFill>
          <a:ln w="50800">
            <a:solidFill>
              <a:srgbClr val="AC1A2D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BF9165E-F79C-CDEB-24CF-EE48A408BCD3}"/>
              </a:ext>
            </a:extLst>
          </p:cNvPr>
          <p:cNvSpPr/>
          <p:nvPr userDrawn="1"/>
        </p:nvSpPr>
        <p:spPr>
          <a:xfrm>
            <a:off x="-15264" y="-1"/>
            <a:ext cx="12252960" cy="6734629"/>
          </a:xfrm>
          <a:prstGeom prst="rect">
            <a:avLst/>
          </a:prstGeom>
          <a:gradFill flip="none" rotWithShape="1">
            <a:gsLst>
              <a:gs pos="0">
                <a:srgbClr val="AC1A2D"/>
              </a:gs>
              <a:gs pos="38000">
                <a:srgbClr val="002C53"/>
              </a:gs>
              <a:gs pos="100000">
                <a:srgbClr val="017EBE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02F9F-0C10-2EA3-5D57-E9EE1FE54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5088" y="832919"/>
            <a:ext cx="9245600" cy="315775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7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163C77-D44A-3AF5-DB2E-9EB79877F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5088" y="4137501"/>
            <a:ext cx="9245600" cy="1462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18CEC84-E991-5CE4-AF1B-2349CB6D2B83}"/>
              </a:ext>
            </a:extLst>
          </p:cNvPr>
          <p:cNvSpPr/>
          <p:nvPr userDrawn="1"/>
        </p:nvSpPr>
        <p:spPr>
          <a:xfrm>
            <a:off x="-15217" y="6183086"/>
            <a:ext cx="12252867" cy="685725"/>
          </a:xfrm>
          <a:prstGeom prst="rect">
            <a:avLst/>
          </a:prstGeom>
          <a:gradFill flip="none" rotWithShape="1">
            <a:gsLst>
              <a:gs pos="0">
                <a:srgbClr val="AC1A2D"/>
              </a:gs>
              <a:gs pos="38000">
                <a:srgbClr val="002C53"/>
              </a:gs>
              <a:gs pos="100000">
                <a:srgbClr val="017EBE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lvl="0"/>
            <a:endParaRPr dirty="0"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377F8C-BA4F-DEAC-2E9B-D7496A626EBF}"/>
              </a:ext>
            </a:extLst>
          </p:cNvPr>
          <p:cNvSpPr txBox="1"/>
          <p:nvPr userDrawn="1"/>
        </p:nvSpPr>
        <p:spPr>
          <a:xfrm>
            <a:off x="838175" y="6353230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8E40C04-0149-0765-27E9-22F8B2698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256" y="6356350"/>
            <a:ext cx="595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4E274B1-4361-4A03-BD93-73F3D0E2E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-2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651626" y="707201"/>
            <a:ext cx="11337174" cy="5443598"/>
          </a:xfrm>
          <a:prstGeom prst="rect">
            <a:avLst/>
          </a:prstGeom>
          <a:gradFill flip="none" rotWithShape="1">
            <a:gsLst>
              <a:gs pos="0">
                <a:srgbClr val="AC1A2D"/>
              </a:gs>
              <a:gs pos="38000">
                <a:srgbClr val="002C53"/>
              </a:gs>
              <a:gs pos="100000">
                <a:srgbClr val="017EBE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67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982048" y="-64500"/>
            <a:ext cx="4174338" cy="2781411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/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82047" y="3023599"/>
            <a:ext cx="7380290" cy="11279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Click to edit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82045" y="4458255"/>
            <a:ext cx="3600457" cy="7983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Date
Speaker Name, Speaker Company</a:t>
            </a:r>
          </a:p>
        </p:txBody>
      </p:sp>
      <p:sp>
        <p:nvSpPr>
          <p:cNvPr id="70" name="Footer Placeholder 4"/>
          <p:cNvSpPr txBox="1"/>
          <p:nvPr/>
        </p:nvSpPr>
        <p:spPr>
          <a:xfrm>
            <a:off x="561654" y="6378832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a16="http://schemas.microsoft.com/office/drawing/2014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ARIAS•U.S. 2025 Fall Conference | November 13-14, 2025 | New York | www.arias-us.org</a:t>
            </a:r>
          </a:p>
        </p:txBody>
      </p:sp>
      <p:sp>
        <p:nvSpPr>
          <p:cNvPr id="71" name="Picture Placeholder 4"/>
          <p:cNvSpPr>
            <a:spLocks noGrp="1"/>
          </p:cNvSpPr>
          <p:nvPr>
            <p:ph type="pic" sz="half" idx="22"/>
          </p:nvPr>
        </p:nvSpPr>
        <p:spPr>
          <a:xfrm>
            <a:off x="5881642" y="1452734"/>
            <a:ext cx="5702051" cy="395253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923EDB-B9A9-EC65-8A7D-7ECE83568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256" y="6356350"/>
            <a:ext cx="595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4E274B1-4361-4A03-BD93-73F3D0E2E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BD5E-9119-5252-299A-11DEBD87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6961B-B52A-0D48-678C-8BCC89A59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AF3E8-73E7-DB35-126F-8B7226AB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BA59-95B0-AA2E-7F11-BA94B115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B750F-35AB-26CA-183F-44381D93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284A-AD09-9D30-2870-64A2C569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C680-4314-5C97-4F12-08421720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17EBE"/>
              </a:buClr>
              <a:defRPr/>
            </a:lvl1pPr>
            <a:lvl2pPr>
              <a:buClr>
                <a:srgbClr val="017EBE"/>
              </a:buClr>
              <a:defRPr/>
            </a:lvl2pPr>
            <a:lvl3pPr>
              <a:buClr>
                <a:srgbClr val="017EBE"/>
              </a:buClr>
              <a:defRPr/>
            </a:lvl3pPr>
            <a:lvl4pPr>
              <a:buClr>
                <a:srgbClr val="017EBE"/>
              </a:buClr>
              <a:defRPr/>
            </a:lvl4pPr>
            <a:lvl5pPr>
              <a:buClr>
                <a:srgbClr val="017EB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29B0-D632-FB62-94E7-E25EA9D4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AC1A2D"/>
            </a:gs>
            <a:gs pos="38000">
              <a:srgbClr val="002C53"/>
            </a:gs>
            <a:gs pos="100000">
              <a:srgbClr val="017EB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770-4C4B-D2D3-D73B-E49C9D90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E7BFF-E6E9-92D5-ED76-14F82D3D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E4583-25F5-15F0-1DB6-F64DFA9E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DB3A-A0F9-0198-F5CF-63E9293C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5B0C-2C50-35C2-BC89-BEA68E476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E8B75-10DE-2DCA-0DDC-6C6AF503E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FFD65-1CE9-2E44-BB39-2DEDF57E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F23B5-5F80-9D1B-01C1-1E58CC22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64ABF-D5FC-9C53-A153-91E827CF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045F459E-EFEC-ECCC-55AA-4830D0392280}"/>
              </a:ext>
            </a:extLst>
          </p:cNvPr>
          <p:cNvSpPr/>
          <p:nvPr userDrawn="1"/>
        </p:nvSpPr>
        <p:spPr>
          <a:xfrm>
            <a:off x="-1" y="-35962"/>
            <a:ext cx="12252960" cy="6930833"/>
          </a:xfrm>
          <a:prstGeom prst="rect">
            <a:avLst/>
          </a:prstGeom>
          <a:gradFill flip="none" rotWithShape="1">
            <a:gsLst>
              <a:gs pos="0">
                <a:srgbClr val="AC1A2D"/>
              </a:gs>
              <a:gs pos="38000">
                <a:srgbClr val="002C53"/>
              </a:gs>
              <a:gs pos="100000">
                <a:srgbClr val="017EBE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8DB3A-A0F9-0198-F5CF-63E9293C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5B0C-2C50-35C2-BC89-BEA68E476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E8B75-10DE-2DCA-0DDC-6C6AF503E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64ABF-D5FC-9C53-A153-91E827CF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IAS_ Keynote_Cvr.jpg" descr="ARIAS_ Keynote_C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2950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1430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6002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14550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4460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032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3604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176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610412E-A3CD-1298-E763-2DF09D062399}"/>
              </a:ext>
            </a:extLst>
          </p:cNvPr>
          <p:cNvSpPr/>
          <p:nvPr userDrawn="1"/>
        </p:nvSpPr>
        <p:spPr>
          <a:xfrm>
            <a:off x="1" y="6183086"/>
            <a:ext cx="12192000" cy="685725"/>
          </a:xfrm>
          <a:prstGeom prst="rect">
            <a:avLst/>
          </a:prstGeom>
          <a:gradFill flip="none" rotWithShape="1">
            <a:gsLst>
              <a:gs pos="0">
                <a:srgbClr val="AC1A2D"/>
              </a:gs>
              <a:gs pos="38000">
                <a:srgbClr val="002C53"/>
              </a:gs>
              <a:gs pos="100000">
                <a:srgbClr val="017EBE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lvl="0"/>
            <a:endParaRPr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4AF33-06BD-A972-5B8B-AF37294C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B34A7-A9F9-77F5-7CC1-1E04FBD2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15AD9-3E7E-5ACC-B007-92227B56F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256" y="6356350"/>
            <a:ext cx="595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4E274B1-4361-4A03-BD93-73F3D0E2E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5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C5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7EBE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EB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EB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EB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EB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2F6B9-A949-981A-48E3-E65AED66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>
                <a:extLst>
                  <a:ext uri="{FF2B5EF4-FFF2-40B4-BE49-F238E27FC236}">
                    <a16:creationId xmlns:a16="http://schemas.microsoft.com/office/drawing/2014/main" id="{7722B28D-E6F2-5620-C314-B5C8F67EB7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59281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>
                <a:extLst>
                  <a:ext uri="{FF2B5EF4-FFF2-40B4-BE49-F238E27FC236}">
                    <a16:creationId xmlns:a16="http://schemas.microsoft.com/office/drawing/2014/main" id="{7722B28D-E6F2-5620-C314-B5C8F67EB7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07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>
            <a:extLst>
              <a:ext uri="{FF2B5EF4-FFF2-40B4-BE49-F238E27FC236}">
                <a16:creationId xmlns:a16="http://schemas.microsoft.com/office/drawing/2014/main" id="{7B622A8C-E554-ADF1-B404-F3CFBDBD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Getting Evidence Admitted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72FD77-F4E3-AE1F-91DA-CF2924877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392" y="1790418"/>
            <a:ext cx="10515600" cy="4345062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Direct</a:t>
            </a:r>
          </a:p>
          <a:p>
            <a:pPr lvl="1"/>
            <a:r>
              <a:rPr lang="en-US" b="1" i="1" dirty="0"/>
              <a:t>Form of the question </a:t>
            </a:r>
            <a:r>
              <a:rPr lang="en-US" dirty="0"/>
              <a:t>– simple, one question at a time – give witness prompts to tell their story</a:t>
            </a:r>
          </a:p>
          <a:p>
            <a:pPr lvl="1"/>
            <a:r>
              <a:rPr lang="en-US" b="1" i="1" dirty="0"/>
              <a:t>Laying foundation for testimony </a:t>
            </a:r>
            <a:r>
              <a:rPr lang="en-US" dirty="0"/>
              <a:t>– how is witness competent to talk about elicited fact</a:t>
            </a:r>
          </a:p>
          <a:p>
            <a:pPr lvl="1"/>
            <a:r>
              <a:rPr lang="en-US" b="1" i="1" dirty="0"/>
              <a:t>Laying the foundation for exhibits</a:t>
            </a:r>
            <a:r>
              <a:rPr lang="en-US" i="1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authenticate how witness knows what exhibit 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stipulation as to authentication vs. admissibility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get advance ruling on objections to admissibility	</a:t>
            </a:r>
          </a:p>
          <a:p>
            <a:pPr lvl="1"/>
            <a:r>
              <a:rPr lang="en-US" b="1" dirty="0"/>
              <a:t>Avoid hearsay objection </a:t>
            </a:r>
            <a:r>
              <a:rPr lang="en-US" dirty="0"/>
              <a:t>– by knowing the rule!</a:t>
            </a:r>
          </a:p>
          <a:p>
            <a:r>
              <a:rPr lang="en-US" u="sng" dirty="0"/>
              <a:t>Cross</a:t>
            </a:r>
          </a:p>
          <a:p>
            <a:pPr lvl="1"/>
            <a:r>
              <a:rPr lang="en-US" dirty="0"/>
              <a:t>Control the witness with “Yes” or “No” questions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EC97-6D24-2ACC-4C7A-0E7F5DA4E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256" y="6356350"/>
            <a:ext cx="59508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899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5E1FD-EE4F-7130-0A51-DB057B40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A83F-F2F2-DD64-E22E-04EA8CEC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28650" indent="-628650"/>
            <a:r>
              <a:rPr lang="en-US" sz="3600" dirty="0"/>
              <a:t>4.	Should arbitrators apply the hearsay rule in admitting or excluding evidence?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B42AD-63ED-0A70-A6EB-75101683D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392" y="2212622"/>
            <a:ext cx="7475360" cy="39228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No.  All hearsay evidence should be admitted and accorded its due weight.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No. Hearsay is confusing and most people do not understand it anyway.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Yes, because it is unfair to consider testimony or evidence of statements that cannot be cross-examined.</a:t>
            </a:r>
          </a:p>
        </p:txBody>
      </p:sp>
      <p:pic>
        <p:nvPicPr>
          <p:cNvPr id="5" name="Picture 4" descr="A close-up of a ballot&#10;&#10;AI-generated content may be incorrect.">
            <a:extLst>
              <a:ext uri="{FF2B5EF4-FFF2-40B4-BE49-F238E27FC236}">
                <a16:creationId xmlns:a16="http://schemas.microsoft.com/office/drawing/2014/main" id="{A54B1E55-0F89-DB7F-7781-054D68F9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5" y="1994479"/>
            <a:ext cx="3713767" cy="3701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66D24-75AD-CBB5-A948-9694783D5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7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1808-65DE-D929-36C9-FDBF4E42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2B6D050D-40B4-9B49-117E-A423D24E48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7889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2B6D050D-40B4-9B49-117E-A423D24E48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56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83E6-5FAF-78B9-D2AE-9F1F5B47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Types of Objections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03D3-32B8-2F7F-AE1D-BAB0F7D86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Objections to form of the question:</a:t>
            </a:r>
          </a:p>
          <a:p>
            <a:pPr lvl="1"/>
            <a:r>
              <a:rPr lang="en-US" dirty="0"/>
              <a:t>Vague, ambiguous, unintelligible</a:t>
            </a:r>
          </a:p>
          <a:p>
            <a:pPr lvl="1"/>
            <a:r>
              <a:rPr lang="en-US" dirty="0"/>
              <a:t>Compound</a:t>
            </a:r>
          </a:p>
          <a:p>
            <a:pPr lvl="1"/>
            <a:r>
              <a:rPr lang="en-US" dirty="0"/>
              <a:t>Leading</a:t>
            </a:r>
          </a:p>
          <a:p>
            <a:pPr lvl="1"/>
            <a:r>
              <a:rPr lang="en-US" dirty="0"/>
              <a:t>Asked and Answered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443100-47E2-D95F-032E-F97794C1D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Substantive Objections:</a:t>
            </a:r>
          </a:p>
          <a:p>
            <a:pPr lvl="1"/>
            <a:r>
              <a:rPr lang="en-US" dirty="0"/>
              <a:t>Lack of Relevance</a:t>
            </a:r>
          </a:p>
          <a:p>
            <a:pPr lvl="1"/>
            <a:r>
              <a:rPr lang="en-US" dirty="0"/>
              <a:t>Lack of Foundation – easiest objection to be sustained because it can be cured</a:t>
            </a:r>
          </a:p>
          <a:p>
            <a:pPr lvl="1"/>
            <a:r>
              <a:rPr lang="en-US" dirty="0"/>
              <a:t>Speculation</a:t>
            </a:r>
          </a:p>
          <a:p>
            <a:pPr lvl="1"/>
            <a:r>
              <a:rPr lang="en-US" dirty="0"/>
              <a:t>Assumes fact not in evidence</a:t>
            </a:r>
          </a:p>
          <a:p>
            <a:pPr lvl="1"/>
            <a:r>
              <a:rPr lang="en-US" dirty="0"/>
              <a:t>Hypothetical </a:t>
            </a:r>
          </a:p>
          <a:p>
            <a:pPr lvl="1"/>
            <a:r>
              <a:rPr lang="en-US" dirty="0"/>
              <a:t>Calls for Hearsay</a:t>
            </a:r>
          </a:p>
          <a:p>
            <a:pPr lvl="1"/>
            <a:r>
              <a:rPr lang="en-US" dirty="0"/>
              <a:t>Settlement Compromise Not Evidence of Liability--Rule 408</a:t>
            </a:r>
          </a:p>
          <a:p>
            <a:pPr lvl="1"/>
            <a:r>
              <a:rPr lang="en-US" dirty="0"/>
              <a:t>Improper Opinion</a:t>
            </a:r>
          </a:p>
          <a:p>
            <a:pPr lvl="1"/>
            <a:r>
              <a:rPr lang="en-US" dirty="0"/>
              <a:t>Argumentative</a:t>
            </a:r>
          </a:p>
          <a:p>
            <a:pPr lvl="1"/>
            <a:r>
              <a:rPr lang="en-US" dirty="0"/>
              <a:t>Attorney-Client Privilege/Work Product Doctrine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1D98B-F912-F87B-EAAE-A8C93321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7A99-0736-3C9B-AD20-EC5125C8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When Hearsay Is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1118-FC05-4ECE-9FF4-2A7BB3518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392" y="1545336"/>
            <a:ext cx="10515600" cy="4590144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/>
              <a:t>If a witness offers testimony of what someone else said outside of the hearing and offers it to prove the truth of that statement − </a:t>
            </a:r>
            <a:r>
              <a:rPr lang="en-US" dirty="0"/>
              <a:t>it is hearsay</a:t>
            </a:r>
            <a:r>
              <a:rPr lang="en-US" b="0" dirty="0"/>
              <a:t>. (FRE 801) </a:t>
            </a:r>
          </a:p>
          <a:p>
            <a:endParaRPr lang="en-US" b="0" dirty="0"/>
          </a:p>
          <a:p>
            <a:r>
              <a:rPr lang="en-US" u="sng" dirty="0"/>
              <a:t>Why is hearsay inadmissible?</a:t>
            </a:r>
            <a:r>
              <a:rPr lang="en-US" dirty="0"/>
              <a:t>  </a:t>
            </a:r>
            <a:r>
              <a:rPr lang="en-US" b="0" dirty="0"/>
              <a:t>Because the witness cannot be cross-examined since he is not the one who made the statement  (i.e., the perception, memory and credibility of the missing declarant cannot be challenged on cross-examination of the witness)</a:t>
            </a:r>
          </a:p>
          <a:p>
            <a:endParaRPr lang="en-US" dirty="0"/>
          </a:p>
          <a:p>
            <a:r>
              <a:rPr lang="en-US" dirty="0"/>
              <a:t>The following are </a:t>
            </a:r>
            <a:r>
              <a:rPr lang="en-US" u="sng" dirty="0"/>
              <a:t>not</a:t>
            </a:r>
            <a:r>
              <a:rPr lang="en-US" dirty="0"/>
              <a:t> hearsay if the statement: (FRE 801)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 an admission of a party opponent or its manager or agent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 the witness’s prior statement under oath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the out-of-hearing statement is not offered for its truth</a:t>
            </a:r>
          </a:p>
          <a:p>
            <a:endParaRPr lang="en-US" dirty="0"/>
          </a:p>
          <a:p>
            <a:r>
              <a:rPr lang="en-US" dirty="0"/>
              <a:t>Exceptions: </a:t>
            </a:r>
            <a:r>
              <a:rPr lang="en-US" b="0" dirty="0"/>
              <a:t>(1) business record made in regular course of business (FRE 803 (6),(7)); (2) statement against one’s interest (FRE 804 (b)(3))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32048-EF1B-7152-8FB6-3C5AC8B37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9C75-0409-2F02-2D09-81B1B5B7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Dealing with Objections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AE0E4-A529-972F-2D0E-D438795E8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Autofit/>
          </a:bodyPr>
          <a:lstStyle/>
          <a:p>
            <a:r>
              <a:rPr lang="en-US" i="1" dirty="0"/>
              <a:t>Arbitrators</a:t>
            </a:r>
          </a:p>
          <a:p>
            <a:pPr lvl="1"/>
            <a:r>
              <a:rPr lang="en-US" dirty="0"/>
              <a:t>A fair hearing is the ultimate objective.</a:t>
            </a:r>
          </a:p>
          <a:p>
            <a:pPr lvl="1"/>
            <a:r>
              <a:rPr lang="en-US" dirty="0"/>
              <a:t>Rules of evidence are used to ensure fairness.</a:t>
            </a:r>
          </a:p>
          <a:p>
            <a:pPr lvl="2"/>
            <a:r>
              <a:rPr lang="en-US" sz="2400" dirty="0"/>
              <a:t>When in doubt let the evidence in.</a:t>
            </a:r>
          </a:p>
          <a:p>
            <a:pPr lvl="2"/>
            <a:r>
              <a:rPr lang="en-US" sz="2400" dirty="0"/>
              <a:t>Then, determine weight, if any, to be given evidence.</a:t>
            </a:r>
          </a:p>
          <a:p>
            <a:pPr lvl="1"/>
            <a:r>
              <a:rPr lang="en-US" dirty="0"/>
              <a:t>Protect the record from an unfair exclusion of evidence (e.g., FAA Rule at 9 U.S.C. § 10(a)(3))</a:t>
            </a:r>
          </a:p>
          <a:p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A84DD-15FC-39D6-C945-44145C56F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r>
              <a:rPr lang="en-US" i="1" dirty="0"/>
              <a:t>Litigants</a:t>
            </a:r>
          </a:p>
          <a:p>
            <a:pPr lvl="1"/>
            <a:r>
              <a:rPr lang="en-US" dirty="0"/>
              <a:t>Avoid unnecessary objections – substance over form!</a:t>
            </a:r>
          </a:p>
          <a:p>
            <a:pPr lvl="1"/>
            <a:r>
              <a:rPr lang="en-US" dirty="0"/>
              <a:t>Listen to arbitrator and let ruling guide future questions.</a:t>
            </a:r>
          </a:p>
          <a:p>
            <a:pPr lvl="1"/>
            <a:r>
              <a:rPr lang="en-US" dirty="0"/>
              <a:t>If issue on objection is important enough make a record.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BE96D-C660-6698-1F84-B242E4F6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CE9F6B-C108-D2CD-862D-95B03E40B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5088" y="832919"/>
            <a:ext cx="9245600" cy="3157752"/>
          </a:xfrm>
        </p:spPr>
        <p:txBody>
          <a:bodyPr/>
          <a:lstStyle/>
          <a:p>
            <a:r>
              <a:rPr lang="en-US" dirty="0"/>
              <a:t>Questions &amp; Answers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8410B83-6B08-C399-91E8-B991BF7AE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5088" y="4137501"/>
            <a:ext cx="9245600" cy="14620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BFD9B-58E2-346C-AEA0-00F94A157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256" y="6356350"/>
            <a:ext cx="59508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462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14CDC-702B-0240-DF16-2DCF3D52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102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AE52-CB4F-2686-D7B3-81B1B142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28650" indent="-628650"/>
            <a:r>
              <a:rPr lang="en-US" sz="3600" dirty="0"/>
              <a:t>1.	How important is it to a fair arbitration that the arbitrators apply the rules of evidence?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50C6F-23CC-3EE6-F6FF-97A1D813D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392" y="2212622"/>
            <a:ext cx="7475360" cy="392285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Very important.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Rules of evidence are not important and do not need to be followed.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Arbitrators should use the rules of evidence more as guidelines than strict requirements for admission.</a:t>
            </a:r>
          </a:p>
        </p:txBody>
      </p:sp>
      <p:pic>
        <p:nvPicPr>
          <p:cNvPr id="5" name="Picture 4" descr="A close-up of a ballot&#10;&#10;AI-generated content may be incorrect.">
            <a:extLst>
              <a:ext uri="{FF2B5EF4-FFF2-40B4-BE49-F238E27FC236}">
                <a16:creationId xmlns:a16="http://schemas.microsoft.com/office/drawing/2014/main" id="{FC58DE4E-1242-8DD4-5BC9-AB05BFA9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5" y="1994479"/>
            <a:ext cx="3713767" cy="370124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CD63-B4AE-2CE7-C5DA-D6BA1ACFF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4D836-2FEA-1176-2816-CCC719AA3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>
                <a:extLst>
                  <a:ext uri="{FF2B5EF4-FFF2-40B4-BE49-F238E27FC236}">
                    <a16:creationId xmlns:a16="http://schemas.microsoft.com/office/drawing/2014/main" id="{133E5EA2-FCB9-F5CB-A151-ADD1DB0562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184228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>
                <a:extLst>
                  <a:ext uri="{FF2B5EF4-FFF2-40B4-BE49-F238E27FC236}">
                    <a16:creationId xmlns:a16="http://schemas.microsoft.com/office/drawing/2014/main" id="{133E5EA2-FCB9-F5CB-A151-ADD1DB0562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4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8962A94-6A87-E80A-8266-55746C29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A949-DF34-8CE7-B48C-48B48027E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1709A7-0E12-26D2-5773-70F9E02235BA}"/>
              </a:ext>
            </a:extLst>
          </p:cNvPr>
          <p:cNvGrpSpPr/>
          <p:nvPr/>
        </p:nvGrpSpPr>
        <p:grpSpPr>
          <a:xfrm>
            <a:off x="932543" y="1825625"/>
            <a:ext cx="10421257" cy="2804432"/>
            <a:chOff x="932543" y="1825625"/>
            <a:chExt cx="10421257" cy="2804432"/>
          </a:xfrm>
          <a:gradFill flip="none" rotWithShape="1">
            <a:gsLst>
              <a:gs pos="0">
                <a:srgbClr val="AC1A2D"/>
              </a:gs>
              <a:gs pos="38000">
                <a:srgbClr val="002C53"/>
              </a:gs>
              <a:gs pos="100000">
                <a:srgbClr val="017EBE"/>
              </a:gs>
            </a:gsLst>
            <a:lin ang="10800000" scaled="1"/>
            <a:tileRect/>
          </a:gra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2D65D23-4392-0C20-29D1-ED23719D7454}"/>
                </a:ext>
              </a:extLst>
            </p:cNvPr>
            <p:cNvSpPr/>
            <p:nvPr/>
          </p:nvSpPr>
          <p:spPr>
            <a:xfrm>
              <a:off x="932543" y="1825625"/>
              <a:ext cx="3207657" cy="2804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bIns="0" rtlCol="0" anchor="ctr"/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Setting Reasonable Expectations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3A60624-9F2C-8AE8-CA9A-ECB652C9E506}"/>
                </a:ext>
              </a:extLst>
            </p:cNvPr>
            <p:cNvSpPr/>
            <p:nvPr/>
          </p:nvSpPr>
          <p:spPr>
            <a:xfrm>
              <a:off x="4539343" y="1825625"/>
              <a:ext cx="3207657" cy="2804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bIns="0" rtlCol="0" anchor="ctr"/>
            <a:lstStyle/>
            <a:p>
              <a:r>
                <a:rPr lang="en-US" sz="2800" b="1">
                  <a:latin typeface="Century Gothic" panose="020B0502020202020204" pitchFamily="34" charset="0"/>
                </a:rPr>
                <a:t>Rules of Evidence vs. Custom &amp; Practice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8EBF2F-02BB-138B-FA99-AFE88FAF4B79}"/>
                </a:ext>
              </a:extLst>
            </p:cNvPr>
            <p:cNvSpPr/>
            <p:nvPr/>
          </p:nvSpPr>
          <p:spPr>
            <a:xfrm>
              <a:off x="8146143" y="1825625"/>
              <a:ext cx="3207657" cy="2804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bIns="0" rtlCol="0" anchor="ctr"/>
            <a:lstStyle/>
            <a:p>
              <a:r>
                <a:rPr lang="en-US" sz="2800" b="1">
                  <a:latin typeface="Century Gothic" panose="020B0502020202020204" pitchFamily="34" charset="0"/>
                </a:rPr>
                <a:t>Planning for Evidentiary Issues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5782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BC86-7D14-38F3-C60B-54E06280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of Evidence: Which should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E8326-8468-B5A9-BBBA-9EBE70C60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Arbitration Agreement</a:t>
            </a:r>
          </a:p>
          <a:p>
            <a:r>
              <a:rPr lang="en-US" dirty="0"/>
              <a:t>The Tribunal Rules</a:t>
            </a:r>
          </a:p>
          <a:p>
            <a:r>
              <a:rPr lang="en-US" dirty="0"/>
              <a:t>Federal Statutes (F.A.A.)</a:t>
            </a:r>
          </a:p>
          <a:p>
            <a:r>
              <a:rPr lang="en-US" dirty="0"/>
              <a:t>Federal Rules of Evidence</a:t>
            </a:r>
          </a:p>
          <a:p>
            <a:r>
              <a:rPr lang="en-US" dirty="0"/>
              <a:t>Applicable State Statutes</a:t>
            </a:r>
          </a:p>
          <a:p>
            <a:r>
              <a:rPr lang="en-US" dirty="0"/>
              <a:t>International Bar Association −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58A5E-3D17-8F8A-FD33-795B2C94D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" name="Picture 19" descr="A white balance scale on a black background&#10;&#10;AI-generated content may be incorrect.">
            <a:extLst>
              <a:ext uri="{FF2B5EF4-FFF2-40B4-BE49-F238E27FC236}">
                <a16:creationId xmlns:a16="http://schemas.microsoft.com/office/drawing/2014/main" id="{1ED55F63-0D00-0848-B88D-1F0421510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22881" r="26955" b="24774"/>
          <a:stretch/>
        </p:blipFill>
        <p:spPr>
          <a:xfrm>
            <a:off x="6838977" y="1276703"/>
            <a:ext cx="5485226" cy="48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A4482-2647-06D1-47A6-D68A8ADFD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46B-B68B-6DD6-EE95-B6D05DF5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marL="914400" indent="-914400"/>
            <a:r>
              <a:rPr lang="en-US" dirty="0"/>
              <a:t>2.	Is a discussion about motions </a:t>
            </a:r>
            <a:r>
              <a:rPr lang="en-US" i="1" dirty="0"/>
              <a:t>in </a:t>
            </a:r>
            <a:r>
              <a:rPr lang="en-US" i="1" dirty="0" err="1"/>
              <a:t>limine</a:t>
            </a:r>
            <a:r>
              <a:rPr lang="en-US" dirty="0"/>
              <a:t> useful?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2AD2-AC37-8886-E5B8-BFA3353FC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075" y="2247441"/>
            <a:ext cx="7485694" cy="388824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At the Organizational Meeting.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At a later pre-evidentiary hearing/status conference.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Never, just deal with the evidentiary issues at the hearing.</a:t>
            </a:r>
          </a:p>
        </p:txBody>
      </p:sp>
      <p:pic>
        <p:nvPicPr>
          <p:cNvPr id="5" name="Picture 4" descr="A close-up of a ballot&#10;&#10;AI-generated content may be incorrect.">
            <a:extLst>
              <a:ext uri="{FF2B5EF4-FFF2-40B4-BE49-F238E27FC236}">
                <a16:creationId xmlns:a16="http://schemas.microsoft.com/office/drawing/2014/main" id="{75EB894C-5D99-D540-A004-41687E124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5" y="1994479"/>
            <a:ext cx="3713767" cy="370124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CE478-8C68-BE88-E4BE-BAC8DF60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A008C-F48D-5D89-CECD-94E27DB4D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>
                <a:extLst>
                  <a:ext uri="{FF2B5EF4-FFF2-40B4-BE49-F238E27FC236}">
                    <a16:creationId xmlns:a16="http://schemas.microsoft.com/office/drawing/2014/main" id="{4ED7B5D1-D490-5AA4-B87F-9A9BFD5513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61948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>
                <a:extLst>
                  <a:ext uri="{FF2B5EF4-FFF2-40B4-BE49-F238E27FC236}">
                    <a16:creationId xmlns:a16="http://schemas.microsoft.com/office/drawing/2014/main" id="{4ED7B5D1-D490-5AA4-B87F-9A9BFD5513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35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3636-D894-A675-A0FB-E7CC1FD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Pre-Hearing Evidentiary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F95C-0D64-16EE-2C07-1A459FEEF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The Value of Motions</a:t>
            </a:r>
            <a:r>
              <a:rPr lang="en-US" i="1" dirty="0"/>
              <a:t> in </a:t>
            </a:r>
            <a:r>
              <a:rPr lang="en-US" i="1" dirty="0" err="1"/>
              <a:t>Limine</a:t>
            </a:r>
            <a:endParaRPr lang="en-US" i="1" dirty="0"/>
          </a:p>
          <a:p>
            <a:pPr lvl="1"/>
            <a:r>
              <a:rPr lang="en-US" dirty="0"/>
              <a:t>Causes Early Focus on Evidentiary Issues</a:t>
            </a:r>
          </a:p>
          <a:p>
            <a:pPr lvl="1"/>
            <a:r>
              <a:rPr lang="en-US" dirty="0"/>
              <a:t>Raise at Organizational Meeting</a:t>
            </a:r>
          </a:p>
          <a:p>
            <a:pPr lvl="1"/>
            <a:r>
              <a:rPr lang="en-US" dirty="0"/>
              <a:t>Early evidence rulings can dramatically affect discovery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51FD1-D442-05D5-6493-446CA723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Stipulations of Fact − save time, money and effort.</a:t>
            </a:r>
          </a:p>
          <a:p>
            <a:pPr lvl="1"/>
            <a:r>
              <a:rPr lang="en-US" dirty="0"/>
              <a:t>Stipulate to what you cannot realistically dispute.</a:t>
            </a:r>
          </a:p>
          <a:p>
            <a:pPr lvl="1"/>
            <a:r>
              <a:rPr lang="en-US" dirty="0"/>
              <a:t>Stipulate to exhibits that are authentic and admissible.	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A8E6C-BB62-3622-0E87-5E2C5B61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FF537-931D-0D3C-B7E5-DF0825AF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3949-8965-DB9A-7953-CC410039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28650" indent="-628650"/>
            <a:r>
              <a:rPr lang="en-US" sz="3600" dirty="0"/>
              <a:t>3.	How helpful is laying a foundation for testimony or to get an exhibit admitted?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FF744-C38D-7258-12AD-4F6508AFF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392" y="2212622"/>
            <a:ext cx="7475360" cy="392285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It is a waste of time.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Useful, because it provides credibility to the witness or exhibit being offered.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/>
              <a:t>I am not sure what laying a foundation means.</a:t>
            </a:r>
          </a:p>
        </p:txBody>
      </p:sp>
      <p:pic>
        <p:nvPicPr>
          <p:cNvPr id="5" name="Picture 4" descr="A close-up of a ballot&#10;&#10;AI-generated content may be incorrect.">
            <a:extLst>
              <a:ext uri="{FF2B5EF4-FFF2-40B4-BE49-F238E27FC236}">
                <a16:creationId xmlns:a16="http://schemas.microsoft.com/office/drawing/2014/main" id="{F910C13C-6139-AFC9-68E3-1E285887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5" y="1994479"/>
            <a:ext cx="3713767" cy="3701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B4B54-0D40-93C2-6441-F83302BA5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274B1-4361-4A03-BD93-73F3D0E2E8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543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Light sk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 sk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Light sk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 sk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163BF2B7-BDD9-4A7A-9915-018572C24305}">
  <we:reference id="wa104218073" version="3.0.0.1" store="en-US" storeType="OMEX"/>
  <we:alternateReferences>
    <we:reference id="WA104218073" version="3.0.0.1" store="WA104218073" storeType="OMEX"/>
  </we:alternateReferences>
  <we:properties>
    <we:property name="appSlideData" value="{&quot;slideId&quot;:289,&quot;confidenceLevel&quot;:2}"/>
    <we:property name="url" value="&quot;multiple_choice_poll/Vqym1FlKsYPtQyY8nX7kp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B02469F0-B00C-4D79-AF7A-2D29DCC1B4B7}">
  <we:reference id="wa104218073" version="3.0.0.1" store="en-US" storeType="OMEX"/>
  <we:alternateReferences>
    <we:reference id="WA104218073" version="3.0.0.1" store="WA104218073" storeType="OMEX"/>
  </we:alternateReferences>
  <we:properties>
    <we:property name="appSlideData" value="{&quot;slideId&quot;:290,&quot;confidenceLevel&quot;:2}"/>
    <we:property name="url" value="&quot;multiple_choice_poll/UYN1WkKfke61cA1lVPu0R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B44903BE-8F95-45DA-B9A9-B826E649A99D}">
  <we:reference id="wa104218073" version="3.0.0.1" store="en-US" storeType="OMEX"/>
  <we:alternateReferences>
    <we:reference id="WA104218073" version="3.0.0.1" store="WA104218073" storeType="OMEX"/>
  </we:alternateReferences>
  <we:properties>
    <we:property name="appSlideData" value="{&quot;slideId&quot;:291,&quot;confidenceLevel&quot;:2}"/>
    <we:property name="url" value="&quot;multiple_choice_poll/pLZyR0M6zibQEKbfJSTfN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E3EFF0F7-F74A-4B72-B624-77EDCC7C1117}">
  <we:reference id="wa104218073" version="3.0.0.1" store="en-US" storeType="OMEX"/>
  <we:alternateReferences>
    <we:reference id="WA104218073" version="3.0.0.1" store="WA104218073" storeType="OMEX"/>
  </we:alternateReferences>
  <we:properties>
    <we:property name="appSlideData" value="{&quot;slideId&quot;:292,&quot;confidenceLevel&quot;:2}"/>
    <we:property name="url" value="&quot;multiple_choice_poll/jFGoM5REqjeGqnLIHz3wX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748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Display</vt:lpstr>
      <vt:lpstr>Arial</vt:lpstr>
      <vt:lpstr>Calibri</vt:lpstr>
      <vt:lpstr>Century Gothic</vt:lpstr>
      <vt:lpstr>Source Sans Pro</vt:lpstr>
      <vt:lpstr>Light skin</vt:lpstr>
      <vt:lpstr>Custom Design</vt:lpstr>
      <vt:lpstr>PowerPoint Presentation</vt:lpstr>
      <vt:lpstr>1. How important is it to a fair arbitration that the arbitrators apply the rules of evidence?</vt:lpstr>
      <vt:lpstr>PowerPoint Presentation</vt:lpstr>
      <vt:lpstr>Overview</vt:lpstr>
      <vt:lpstr>Rules of Evidence: Which should apply?</vt:lpstr>
      <vt:lpstr>2. Is a discussion about motions in limine useful?</vt:lpstr>
      <vt:lpstr>PowerPoint Presentation</vt:lpstr>
      <vt:lpstr>Pre-Hearing Evidentiary Considerations</vt:lpstr>
      <vt:lpstr>3. How helpful is laying a foundation for testimony or to get an exhibit admitted?</vt:lpstr>
      <vt:lpstr>PowerPoint Presentation</vt:lpstr>
      <vt:lpstr>Getting Evidence Admitted</vt:lpstr>
      <vt:lpstr>4. Should arbitrators apply the hearsay rule in admitting or excluding evidence?</vt:lpstr>
      <vt:lpstr>PowerPoint Presentation</vt:lpstr>
      <vt:lpstr>Types of Objections</vt:lpstr>
      <vt:lpstr>Knowing When Hearsay Is a Problem</vt:lpstr>
      <vt:lpstr>Dealing with Objections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Jamil Rawls DPS</cp:lastModifiedBy>
  <cp:revision>1</cp:revision>
  <cp:lastPrinted>1900-01-01T05:00:00Z</cp:lastPrinted>
  <dcterms:modified xsi:type="dcterms:W3CDTF">2025-10-30T14:56:57Z</dcterms:modified>
</cp:coreProperties>
</file>