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5" r:id="rId5"/>
    <p:sldId id="260" r:id="rId6"/>
    <p:sldId id="269" r:id="rId7"/>
    <p:sldId id="266" r:id="rId8"/>
    <p:sldId id="270" r:id="rId9"/>
    <p:sldId id="272" r:id="rId10"/>
    <p:sldId id="273" r:id="rId11"/>
    <p:sldId id="267" r:id="rId12"/>
    <p:sldId id="271" r:id="rId13"/>
    <p:sldId id="275" r:id="rId14"/>
    <p:sldId id="276" r:id="rId15"/>
    <p:sldId id="263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F6"/>
          </a:solidFill>
        </a:fill>
      </a:tcStyle>
    </a:wholeTbl>
    <a:band2H>
      <a:tcTxStyle/>
      <a:tcStyle>
        <a:tcBdr/>
        <a:fill>
          <a:solidFill>
            <a:srgbClr val="E7E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1E1"/>
          </a:solidFill>
        </a:fill>
      </a:tcStyle>
    </a:wholeTbl>
    <a:band2H>
      <a:tcTxStyle/>
      <a:tcStyle>
        <a:tcBdr/>
        <a:fill>
          <a:solidFill>
            <a:srgbClr val="F1F1F1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F6F7"/>
          </a:solidFill>
        </a:fill>
      </a:tcStyle>
    </a:wholeTbl>
    <a:band2H>
      <a:tcTxStyle/>
      <a:tcStyle>
        <a:tcBdr/>
        <a:fill>
          <a:solidFill>
            <a:srgbClr val="FBFBF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>
              <a:lumOff val="31647"/>
            </a:schemeClr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presProps" Target="presProps.xml" Id="rId18" /><Relationship Type="http://schemas.openxmlformats.org/officeDocument/2006/relationships/slide" Target="slides/slide2.xml" Id="rId3" /><Relationship Type="http://schemas.openxmlformats.org/officeDocument/2006/relationships/tableStyles" Target="tableStyles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notesMaster" Target="notesMasters/notesMaster1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theme" Target="theme/theme1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9.xml" Id="rId10" /><Relationship Type="http://schemas.openxmlformats.org/officeDocument/2006/relationships/viewProps" Target="viewProp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ma14="http://schemas.microsoft.com/office/mac/drawingml/2011/main" xmlns:a14="http://schemas.microsoft.com/office/drawing/2010/main" xmlns:m="http://schemas.openxmlformats.org/officeDocument/2006/math" xmlns:a="http://schemas.openxmlformats.org/drawingml/2006/main" xmlns:r="http://schemas.openxmlformats.org/officeDocument/2006/relationships" xmlns:p="http://schemas.openxmlformats.org/presentationml/2006/main" showMasterSp="0" type="tx">
  <p:cSld name="2_Title-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"/>
          <p:cNvSpPr/>
          <p:nvPr/>
        </p:nvSpPr>
        <p:spPr>
          <a:xfrm>
            <a:off x="-30434" y="6263966"/>
            <a:ext cx="12252867" cy="1270003"/>
          </a:xfrm>
          <a:prstGeom prst="rect">
            <a:avLst/>
          </a:prstGeom>
          <a:gradFill>
            <a:gsLst>
              <a:gs pos="0">
                <a:srgbClr val="C83640"/>
              </a:gs>
              <a:gs pos="100000">
                <a:srgbClr val="0083C4"/>
              </a:gs>
            </a:gsLst>
            <a:lin ang="189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" name="Footer Placeholder 4"/>
          <p:cNvSpPr txBox="1"/>
          <p:nvPr/>
        </p:nvSpPr>
        <p:spPr>
          <a:xfrm>
            <a:off x="561654" y="6378832"/>
            <a:ext cx="10546083" cy="34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21" name="Rectangle"/>
          <p:cNvSpPr/>
          <p:nvPr/>
        </p:nvSpPr>
        <p:spPr>
          <a:xfrm>
            <a:off x="822959" y="832919"/>
            <a:ext cx="10546082" cy="4619839"/>
          </a:xfrm>
          <a:prstGeom prst="rect">
            <a:avLst/>
          </a:prstGeom>
          <a:solidFill>
            <a:srgbClr val="FFFFFF">
              <a:alpha val="78357"/>
            </a:srgbClr>
          </a:solidFill>
          <a:ln w="50800">
            <a:solidFill>
              <a:srgbClr val="C8364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ma14="http://schemas.microsoft.com/office/mac/drawingml/2011/main" xmlns:a14="http://schemas.microsoft.com/office/drawing/2010/main" xmlns:m="http://schemas.openxmlformats.org/officeDocument/2006/math" xmlns:a="http://schemas.openxmlformats.org/drawingml/2006/main" xmlns:r="http://schemas.openxmlformats.org/officeDocument/2006/relationships" xmlns:p="http://schemas.openxmlformats.org/presentationml/2006/main" showMasterSp="0" type="tx">
  <p:cSld name="1_Title-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lick to edit"/>
          <p:cNvSpPr txBox="1">
            <a:spLocks noGrp="1"/>
          </p:cNvSpPr>
          <p:nvPr>
            <p:ph type="title" hasCustomPrompt="1"/>
          </p:nvPr>
        </p:nvSpPr>
        <p:spPr>
          <a:xfrm>
            <a:off x="1499164" y="3553299"/>
            <a:ext cx="7007791" cy="1822126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914400">
              <a:defRPr sz="5600">
                <a:solidFill>
                  <a:srgbClr val="C836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Click to edit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74075" y="5282843"/>
            <a:ext cx="3600452" cy="7983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>
              <a:spcBef>
                <a:spcPts val="0"/>
              </a:spcBef>
              <a:buFontTx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>
              <a:spcBef>
                <a:spcPts val="0"/>
              </a:spcBef>
              <a:buFontTx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>
              <a:spcBef>
                <a:spcPts val="0"/>
              </a:spcBef>
              <a:buFontTx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>
              <a:spcBef>
                <a:spcPts val="0"/>
              </a:spcBef>
              <a:buFontTx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Date
Speaker Name, Speaker Company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Picture Placeholder 4"/>
          <p:cNvSpPr>
            <a:spLocks noGrp="1"/>
          </p:cNvSpPr>
          <p:nvPr>
            <p:ph type="pic" idx="21"/>
          </p:nvPr>
        </p:nvSpPr>
        <p:spPr>
          <a:xfrm>
            <a:off x="382361" y="556270"/>
            <a:ext cx="11427278" cy="3660593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7" name="Footer Placeholder 4"/>
          <p:cNvSpPr txBox="1"/>
          <p:nvPr/>
        </p:nvSpPr>
        <p:spPr>
          <a:xfrm>
            <a:off x="561654" y="6378832"/>
            <a:ext cx="10546083" cy="34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ARIAS•U.S. 2025 Fall Conference | November 13-14, 2025 | New York | www.arias-us.org</a:t>
            </a:r>
          </a:p>
        </p:txBody>
      </p:sp>
      <p:sp>
        <p:nvSpPr>
          <p:cNvPr id="48" name="Circle"/>
          <p:cNvSpPr/>
          <p:nvPr/>
        </p:nvSpPr>
        <p:spPr>
          <a:xfrm>
            <a:off x="375024" y="4662847"/>
            <a:ext cx="1059572" cy="1059573"/>
          </a:xfrm>
          <a:prstGeom prst="ellipse">
            <a:avLst/>
          </a:prstGeom>
          <a:gradFill>
            <a:gsLst>
              <a:gs pos="0">
                <a:srgbClr val="C83640"/>
              </a:gs>
              <a:gs pos="100000">
                <a:srgbClr val="0083C4"/>
              </a:gs>
            </a:gsLst>
            <a:lin ang="14617222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ma14="http://schemas.microsoft.com/office/mac/drawingml/2011/main" xmlns:a14="http://schemas.microsoft.com/office/drawing/2010/main" xmlns:m="http://schemas.openxmlformats.org/officeDocument/2006/math" xmlns:a="http://schemas.openxmlformats.org/drawingml/2006/main" xmlns:r="http://schemas.openxmlformats.org/officeDocument/2006/relationships" xmlns:p="http://schemas.openxmlformats.org/presentationml/2006/main" showMasterSp="0" type="tx">
  <p:cSld name="1_Title-2 copy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oter Placeholder 4"/>
          <p:cNvSpPr txBox="1"/>
          <p:nvPr/>
        </p:nvSpPr>
        <p:spPr>
          <a:xfrm>
            <a:off x="561654" y="6378832"/>
            <a:ext cx="10546083" cy="34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ARIAS•U.S. 2025 Fall Conference | November 13-14, 2025 | New York | www.arias-us.org</a:t>
            </a:r>
          </a:p>
        </p:txBody>
      </p:sp>
      <p:sp>
        <p:nvSpPr>
          <p:cNvPr id="57" name="Picture Placeholder 4"/>
          <p:cNvSpPr>
            <a:spLocks noGrp="1"/>
          </p:cNvSpPr>
          <p:nvPr>
            <p:ph type="pic" idx="21"/>
          </p:nvPr>
        </p:nvSpPr>
        <p:spPr>
          <a:xfrm>
            <a:off x="382361" y="556270"/>
            <a:ext cx="11427278" cy="3660593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8" name="Circle"/>
          <p:cNvSpPr/>
          <p:nvPr/>
        </p:nvSpPr>
        <p:spPr>
          <a:xfrm>
            <a:off x="10763875" y="4662847"/>
            <a:ext cx="1059573" cy="1059573"/>
          </a:xfrm>
          <a:prstGeom prst="ellipse">
            <a:avLst/>
          </a:prstGeom>
          <a:gradFill>
            <a:gsLst>
              <a:gs pos="0">
                <a:srgbClr val="C83640"/>
              </a:gs>
              <a:gs pos="100000">
                <a:srgbClr val="0083C4"/>
              </a:gs>
            </a:gsLst>
            <a:lin ang="14617222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ma14="http://schemas.microsoft.com/office/mac/drawingml/2011/main" xmlns:a14="http://schemas.microsoft.com/office/drawing/2010/main" xmlns:m="http://schemas.openxmlformats.org/officeDocument/2006/math" xmlns:a="http://schemas.openxmlformats.org/drawingml/2006/main" xmlns:r="http://schemas.openxmlformats.org/officeDocument/2006/relationships" xmlns:p="http://schemas.openxmlformats.org/presentationml/2006/main" showMasterSp="0" type="tx">
  <p:cSld name="1_Title-2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"/>
          <p:cNvSpPr/>
          <p:nvPr/>
        </p:nvSpPr>
        <p:spPr>
          <a:xfrm>
            <a:off x="651626" y="707201"/>
            <a:ext cx="9443988" cy="5443598"/>
          </a:xfrm>
          <a:prstGeom prst="rect">
            <a:avLst/>
          </a:prstGeom>
          <a:gradFill>
            <a:gsLst>
              <a:gs pos="0">
                <a:srgbClr val="C83640"/>
              </a:gs>
              <a:gs pos="100000">
                <a:srgbClr val="0083C4"/>
              </a:gs>
            </a:gsLst>
            <a:lin ang="14617222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" name="Click to edit title"/>
          <p:cNvSpPr txBox="1">
            <a:spLocks noGrp="1"/>
          </p:cNvSpPr>
          <p:nvPr>
            <p:ph type="title" hasCustomPrompt="1"/>
          </p:nvPr>
        </p:nvSpPr>
        <p:spPr>
          <a:xfrm>
            <a:off x="982048" y="-64500"/>
            <a:ext cx="4174338" cy="2781411"/>
          </a:xfrm>
          <a:prstGeom prst="rect">
            <a:avLst/>
          </a:prstGeom>
        </p:spPr>
        <p:txBody>
          <a:bodyPr anchor="b"/>
          <a:lstStyle>
            <a:lvl1pPr>
              <a:defRPr sz="5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82047" y="3023599"/>
            <a:ext cx="7380290" cy="11279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Click to edit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982045" y="4458255"/>
            <a:ext cx="3600457" cy="7983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Date
Speaker Name, Speaker Company</a:t>
            </a:r>
          </a:p>
        </p:txBody>
      </p:sp>
      <p:sp>
        <p:nvSpPr>
          <p:cNvPr id="70" name="Footer Placeholder 4"/>
          <p:cNvSpPr txBox="1"/>
          <p:nvPr/>
        </p:nvSpPr>
        <p:spPr>
          <a:xfrm>
            <a:off x="561654" y="6378832"/>
            <a:ext cx="10546083" cy="34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ARIAS•U.S. 2025 Fall Conference | November 13-14, 2025 | New York | www.arias-us.org</a:t>
            </a:r>
          </a:p>
        </p:txBody>
      </p:sp>
      <p:sp>
        <p:nvSpPr>
          <p:cNvPr id="71" name="Picture Placeholder 4"/>
          <p:cNvSpPr>
            <a:spLocks noGrp="1"/>
          </p:cNvSpPr>
          <p:nvPr>
            <p:ph type="pic" sz="half" idx="22"/>
          </p:nvPr>
        </p:nvSpPr>
        <p:spPr>
          <a:xfrm>
            <a:off x="5881642" y="1452734"/>
            <a:ext cx="5702051" cy="3952532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tat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lick to edit statement"/>
          <p:cNvSpPr txBox="1">
            <a:spLocks noGrp="1"/>
          </p:cNvSpPr>
          <p:nvPr>
            <p:ph type="title" hasCustomPrompt="1"/>
          </p:nvPr>
        </p:nvSpPr>
        <p:spPr>
          <a:xfrm>
            <a:off x="515939" y="1489916"/>
            <a:ext cx="11160126" cy="387816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pic>
        <p:nvPicPr>
          <p:cNvPr id="90" name="ARIAS-logo_WHITE.pdf" descr="ARIAS-logo_WHIT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314" y="5746393"/>
            <a:ext cx="1908919" cy="799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ARIAS_ Keynote_Back.jpg" descr="ARIAS_ Keynote_B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" y="-1"/>
            <a:ext cx="1218706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ma14="http://schemas.microsoft.com/office/mac/drawingml/2011/main" xmlns:a14="http://schemas.microsoft.com/office/drawing/2010/main" xmlns:m="http://schemas.openxmlformats.org/officeDocument/2006/math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RIAS_ Keynote_Cvr.jpg" descr="ARIAS_ Keynote_Cv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7" y="0"/>
            <a:ext cx="1218706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9" y="6221732"/>
            <a:ext cx="273652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Jost"/>
                <a:ea typeface="Jost"/>
                <a:cs typeface="Jost"/>
                <a:sym typeface="Jos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chemeClr val="accent1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742950" marR="0" indent="-28575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1143000" marR="0" indent="-22860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1600200" marR="0" indent="-22860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2114550" marR="0" indent="-28575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2446020" marR="0" indent="-16002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2903220" marR="0" indent="-16002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360420" marR="0" indent="-16002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3817620" marR="0" indent="-16002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Arial"/>
        <a:buChar char="•"/>
        <a:tabLst/>
        <a:defRPr sz="1400" b="0" i="0" u="none" strike="noStrike" cap="none" spc="0" baseline="0">
          <a:solidFill>
            <a:srgbClr val="000000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Jos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B21F2-F05D-7D22-9125-C5557BA01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BDA6E677-1618-C377-6D41-55044B401C4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19175" y="1333501"/>
            <a:ext cx="10229850" cy="402907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C836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lang="en-US" sz="5400" b="1" dirty="0"/>
              <a:t>The duty of competence</a:t>
            </a:r>
          </a:p>
          <a:p>
            <a:pPr algn="l"/>
            <a:endParaRPr lang="en-US" sz="5400" i="1" dirty="0"/>
          </a:p>
          <a:p>
            <a:pPr algn="l"/>
            <a:r>
              <a:rPr lang="en-US" sz="3700" dirty="0"/>
              <a:t>“</a:t>
            </a:r>
            <a:r>
              <a:rPr lang="en-US" sz="3700" i="1" dirty="0"/>
              <a:t>A lawyer shall provide competent representation to a client. Competent representation requires the legal knowledge, skill, thoroughness and preparation reasonably necessary for the representation</a:t>
            </a:r>
            <a:r>
              <a:rPr lang="en-US" sz="3700" dirty="0"/>
              <a:t>.”</a:t>
            </a:r>
          </a:p>
          <a:p>
            <a:pPr algn="l"/>
            <a:endParaRPr lang="en-US" dirty="0"/>
          </a:p>
          <a:p>
            <a:pPr algn="r"/>
            <a:r>
              <a:rPr lang="en-US" dirty="0"/>
              <a:t>-Model Rule 1.1</a:t>
            </a:r>
            <a:endParaRPr lang="en-US" sz="9600" i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96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567303452"/>
      </p:ext>
    </p:extLst>
  </p:cSld>
  <p:clrMapOvr>
    <a:masterClrMapping/>
  </p:clrMapOvr>
  <p:transition spd="med"/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47C2E-E056-A199-A58D-2504FA309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lick to edit title">
            <a:extLst>
              <a:ext uri="{FF2B5EF4-FFF2-40B4-BE49-F238E27FC236}">
                <a16:creationId xmlns:a16="http://schemas.microsoft.com/office/drawing/2014/main" id="{E43A422A-7AAA-16EB-615A-C0E9196C33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97487" y="3882566"/>
            <a:ext cx="9257326" cy="1822126"/>
          </a:xfrm>
        </p:spPr>
        <p:txBody>
          <a:bodyPr anchor="b">
            <a:normAutofit/>
          </a:bodyPr>
          <a:lstStyle/>
          <a:p>
            <a:r>
              <a:rPr lang="en-US" dirty="0"/>
              <a:t>Navigating Conflicts</a:t>
            </a:r>
            <a:endParaRPr dirty="0"/>
          </a:p>
        </p:txBody>
      </p:sp>
      <p:pic>
        <p:nvPicPr>
          <p:cNvPr id="2" name="Picture 12" descr="Dealing with Conflicts of Interest - Western CPE">
            <a:extLst>
              <a:ext uri="{FF2B5EF4-FFF2-40B4-BE49-F238E27FC236}">
                <a16:creationId xmlns:a16="http://schemas.microsoft.com/office/drawing/2014/main" id="{D14D0DCB-98DC-3DA7-54D6-F90833AB0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1" r="-1" b="29870"/>
          <a:stretch>
            <a:fillRect/>
          </a:stretch>
        </p:blipFill>
        <p:spPr bwMode="auto">
          <a:xfrm>
            <a:off x="382361" y="556270"/>
            <a:ext cx="11427278" cy="3660593"/>
          </a:xfrm>
          <a:prstGeom prst="rect">
            <a:avLst/>
          </a:prstGeom>
          <a:solidFill>
            <a:srgbClr val="FFFFFF"/>
          </a:solidFill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9876838"/>
      </p:ext>
    </p:extLst>
  </p:cSld>
  <p:clrMapOvr>
    <a:masterClrMapping/>
  </p:clrMapOvr>
  <p:transition spd="med"/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EEDAF-6028-2179-85C9-3FF52FB8E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5F147F5A-2C91-1560-F212-AC7AD8F8AA7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19175" y="1333501"/>
            <a:ext cx="10229850" cy="402907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C836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lang="en-US" sz="8400" b="1" dirty="0"/>
              <a:t>Conflict of Interests</a:t>
            </a:r>
          </a:p>
          <a:p>
            <a:pPr algn="l"/>
            <a:endParaRPr lang="en-US" sz="5400" i="1" dirty="0"/>
          </a:p>
          <a:p>
            <a:pPr algn="l"/>
            <a:r>
              <a:rPr lang="en-US" sz="6200" i="1" dirty="0"/>
              <a:t>“A concurrent conflict of interest exists if…</a:t>
            </a:r>
          </a:p>
          <a:p>
            <a:endParaRPr lang="en-US" sz="6200" i="1" dirty="0"/>
          </a:p>
          <a:p>
            <a:pPr marL="457200" algn="l"/>
            <a:r>
              <a:rPr lang="en-US" sz="6200" i="1" dirty="0"/>
              <a:t>(2) there is a significant risk that the representation of one or more clients will be materially limited by the lawyer's responsibilities to another client, a former client or a third person or by a personal interest of the lawyer.”</a:t>
            </a:r>
          </a:p>
          <a:p>
            <a:pPr algn="l"/>
            <a:endParaRPr lang="en-US" dirty="0"/>
          </a:p>
          <a:p>
            <a:pPr algn="r"/>
            <a:r>
              <a:rPr lang="en-US" dirty="0"/>
              <a:t>-Model Rule 1.7</a:t>
            </a:r>
            <a:endParaRPr lang="en-US" sz="9600" i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96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934293980"/>
      </p:ext>
    </p:extLst>
  </p:cSld>
  <p:clrMapOvr>
    <a:masterClrMapping/>
  </p:clrMapOvr>
  <p:transition spd="med"/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1A4D-07B1-778A-3750-756C8F866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689" y="3839049"/>
            <a:ext cx="8673536" cy="1822126"/>
          </a:xfrm>
        </p:spPr>
        <p:txBody>
          <a:bodyPr/>
          <a:lstStyle/>
          <a:p>
            <a:r>
              <a:rPr lang="en-US" dirty="0"/>
              <a:t>The Economics of Ethics</a:t>
            </a:r>
          </a:p>
        </p:txBody>
      </p:sp>
      <p:pic>
        <p:nvPicPr>
          <p:cNvPr id="5128" name="Picture 8" descr="THE GAME AND THE MONEY">
            <a:extLst>
              <a:ext uri="{FF2B5EF4-FFF2-40B4-BE49-F238E27FC236}">
                <a16:creationId xmlns:a16="http://schemas.microsoft.com/office/drawing/2014/main" id="{E84B4E31-01BF-2B5E-60F4-157BCD871964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0" b="12310"/>
          <a:stretch>
            <a:fillRect/>
          </a:stretch>
        </p:blipFill>
        <p:spPr bwMode="auto">
          <a:xfrm>
            <a:off x="296636" y="518170"/>
            <a:ext cx="11427278" cy="36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30734"/>
      </p:ext>
    </p:extLst>
  </p:cSld>
  <p:clrMapOvr>
    <a:masterClrMapping/>
  </p:clrMapOvr>
  <p:transition spd="med"/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737A5-682A-4AEF-D8C6-85051ADF4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9969B37F-5E78-EC99-6060-5D295702052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19175" y="2133599"/>
            <a:ext cx="10229850" cy="3228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C836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lang="en-US" sz="4000" dirty="0"/>
              <a:t>“</a:t>
            </a:r>
            <a:r>
              <a:rPr lang="en-US" sz="4000" i="1" dirty="0"/>
              <a:t>While money can't buy happiness, it certainly lets you choose your own form of misery.</a:t>
            </a:r>
            <a:r>
              <a:rPr lang="en-US" sz="4000" dirty="0"/>
              <a:t>”</a:t>
            </a:r>
          </a:p>
          <a:p>
            <a:pPr algn="r"/>
            <a:r>
              <a:rPr lang="en-US" dirty="0"/>
              <a:t>- Groucho Marx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96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77227657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>
            <a:spLocks noGrp="1"/>
          </p:cNvSpPr>
          <p:nvPr>
            <p:ph type="title"/>
          </p:nvPr>
        </p:nvSpPr>
        <p:spPr>
          <a:xfrm>
            <a:off x="1168544" y="1039311"/>
            <a:ext cx="6419243" cy="47793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9600" b="1" dirty="0"/>
              <a:t>Questions</a:t>
            </a:r>
            <a:endParaRPr sz="9600" b="1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>
            <a:spLocks noGrp="1"/>
          </p:cNvSpPr>
          <p:nvPr>
            <p:ph type="title" idx="4294967295"/>
          </p:nvPr>
        </p:nvSpPr>
        <p:spPr>
          <a:xfrm>
            <a:off x="537960" y="759860"/>
            <a:ext cx="11116080" cy="249625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defRPr sz="5600" b="0">
                <a:solidFill>
                  <a:srgbClr val="C836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8600" dirty="0"/>
              <a:t>Ethical Practice</a:t>
            </a:r>
            <a:endParaRPr sz="8600" i="1" cap="small" dirty="0"/>
          </a:p>
        </p:txBody>
      </p:sp>
      <p:sp>
        <p:nvSpPr>
          <p:cNvPr id="103" name="Tex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537960" y="3256117"/>
            <a:ext cx="11116080" cy="161522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C836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4000" i="1" cap="small" dirty="0"/>
              <a:t>Creating and Sustaining a Culture of Ethics</a:t>
            </a:r>
          </a:p>
          <a:p>
            <a:endParaRPr lang="en-US" sz="4000" dirty="0"/>
          </a:p>
          <a:p>
            <a:r>
              <a:rPr lang="en-US" sz="3600" dirty="0"/>
              <a:t>November 14, 2025</a:t>
            </a:r>
            <a:endParaRPr sz="36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ma14="http://schemas.microsoft.com/office/mac/drawingml/2011/main" xmlns:a14="http://schemas.microsoft.com/office/drawing/2010/main" xmlns:m="http://schemas.openxmlformats.org/officeDocument/2006/math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lick to edit"/>
          <p:cNvSpPr txBox="1"/>
          <p:nvPr/>
        </p:nvSpPr>
        <p:spPr>
          <a:xfrm>
            <a:off x="3627383" y="3867007"/>
            <a:ext cx="7007792" cy="1822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>
            <a:lvl1pPr algn="r" defTabSz="914400">
              <a:defRPr sz="5600" b="1">
                <a:solidFill>
                  <a:srgbClr val="C836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Why We Are Here</a:t>
            </a:r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2FD4DB-8A96-684E-FD54-8E771861685A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82361" y="422920"/>
            <a:ext cx="11427278" cy="366059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Moderator:</a:t>
            </a:r>
            <a:br>
              <a:rPr lang="en-US" sz="2800" dirty="0">
                <a:latin typeface="Century Gothic" panose="020B0502020202020204" pitchFamily="34" charset="0"/>
              </a:rPr>
            </a:br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Suman Chakraborty, Member, Mintz and ARIAS Ethics Committee </a:t>
            </a:r>
          </a:p>
          <a:p>
            <a:pPr marL="0" indent="0">
              <a:buNone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Panelists: </a:t>
            </a:r>
          </a:p>
          <a:p>
            <a:pPr marL="0" indent="0">
              <a:buNone/>
            </a:pPr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400" dirty="0">
                <a:effectLst>
                  <a:reflection stA="99000" endPos="1000" dist="50800" dir="5400000" sy="-100000" algn="bl" rotWithShape="0"/>
                </a:effectLst>
                <a:latin typeface="Century Gothic" panose="020B0502020202020204" pitchFamily="34" charset="0"/>
              </a:rPr>
              <a:t>Glenn Jones, Chief Conflicts Officer, Simpson Thacher</a:t>
            </a:r>
          </a:p>
          <a:p>
            <a:r>
              <a:rPr lang="en-US" sz="2400" dirty="0">
                <a:effectLst>
                  <a:reflection stA="99000" endPos="1000" dist="50800" dir="5400000" sy="-100000" algn="bl" rotWithShape="0"/>
                </a:effectLst>
                <a:latin typeface="Century Gothic" panose="020B0502020202020204" pitchFamily="34" charset="0"/>
              </a:rPr>
              <a:t>Jennifer Kenedy, Partner and Chief Risk Officer, Troutman Pepper Locke</a:t>
            </a:r>
          </a:p>
          <a:p>
            <a:r>
              <a:rPr lang="en-US" sz="2400" dirty="0">
                <a:effectLst>
                  <a:reflection stA="99000" endPos="1000" dist="50800" dir="5400000" sy="-100000" algn="bl" rotWithShape="0"/>
                </a:effectLst>
                <a:latin typeface="Century Gothic" panose="020B0502020202020204" pitchFamily="34" charset="0"/>
              </a:rPr>
              <a:t>Allison Standish Miller, Partner, Steptoe LLP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16="http://schemas.microsoft.com/office/drawing/2014/main" xmlns:m="http://schemas.openxmlformats.org/officeDocument/2006/math" xmlns:a14="http://schemas.microsoft.com/office/drawing/2010/main" xmlns:ma14="http://schemas.microsoft.com/office/mac/drawingml/20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DFE60-79A4-A11C-151C-DCE1CBD5F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lick to edit">
            <a:extLst>
              <a:ext uri="{FF2B5EF4-FFF2-40B4-BE49-F238E27FC236}">
                <a16:creationId xmlns:a16="http://schemas.microsoft.com/office/drawing/2014/main" id="{140E584E-5A2C-D7BF-13A9-40DDD757345F}"/>
              </a:ext>
            </a:extLst>
          </p:cNvPr>
          <p:cNvSpPr txBox="1"/>
          <p:nvPr/>
        </p:nvSpPr>
        <p:spPr>
          <a:xfrm>
            <a:off x="3489733" y="3827678"/>
            <a:ext cx="7007792" cy="1822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algn="r" defTabSz="914400">
              <a:defRPr sz="5600" b="1">
                <a:solidFill>
                  <a:srgbClr val="C836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Agenda</a:t>
            </a:r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73549C-1A80-C2EB-733C-A399B270B8F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82361" y="651520"/>
            <a:ext cx="11427278" cy="3660593"/>
          </a:xfrm>
        </p:spPr>
        <p:txBody>
          <a:bodyPr/>
          <a:lstStyle/>
          <a:p>
            <a:pPr marL="857250" indent="-857250">
              <a:spcAft>
                <a:spcPts val="1200"/>
              </a:spcAft>
              <a:buAutoNum type="romanUcPeriod"/>
            </a:pPr>
            <a:r>
              <a:rPr lang="en-US" sz="3600" dirty="0">
                <a:latin typeface="Century Gothic" panose="020B0502020202020204" pitchFamily="34" charset="0"/>
              </a:rPr>
              <a:t>Creating a Culture of Ethics</a:t>
            </a:r>
          </a:p>
          <a:p>
            <a:pPr marL="857250" indent="-857250">
              <a:spcAft>
                <a:spcPts val="1200"/>
              </a:spcAft>
              <a:buAutoNum type="romanUcPeriod"/>
            </a:pPr>
            <a:r>
              <a:rPr lang="en-US" sz="3600" dirty="0">
                <a:latin typeface="Century Gothic" panose="020B0502020202020204" pitchFamily="34" charset="0"/>
              </a:rPr>
              <a:t>Ethical Minefields in the AI World</a:t>
            </a:r>
          </a:p>
          <a:p>
            <a:pPr marL="857250" indent="-857250">
              <a:spcAft>
                <a:spcPts val="1200"/>
              </a:spcAft>
              <a:buAutoNum type="romanUcPeriod"/>
            </a:pPr>
            <a:r>
              <a:rPr lang="en-US" sz="3600" dirty="0">
                <a:latin typeface="Century Gothic" panose="020B0502020202020204" pitchFamily="34" charset="0"/>
              </a:rPr>
              <a:t>The Duty of Competence</a:t>
            </a:r>
          </a:p>
          <a:p>
            <a:pPr marL="857250" indent="-857250">
              <a:spcAft>
                <a:spcPts val="1200"/>
              </a:spcAft>
              <a:buAutoNum type="romanUcPeriod"/>
            </a:pPr>
            <a:r>
              <a:rPr lang="en-US" sz="3600" dirty="0">
                <a:latin typeface="Century Gothic" panose="020B0502020202020204" pitchFamily="34" charset="0"/>
              </a:rPr>
              <a:t>Navigating Conflicts</a:t>
            </a:r>
          </a:p>
          <a:p>
            <a:pPr marL="857250" indent="-857250">
              <a:spcAft>
                <a:spcPts val="1200"/>
              </a:spcAft>
              <a:buFont typeface="Arial"/>
              <a:buAutoNum type="romanUcPeriod"/>
            </a:pPr>
            <a:r>
              <a:rPr lang="en-US" sz="3600" dirty="0">
                <a:latin typeface="Century Gothic" panose="020B0502020202020204" pitchFamily="34" charset="0"/>
              </a:rPr>
              <a:t>The Economics of Ethics</a:t>
            </a:r>
          </a:p>
          <a:p>
            <a:pPr marL="571500" indent="-571500">
              <a:buAutoNum type="romanUcPeriod"/>
            </a:pPr>
            <a:endParaRPr lang="en-US" sz="3000" dirty="0"/>
          </a:p>
          <a:p>
            <a:pPr marL="514350" indent="-514350">
              <a:buAutoNum type="romanUcPeriod"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91646"/>
      </p:ext>
    </p:extLst>
  </p:cSld>
  <p:clrMapOvr>
    <a:masterClrMapping/>
  </p:clrMapOvr>
  <p:transition spd="med"/>
</p:sld>
</file>

<file path=ppt/slides/slide5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lick to edit title"/>
          <p:cNvSpPr txBox="1">
            <a:spLocks noGrp="1"/>
          </p:cNvSpPr>
          <p:nvPr>
            <p:ph type="title"/>
          </p:nvPr>
        </p:nvSpPr>
        <p:spPr>
          <a:xfrm>
            <a:off x="1499164" y="4463844"/>
            <a:ext cx="10310475" cy="1177051"/>
          </a:xfrm>
        </p:spPr>
        <p:txBody>
          <a:bodyPr anchor="b">
            <a:normAutofit/>
          </a:bodyPr>
          <a:lstStyle/>
          <a:p>
            <a:r>
              <a:rPr lang="en-US" dirty="0"/>
              <a:t>Creating a Culture of Ethics</a:t>
            </a:r>
            <a:endParaRPr dirty="0"/>
          </a:p>
        </p:txBody>
      </p:sp>
      <p:pic>
        <p:nvPicPr>
          <p:cNvPr id="6" name="Picture Placeholder 4" descr="TOP 25 BUSINESS ETHICS QUOTES | A-Z Quotes">
            <a:extLst>
              <a:ext uri="{FF2B5EF4-FFF2-40B4-BE49-F238E27FC236}">
                <a16:creationId xmlns:a16="http://schemas.microsoft.com/office/drawing/2014/main" id="{6C1541D6-6534-6ADC-3B49-8BEB2BCC2AC6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1" r="-1" b="18581"/>
          <a:stretch>
            <a:fillRect/>
          </a:stretch>
        </p:blipFill>
        <p:spPr bwMode="auto">
          <a:xfrm>
            <a:off x="382361" y="556270"/>
            <a:ext cx="11427278" cy="3660593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spd="med"/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6D0C9-7BD7-F3A6-1876-4AEBB0B82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00F611AC-6081-E316-DF33-11264B5DB63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228724" y="1838325"/>
            <a:ext cx="9839325" cy="3033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C836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i="1" dirty="0"/>
              <a:t>“A lawyer, as a member of the legal profession, is a representative of clients, an officer of the legal system and a public citizen having special responsibility for the quality of justice.”</a:t>
            </a:r>
          </a:p>
          <a:p>
            <a:endParaRPr lang="en-US" i="1" dirty="0"/>
          </a:p>
          <a:p>
            <a:pPr algn="r"/>
            <a:r>
              <a:rPr lang="en-US" sz="2000" dirty="0"/>
              <a:t>Model Rules of Professional Conduct: Preamble (1)</a:t>
            </a:r>
          </a:p>
          <a:p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566558255"/>
      </p:ext>
    </p:extLst>
  </p:cSld>
  <p:clrMapOvr>
    <a:masterClrMapping/>
  </p:clrMapOvr>
  <p:transition spd="med"/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6B564-F9D5-F930-103E-8E0E24CD8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lick to edit title">
            <a:extLst>
              <a:ext uri="{FF2B5EF4-FFF2-40B4-BE49-F238E27FC236}">
                <a16:creationId xmlns:a16="http://schemas.microsoft.com/office/drawing/2014/main" id="{7D414FAD-F246-BDDA-5EA2-A1F04DF87F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99164" y="4463844"/>
            <a:ext cx="10310475" cy="1177051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Ethical Minefields in the AI World</a:t>
            </a:r>
            <a:endParaRPr dirty="0"/>
          </a:p>
        </p:txBody>
      </p:sp>
      <p:pic>
        <p:nvPicPr>
          <p:cNvPr id="1026" name="Picture 2" descr="How artificial general intelligence could learn like a human">
            <a:extLst>
              <a:ext uri="{FF2B5EF4-FFF2-40B4-BE49-F238E27FC236}">
                <a16:creationId xmlns:a16="http://schemas.microsoft.com/office/drawing/2014/main" id="{81527910-EB4D-AC86-0CF4-945034CF2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4" r="-1" b="22986"/>
          <a:stretch>
            <a:fillRect/>
          </a:stretch>
        </p:blipFill>
        <p:spPr bwMode="auto">
          <a:xfrm>
            <a:off x="382361" y="924232"/>
            <a:ext cx="11427278" cy="3322128"/>
          </a:xfrm>
          <a:prstGeom prst="rect">
            <a:avLst/>
          </a:prstGeom>
          <a:noFill/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198226"/>
      </p:ext>
    </p:extLst>
  </p:cSld>
  <p:clrMapOvr>
    <a:masterClrMapping/>
  </p:clrMapOvr>
  <p:transition spd="med"/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8E45C-8B71-B217-7A1B-7C59A310D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6556E6DA-ABFE-CD29-AC7E-7995F17031E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228724" y="1333501"/>
            <a:ext cx="9839325" cy="402907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C8364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/>
            <a:r>
              <a:rPr lang="en-US" sz="12800" i="1" dirty="0"/>
              <a:t>When using generative artificial intelligence tools, a lawyer should take into account:</a:t>
            </a:r>
          </a:p>
          <a:p>
            <a:pPr algn="l"/>
            <a:endParaRPr lang="en-US" sz="9600" i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9600" i="1" dirty="0"/>
              <a:t>the duty of confidentiality,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9600" i="1" dirty="0"/>
              <a:t>the obligation to avoid conflicts of interest,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9600" i="1" dirty="0"/>
              <a:t>the duty of competence and diligence,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9600" i="1" dirty="0"/>
              <a:t>the duty to supervise both lawyers and nonlawyers,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9600" i="1" dirty="0"/>
              <a:t>the duty to consult with clients,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9600" i="1" dirty="0"/>
              <a:t>the duty of candor to tribunals,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9600" i="1" dirty="0"/>
              <a:t>the limitations on what a lawyer may charge for fees and costs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96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r>
              <a:rPr lang="en-US" sz="7200" dirty="0"/>
              <a:t>New York City Bar, Formal Opinion 2024-5</a:t>
            </a:r>
          </a:p>
          <a:p>
            <a:pPr algn="r"/>
            <a:r>
              <a:rPr lang="en-US" sz="7200" dirty="0"/>
              <a:t>(Partial List Only)</a:t>
            </a:r>
          </a:p>
          <a:p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514687110"/>
      </p:ext>
    </p:extLst>
  </p:cSld>
  <p:clrMapOvr>
    <a:masterClrMapping/>
  </p:clrMapOvr>
  <p:transition spd="med"/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50F4D-BAEC-984F-9790-9C5BFCF23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lick to edit title">
            <a:extLst>
              <a:ext uri="{FF2B5EF4-FFF2-40B4-BE49-F238E27FC236}">
                <a16:creationId xmlns:a16="http://schemas.microsoft.com/office/drawing/2014/main" id="{D1A17E98-DCDD-67EA-47A9-C34AF8986B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7822" y="3872734"/>
            <a:ext cx="8854204" cy="1822126"/>
          </a:xfrm>
        </p:spPr>
        <p:txBody>
          <a:bodyPr anchor="b">
            <a:normAutofit/>
          </a:bodyPr>
          <a:lstStyle/>
          <a:p>
            <a:r>
              <a:rPr lang="en-US" dirty="0"/>
              <a:t>The Duty of Competence</a:t>
            </a:r>
            <a:endParaRPr dirty="0"/>
          </a:p>
        </p:txBody>
      </p:sp>
      <p:pic>
        <p:nvPicPr>
          <p:cNvPr id="2052" name="Picture 4" descr="Model Rules of Professional Conduct -">
            <a:extLst>
              <a:ext uri="{FF2B5EF4-FFF2-40B4-BE49-F238E27FC236}">
                <a16:creationId xmlns:a16="http://schemas.microsoft.com/office/drawing/2014/main" id="{D776989E-9BCE-18A2-525C-6E984404D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8" r="-1" b="16530"/>
          <a:stretch>
            <a:fillRect/>
          </a:stretch>
        </p:blipFill>
        <p:spPr bwMode="auto">
          <a:xfrm>
            <a:off x="382361" y="556270"/>
            <a:ext cx="11427278" cy="3660593"/>
          </a:xfrm>
          <a:prstGeom prst="rect">
            <a:avLst/>
          </a:prstGeom>
          <a:solidFill>
            <a:srgbClr val="FFFFFF"/>
          </a:solidFill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08804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ight skin">
  <a:themeElements>
    <a:clrScheme name="Light sk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B5FE7"/>
      </a:accent1>
      <a:accent2>
        <a:srgbClr val="767779"/>
      </a:accent2>
      <a:accent3>
        <a:srgbClr val="A9A9A9"/>
      </a:accent3>
      <a:accent4>
        <a:srgbClr val="797979"/>
      </a:accent4>
      <a:accent5>
        <a:srgbClr val="D5D5D5"/>
      </a:accent5>
      <a:accent6>
        <a:srgbClr val="E8E8EB"/>
      </a:accent6>
      <a:hlink>
        <a:srgbClr val="0000FF"/>
      </a:hlink>
      <a:folHlink>
        <a:srgbClr val="FF00FF"/>
      </a:folHlink>
    </a:clrScheme>
    <a:fontScheme name="Light ski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ight sk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ght skin">
  <a:themeElements>
    <a:clrScheme name="Light sk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B5FE7"/>
      </a:accent1>
      <a:accent2>
        <a:srgbClr val="767779"/>
      </a:accent2>
      <a:accent3>
        <a:srgbClr val="A9A9A9"/>
      </a:accent3>
      <a:accent4>
        <a:srgbClr val="797979"/>
      </a:accent4>
      <a:accent5>
        <a:srgbClr val="D5D5D5"/>
      </a:accent5>
      <a:accent6>
        <a:srgbClr val="E8E8EB"/>
      </a:accent6>
      <a:hlink>
        <a:srgbClr val="0000FF"/>
      </a:hlink>
      <a:folHlink>
        <a:srgbClr val="FF00FF"/>
      </a:folHlink>
    </a:clrScheme>
    <a:fontScheme name="Light ski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ight sk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modified xsi:type="dcterms:W3CDTF">1900-01-01T00:00:00.0000000Z</dcterms:modified>
</coreProperties>
</file>