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301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82" r:id="rId26"/>
    <p:sldId id="302" r:id="rId27"/>
    <p:sldId id="304" r:id="rId28"/>
    <p:sldId id="279" r:id="rId29"/>
    <p:sldId id="280" r:id="rId30"/>
    <p:sldId id="281" r:id="rId31"/>
    <p:sldId id="283" r:id="rId32"/>
    <p:sldId id="303" r:id="rId33"/>
    <p:sldId id="284" r:id="rId34"/>
    <p:sldId id="285" r:id="rId35"/>
    <p:sldId id="286" r:id="rId36"/>
    <p:sldId id="288" r:id="rId37"/>
    <p:sldId id="290" r:id="rId38"/>
    <p:sldId id="291" r:id="rId39"/>
    <p:sldId id="292" r:id="rId40"/>
    <p:sldId id="293" r:id="rId41"/>
    <p:sldId id="295" r:id="rId42"/>
    <p:sldId id="296" r:id="rId43"/>
    <p:sldId id="297" r:id="rId44"/>
    <p:sldId id="298" r:id="rId45"/>
    <p:sldId id="299" r:id="rId46"/>
    <p:sldId id="300" r:id="rId47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>
        <p:scale>
          <a:sx n="150" d="100"/>
          <a:sy n="150" d="100"/>
        </p:scale>
        <p:origin x="132" y="4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hillips, Sarah E." userId="60895d55-5b11-4978-bc32-3953c1a347fc" providerId="ADAL" clId="{59F7B545-0DD5-4599-8351-0B2D11A9844A}"/>
    <pc:docChg chg="undo redo custSel addSld delSld modSld sldOrd">
      <pc:chgData name="Phillips, Sarah E." userId="60895d55-5b11-4978-bc32-3953c1a347fc" providerId="ADAL" clId="{59F7B545-0DD5-4599-8351-0B2D11A9844A}" dt="2025-10-25T01:36:57.236" v="5157" actId="20577"/>
      <pc:docMkLst>
        <pc:docMk/>
      </pc:docMkLst>
      <pc:sldChg chg="modSp mod">
        <pc:chgData name="Phillips, Sarah E." userId="60895d55-5b11-4978-bc32-3953c1a347fc" providerId="ADAL" clId="{59F7B545-0DD5-4599-8351-0B2D11A9844A}" dt="2025-10-25T01:36:57.236" v="5157" actId="20577"/>
        <pc:sldMkLst>
          <pc:docMk/>
          <pc:sldMk cId="0" sldId="256"/>
        </pc:sldMkLst>
        <pc:spChg chg="mod">
          <ac:chgData name="Phillips, Sarah E." userId="60895d55-5b11-4978-bc32-3953c1a347fc" providerId="ADAL" clId="{59F7B545-0DD5-4599-8351-0B2D11A9844A}" dt="2025-10-25T01:36:57.236" v="5157" actId="20577"/>
          <ac:spMkLst>
            <pc:docMk/>
            <pc:sldMk cId="0" sldId="256"/>
            <ac:spMk id="4" creationId="{00000000-0000-0000-0000-000000000000}"/>
          </ac:spMkLst>
        </pc:spChg>
      </pc:sldChg>
      <pc:sldChg chg="modSp mod">
        <pc:chgData name="Phillips, Sarah E." userId="60895d55-5b11-4978-bc32-3953c1a347fc" providerId="ADAL" clId="{59F7B545-0DD5-4599-8351-0B2D11A9844A}" dt="2025-10-25T00:01:19.581" v="163" actId="20577"/>
        <pc:sldMkLst>
          <pc:docMk/>
          <pc:sldMk cId="0" sldId="257"/>
        </pc:sldMkLst>
        <pc:spChg chg="mod">
          <ac:chgData name="Phillips, Sarah E." userId="60895d55-5b11-4978-bc32-3953c1a347fc" providerId="ADAL" clId="{59F7B545-0DD5-4599-8351-0B2D11A9844A}" dt="2025-10-25T00:01:19.581" v="163" actId="20577"/>
          <ac:spMkLst>
            <pc:docMk/>
            <pc:sldMk cId="0" sldId="257"/>
            <ac:spMk id="4" creationId="{00000000-0000-0000-0000-000000000000}"/>
          </ac:spMkLst>
        </pc:spChg>
      </pc:sldChg>
      <pc:sldChg chg="modSp mod">
        <pc:chgData name="Phillips, Sarah E." userId="60895d55-5b11-4978-bc32-3953c1a347fc" providerId="ADAL" clId="{59F7B545-0DD5-4599-8351-0B2D11A9844A}" dt="2025-10-24T23:59:48.724" v="19" actId="122"/>
        <pc:sldMkLst>
          <pc:docMk/>
          <pc:sldMk cId="0" sldId="263"/>
        </pc:sldMkLst>
        <pc:spChg chg="mod">
          <ac:chgData name="Phillips, Sarah E." userId="60895d55-5b11-4978-bc32-3953c1a347fc" providerId="ADAL" clId="{59F7B545-0DD5-4599-8351-0B2D11A9844A}" dt="2025-10-24T23:59:48.724" v="19" actId="122"/>
          <ac:spMkLst>
            <pc:docMk/>
            <pc:sldMk cId="0" sldId="263"/>
            <ac:spMk id="7" creationId="{00000000-0000-0000-0000-000000000000}"/>
          </ac:spMkLst>
        </pc:spChg>
        <pc:spChg chg="mod">
          <ac:chgData name="Phillips, Sarah E." userId="60895d55-5b11-4978-bc32-3953c1a347fc" providerId="ADAL" clId="{59F7B545-0DD5-4599-8351-0B2D11A9844A}" dt="2025-10-24T23:59:42.029" v="17" actId="20577"/>
          <ac:spMkLst>
            <pc:docMk/>
            <pc:sldMk cId="0" sldId="263"/>
            <ac:spMk id="8" creationId="{00000000-0000-0000-0000-000000000000}"/>
          </ac:spMkLst>
        </pc:spChg>
        <pc:spChg chg="mod">
          <ac:chgData name="Phillips, Sarah E." userId="60895d55-5b11-4978-bc32-3953c1a347fc" providerId="ADAL" clId="{59F7B545-0DD5-4599-8351-0B2D11A9844A}" dt="2025-10-24T23:59:33.046" v="1" actId="20577"/>
          <ac:spMkLst>
            <pc:docMk/>
            <pc:sldMk cId="0" sldId="263"/>
            <ac:spMk id="9" creationId="{00000000-0000-0000-0000-000000000000}"/>
          </ac:spMkLst>
        </pc:spChg>
      </pc:sldChg>
      <pc:sldChg chg="modSp mod">
        <pc:chgData name="Phillips, Sarah E." userId="60895d55-5b11-4978-bc32-3953c1a347fc" providerId="ADAL" clId="{59F7B545-0DD5-4599-8351-0B2D11A9844A}" dt="2025-10-25T00:01:09.568" v="155" actId="20577"/>
        <pc:sldMkLst>
          <pc:docMk/>
          <pc:sldMk cId="0" sldId="264"/>
        </pc:sldMkLst>
        <pc:spChg chg="mod">
          <ac:chgData name="Phillips, Sarah E." userId="60895d55-5b11-4978-bc32-3953c1a347fc" providerId="ADAL" clId="{59F7B545-0DD5-4599-8351-0B2D11A9844A}" dt="2025-10-25T00:01:09.568" v="155" actId="20577"/>
          <ac:spMkLst>
            <pc:docMk/>
            <pc:sldMk cId="0" sldId="264"/>
            <ac:spMk id="2" creationId="{00000000-0000-0000-0000-000000000000}"/>
          </ac:spMkLst>
        </pc:spChg>
        <pc:spChg chg="mod">
          <ac:chgData name="Phillips, Sarah E." userId="60895d55-5b11-4978-bc32-3953c1a347fc" providerId="ADAL" clId="{59F7B545-0DD5-4599-8351-0B2D11A9844A}" dt="2025-10-25T00:00:18.185" v="92" actId="20577"/>
          <ac:spMkLst>
            <pc:docMk/>
            <pc:sldMk cId="0" sldId="264"/>
            <ac:spMk id="3" creationId="{00000000-0000-0000-0000-000000000000}"/>
          </ac:spMkLst>
        </pc:spChg>
      </pc:sldChg>
      <pc:sldChg chg="modSp mod">
        <pc:chgData name="Phillips, Sarah E." userId="60895d55-5b11-4978-bc32-3953c1a347fc" providerId="ADAL" clId="{59F7B545-0DD5-4599-8351-0B2D11A9844A}" dt="2025-10-25T00:02:37.499" v="211" actId="20577"/>
        <pc:sldMkLst>
          <pc:docMk/>
          <pc:sldMk cId="0" sldId="267"/>
        </pc:sldMkLst>
        <pc:spChg chg="mod">
          <ac:chgData name="Phillips, Sarah E." userId="60895d55-5b11-4978-bc32-3953c1a347fc" providerId="ADAL" clId="{59F7B545-0DD5-4599-8351-0B2D11A9844A}" dt="2025-10-25T00:02:37.499" v="211" actId="20577"/>
          <ac:spMkLst>
            <pc:docMk/>
            <pc:sldMk cId="0" sldId="267"/>
            <ac:spMk id="7" creationId="{00000000-0000-0000-0000-000000000000}"/>
          </ac:spMkLst>
        </pc:spChg>
      </pc:sldChg>
      <pc:sldChg chg="modSp mod">
        <pc:chgData name="Phillips, Sarah E." userId="60895d55-5b11-4978-bc32-3953c1a347fc" providerId="ADAL" clId="{59F7B545-0DD5-4599-8351-0B2D11A9844A}" dt="2025-10-25T00:03:56.191" v="237" actId="20577"/>
        <pc:sldMkLst>
          <pc:docMk/>
          <pc:sldMk cId="0" sldId="268"/>
        </pc:sldMkLst>
        <pc:spChg chg="mod">
          <ac:chgData name="Phillips, Sarah E." userId="60895d55-5b11-4978-bc32-3953c1a347fc" providerId="ADAL" clId="{59F7B545-0DD5-4599-8351-0B2D11A9844A}" dt="2025-10-25T00:03:56.191" v="237" actId="20577"/>
          <ac:spMkLst>
            <pc:docMk/>
            <pc:sldMk cId="0" sldId="268"/>
            <ac:spMk id="2" creationId="{00000000-0000-0000-0000-000000000000}"/>
          </ac:spMkLst>
        </pc:spChg>
        <pc:spChg chg="mod">
          <ac:chgData name="Phillips, Sarah E." userId="60895d55-5b11-4978-bc32-3953c1a347fc" providerId="ADAL" clId="{59F7B545-0DD5-4599-8351-0B2D11A9844A}" dt="2025-10-25T00:03:47.804" v="224" actId="20577"/>
          <ac:spMkLst>
            <pc:docMk/>
            <pc:sldMk cId="0" sldId="268"/>
            <ac:spMk id="3" creationId="{00000000-0000-0000-0000-000000000000}"/>
          </ac:spMkLst>
        </pc:spChg>
      </pc:sldChg>
      <pc:sldChg chg="modSp mod">
        <pc:chgData name="Phillips, Sarah E." userId="60895d55-5b11-4978-bc32-3953c1a347fc" providerId="ADAL" clId="{59F7B545-0DD5-4599-8351-0B2D11A9844A}" dt="2025-10-25T00:37:45.978" v="1182" actId="20577"/>
        <pc:sldMkLst>
          <pc:docMk/>
          <pc:sldMk cId="0" sldId="269"/>
        </pc:sldMkLst>
        <pc:spChg chg="mod">
          <ac:chgData name="Phillips, Sarah E." userId="60895d55-5b11-4978-bc32-3953c1a347fc" providerId="ADAL" clId="{59F7B545-0DD5-4599-8351-0B2D11A9844A}" dt="2025-10-25T00:14:48.730" v="945" actId="20577"/>
          <ac:spMkLst>
            <pc:docMk/>
            <pc:sldMk cId="0" sldId="269"/>
            <ac:spMk id="4" creationId="{00000000-0000-0000-0000-000000000000}"/>
          </ac:spMkLst>
        </pc:spChg>
        <pc:spChg chg="mod">
          <ac:chgData name="Phillips, Sarah E." userId="60895d55-5b11-4978-bc32-3953c1a347fc" providerId="ADAL" clId="{59F7B545-0DD5-4599-8351-0B2D11A9844A}" dt="2025-10-25T00:16:01.082" v="1110" actId="14100"/>
          <ac:spMkLst>
            <pc:docMk/>
            <pc:sldMk cId="0" sldId="269"/>
            <ac:spMk id="5" creationId="{00000000-0000-0000-0000-000000000000}"/>
          </ac:spMkLst>
        </pc:spChg>
        <pc:spChg chg="mod">
          <ac:chgData name="Phillips, Sarah E." userId="60895d55-5b11-4978-bc32-3953c1a347fc" providerId="ADAL" clId="{59F7B545-0DD5-4599-8351-0B2D11A9844A}" dt="2025-10-25T00:37:45.978" v="1182" actId="20577"/>
          <ac:spMkLst>
            <pc:docMk/>
            <pc:sldMk cId="0" sldId="269"/>
            <ac:spMk id="7" creationId="{00000000-0000-0000-0000-000000000000}"/>
          </ac:spMkLst>
        </pc:spChg>
      </pc:sldChg>
      <pc:sldChg chg="modSp mod">
        <pc:chgData name="Phillips, Sarah E." userId="60895d55-5b11-4978-bc32-3953c1a347fc" providerId="ADAL" clId="{59F7B545-0DD5-4599-8351-0B2D11A9844A}" dt="2025-10-25T00:16:07.915" v="1111" actId="20577"/>
        <pc:sldMkLst>
          <pc:docMk/>
          <pc:sldMk cId="0" sldId="270"/>
        </pc:sldMkLst>
        <pc:spChg chg="mod">
          <ac:chgData name="Phillips, Sarah E." userId="60895d55-5b11-4978-bc32-3953c1a347fc" providerId="ADAL" clId="{59F7B545-0DD5-4599-8351-0B2D11A9844A}" dt="2025-10-25T00:16:07.915" v="1111" actId="20577"/>
          <ac:spMkLst>
            <pc:docMk/>
            <pc:sldMk cId="0" sldId="270"/>
            <ac:spMk id="3" creationId="{00000000-0000-0000-0000-000000000000}"/>
          </ac:spMkLst>
        </pc:spChg>
      </pc:sldChg>
      <pc:sldChg chg="modSp mod">
        <pc:chgData name="Phillips, Sarah E." userId="60895d55-5b11-4978-bc32-3953c1a347fc" providerId="ADAL" clId="{59F7B545-0DD5-4599-8351-0B2D11A9844A}" dt="2025-10-25T00:16:19.051" v="1112" actId="20577"/>
        <pc:sldMkLst>
          <pc:docMk/>
          <pc:sldMk cId="0" sldId="274"/>
        </pc:sldMkLst>
        <pc:spChg chg="mod">
          <ac:chgData name="Phillips, Sarah E." userId="60895d55-5b11-4978-bc32-3953c1a347fc" providerId="ADAL" clId="{59F7B545-0DD5-4599-8351-0B2D11A9844A}" dt="2025-10-25T00:16:19.051" v="1112" actId="20577"/>
          <ac:spMkLst>
            <pc:docMk/>
            <pc:sldMk cId="0" sldId="274"/>
            <ac:spMk id="3" creationId="{00000000-0000-0000-0000-000000000000}"/>
          </ac:spMkLst>
        </pc:spChg>
      </pc:sldChg>
      <pc:sldChg chg="modSp mod">
        <pc:chgData name="Phillips, Sarah E." userId="60895d55-5b11-4978-bc32-3953c1a347fc" providerId="ADAL" clId="{59F7B545-0DD5-4599-8351-0B2D11A9844A}" dt="2025-10-25T00:16:43.567" v="1130" actId="20577"/>
        <pc:sldMkLst>
          <pc:docMk/>
          <pc:sldMk cId="0" sldId="275"/>
        </pc:sldMkLst>
        <pc:spChg chg="mod">
          <ac:chgData name="Phillips, Sarah E." userId="60895d55-5b11-4978-bc32-3953c1a347fc" providerId="ADAL" clId="{59F7B545-0DD5-4599-8351-0B2D11A9844A}" dt="2025-10-25T00:16:43.567" v="1130" actId="20577"/>
          <ac:spMkLst>
            <pc:docMk/>
            <pc:sldMk cId="0" sldId="275"/>
            <ac:spMk id="7" creationId="{00000000-0000-0000-0000-000000000000}"/>
          </ac:spMkLst>
        </pc:spChg>
      </pc:sldChg>
      <pc:sldChg chg="modSp mod">
        <pc:chgData name="Phillips, Sarah E." userId="60895d55-5b11-4978-bc32-3953c1a347fc" providerId="ADAL" clId="{59F7B545-0DD5-4599-8351-0B2D11A9844A}" dt="2025-10-25T00:17:33.671" v="1146" actId="20577"/>
        <pc:sldMkLst>
          <pc:docMk/>
          <pc:sldMk cId="0" sldId="277"/>
        </pc:sldMkLst>
        <pc:spChg chg="mod">
          <ac:chgData name="Phillips, Sarah E." userId="60895d55-5b11-4978-bc32-3953c1a347fc" providerId="ADAL" clId="{59F7B545-0DD5-4599-8351-0B2D11A9844A}" dt="2025-10-25T00:17:28.334" v="1138" actId="20577"/>
          <ac:spMkLst>
            <pc:docMk/>
            <pc:sldMk cId="0" sldId="277"/>
            <ac:spMk id="6" creationId="{00000000-0000-0000-0000-000000000000}"/>
          </ac:spMkLst>
        </pc:spChg>
        <pc:spChg chg="mod">
          <ac:chgData name="Phillips, Sarah E." userId="60895d55-5b11-4978-bc32-3953c1a347fc" providerId="ADAL" clId="{59F7B545-0DD5-4599-8351-0B2D11A9844A}" dt="2025-10-25T00:17:33.671" v="1146" actId="20577"/>
          <ac:spMkLst>
            <pc:docMk/>
            <pc:sldMk cId="0" sldId="277"/>
            <ac:spMk id="8" creationId="{00000000-0000-0000-0000-000000000000}"/>
          </ac:spMkLst>
        </pc:spChg>
      </pc:sldChg>
      <pc:sldChg chg="modSp mod">
        <pc:chgData name="Phillips, Sarah E." userId="60895d55-5b11-4978-bc32-3953c1a347fc" providerId="ADAL" clId="{59F7B545-0DD5-4599-8351-0B2D11A9844A}" dt="2025-10-25T00:17:42.580" v="1155" actId="20577"/>
        <pc:sldMkLst>
          <pc:docMk/>
          <pc:sldMk cId="0" sldId="278"/>
        </pc:sldMkLst>
        <pc:spChg chg="mod">
          <ac:chgData name="Phillips, Sarah E." userId="60895d55-5b11-4978-bc32-3953c1a347fc" providerId="ADAL" clId="{59F7B545-0DD5-4599-8351-0B2D11A9844A}" dt="2025-10-25T00:17:42.580" v="1155" actId="20577"/>
          <ac:spMkLst>
            <pc:docMk/>
            <pc:sldMk cId="0" sldId="278"/>
            <ac:spMk id="3" creationId="{00000000-0000-0000-0000-000000000000}"/>
          </ac:spMkLst>
        </pc:spChg>
      </pc:sldChg>
      <pc:sldChg chg="modSp mod ord">
        <pc:chgData name="Phillips, Sarah E." userId="60895d55-5b11-4978-bc32-3953c1a347fc" providerId="ADAL" clId="{59F7B545-0DD5-4599-8351-0B2D11A9844A}" dt="2025-10-25T00:55:20.739" v="2035" actId="20577"/>
        <pc:sldMkLst>
          <pc:docMk/>
          <pc:sldMk cId="0" sldId="282"/>
        </pc:sldMkLst>
        <pc:spChg chg="mod">
          <ac:chgData name="Phillips, Sarah E." userId="60895d55-5b11-4978-bc32-3953c1a347fc" providerId="ADAL" clId="{59F7B545-0DD5-4599-8351-0B2D11A9844A}" dt="2025-10-25T00:40:13.726" v="1232" actId="20577"/>
          <ac:spMkLst>
            <pc:docMk/>
            <pc:sldMk cId="0" sldId="282"/>
            <ac:spMk id="3" creationId="{00000000-0000-0000-0000-000000000000}"/>
          </ac:spMkLst>
        </pc:spChg>
        <pc:spChg chg="mod">
          <ac:chgData name="Phillips, Sarah E." userId="60895d55-5b11-4978-bc32-3953c1a347fc" providerId="ADAL" clId="{59F7B545-0DD5-4599-8351-0B2D11A9844A}" dt="2025-10-25T00:41:14.028" v="1316" actId="20577"/>
          <ac:spMkLst>
            <pc:docMk/>
            <pc:sldMk cId="0" sldId="282"/>
            <ac:spMk id="7" creationId="{00000000-0000-0000-0000-000000000000}"/>
          </ac:spMkLst>
        </pc:spChg>
        <pc:spChg chg="mod">
          <ac:chgData name="Phillips, Sarah E." userId="60895d55-5b11-4978-bc32-3953c1a347fc" providerId="ADAL" clId="{59F7B545-0DD5-4599-8351-0B2D11A9844A}" dt="2025-10-25T00:55:20.739" v="2035" actId="20577"/>
          <ac:spMkLst>
            <pc:docMk/>
            <pc:sldMk cId="0" sldId="282"/>
            <ac:spMk id="8" creationId="{00000000-0000-0000-0000-000000000000}"/>
          </ac:spMkLst>
        </pc:spChg>
      </pc:sldChg>
      <pc:sldChg chg="modSp mod">
        <pc:chgData name="Phillips, Sarah E." userId="60895d55-5b11-4978-bc32-3953c1a347fc" providerId="ADAL" clId="{59F7B545-0DD5-4599-8351-0B2D11A9844A}" dt="2025-10-25T01:04:03.874" v="2409" actId="20577"/>
        <pc:sldMkLst>
          <pc:docMk/>
          <pc:sldMk cId="0" sldId="283"/>
        </pc:sldMkLst>
        <pc:spChg chg="mod">
          <ac:chgData name="Phillips, Sarah E." userId="60895d55-5b11-4978-bc32-3953c1a347fc" providerId="ADAL" clId="{59F7B545-0DD5-4599-8351-0B2D11A9844A}" dt="2025-10-25T01:03:38.358" v="2318" actId="20577"/>
          <ac:spMkLst>
            <pc:docMk/>
            <pc:sldMk cId="0" sldId="283"/>
            <ac:spMk id="3" creationId="{00000000-0000-0000-0000-000000000000}"/>
          </ac:spMkLst>
        </pc:spChg>
        <pc:spChg chg="mod">
          <ac:chgData name="Phillips, Sarah E." userId="60895d55-5b11-4978-bc32-3953c1a347fc" providerId="ADAL" clId="{59F7B545-0DD5-4599-8351-0B2D11A9844A}" dt="2025-10-25T00:59:14.810" v="2215" actId="20577"/>
          <ac:spMkLst>
            <pc:docMk/>
            <pc:sldMk cId="0" sldId="283"/>
            <ac:spMk id="5" creationId="{00000000-0000-0000-0000-000000000000}"/>
          </ac:spMkLst>
        </pc:spChg>
        <pc:spChg chg="mod">
          <ac:chgData name="Phillips, Sarah E." userId="60895d55-5b11-4978-bc32-3953c1a347fc" providerId="ADAL" clId="{59F7B545-0DD5-4599-8351-0B2D11A9844A}" dt="2025-10-25T01:00:54.641" v="2241" actId="14100"/>
          <ac:spMkLst>
            <pc:docMk/>
            <pc:sldMk cId="0" sldId="283"/>
            <ac:spMk id="6" creationId="{00000000-0000-0000-0000-000000000000}"/>
          </ac:spMkLst>
        </pc:spChg>
        <pc:spChg chg="mod">
          <ac:chgData name="Phillips, Sarah E." userId="60895d55-5b11-4978-bc32-3953c1a347fc" providerId="ADAL" clId="{59F7B545-0DD5-4599-8351-0B2D11A9844A}" dt="2025-10-25T00:59:06.623" v="2182" actId="20577"/>
          <ac:spMkLst>
            <pc:docMk/>
            <pc:sldMk cId="0" sldId="283"/>
            <ac:spMk id="7" creationId="{00000000-0000-0000-0000-000000000000}"/>
          </ac:spMkLst>
        </pc:spChg>
        <pc:spChg chg="mod">
          <ac:chgData name="Phillips, Sarah E." userId="60895d55-5b11-4978-bc32-3953c1a347fc" providerId="ADAL" clId="{59F7B545-0DD5-4599-8351-0B2D11A9844A}" dt="2025-10-25T01:04:03.874" v="2409" actId="20577"/>
          <ac:spMkLst>
            <pc:docMk/>
            <pc:sldMk cId="0" sldId="283"/>
            <ac:spMk id="8" creationId="{00000000-0000-0000-0000-000000000000}"/>
          </ac:spMkLst>
        </pc:spChg>
        <pc:spChg chg="mod">
          <ac:chgData name="Phillips, Sarah E." userId="60895d55-5b11-4978-bc32-3953c1a347fc" providerId="ADAL" clId="{59F7B545-0DD5-4599-8351-0B2D11A9844A}" dt="2025-10-25T01:01:10.508" v="2281" actId="20577"/>
          <ac:spMkLst>
            <pc:docMk/>
            <pc:sldMk cId="0" sldId="283"/>
            <ac:spMk id="9" creationId="{00000000-0000-0000-0000-000000000000}"/>
          </ac:spMkLst>
        </pc:spChg>
        <pc:spChg chg="mod">
          <ac:chgData name="Phillips, Sarah E." userId="60895d55-5b11-4978-bc32-3953c1a347fc" providerId="ADAL" clId="{59F7B545-0DD5-4599-8351-0B2D11A9844A}" dt="2025-10-25T00:58:32.826" v="2176" actId="20577"/>
          <ac:spMkLst>
            <pc:docMk/>
            <pc:sldMk cId="0" sldId="283"/>
            <ac:spMk id="10" creationId="{00000000-0000-0000-0000-000000000000}"/>
          </ac:spMkLst>
        </pc:spChg>
      </pc:sldChg>
      <pc:sldChg chg="modSp mod">
        <pc:chgData name="Phillips, Sarah E." userId="60895d55-5b11-4978-bc32-3953c1a347fc" providerId="ADAL" clId="{59F7B545-0DD5-4599-8351-0B2D11A9844A}" dt="2025-10-25T01:28:58.430" v="4756" actId="20577"/>
        <pc:sldMkLst>
          <pc:docMk/>
          <pc:sldMk cId="0" sldId="285"/>
        </pc:sldMkLst>
        <pc:spChg chg="mod">
          <ac:chgData name="Phillips, Sarah E." userId="60895d55-5b11-4978-bc32-3953c1a347fc" providerId="ADAL" clId="{59F7B545-0DD5-4599-8351-0B2D11A9844A}" dt="2025-10-25T01:28:58.430" v="4756" actId="20577"/>
          <ac:spMkLst>
            <pc:docMk/>
            <pc:sldMk cId="0" sldId="285"/>
            <ac:spMk id="3" creationId="{00000000-0000-0000-0000-000000000000}"/>
          </ac:spMkLst>
        </pc:spChg>
      </pc:sldChg>
      <pc:sldChg chg="modSp mod">
        <pc:chgData name="Phillips, Sarah E." userId="60895d55-5b11-4978-bc32-3953c1a347fc" providerId="ADAL" clId="{59F7B545-0DD5-4599-8351-0B2D11A9844A}" dt="2025-10-25T01:29:51.968" v="4957" actId="20577"/>
        <pc:sldMkLst>
          <pc:docMk/>
          <pc:sldMk cId="0" sldId="286"/>
        </pc:sldMkLst>
        <pc:spChg chg="mod">
          <ac:chgData name="Phillips, Sarah E." userId="60895d55-5b11-4978-bc32-3953c1a347fc" providerId="ADAL" clId="{59F7B545-0DD5-4599-8351-0B2D11A9844A}" dt="2025-10-25T01:29:51.968" v="4957" actId="20577"/>
          <ac:spMkLst>
            <pc:docMk/>
            <pc:sldMk cId="0" sldId="286"/>
            <ac:spMk id="4" creationId="{00000000-0000-0000-0000-000000000000}"/>
          </ac:spMkLst>
        </pc:spChg>
      </pc:sldChg>
      <pc:sldChg chg="del">
        <pc:chgData name="Phillips, Sarah E." userId="60895d55-5b11-4978-bc32-3953c1a347fc" providerId="ADAL" clId="{59F7B545-0DD5-4599-8351-0B2D11A9844A}" dt="2025-10-25T01:30:04.733" v="4958" actId="2696"/>
        <pc:sldMkLst>
          <pc:docMk/>
          <pc:sldMk cId="0" sldId="287"/>
        </pc:sldMkLst>
      </pc:sldChg>
      <pc:sldChg chg="del">
        <pc:chgData name="Phillips, Sarah E." userId="60895d55-5b11-4978-bc32-3953c1a347fc" providerId="ADAL" clId="{59F7B545-0DD5-4599-8351-0B2D11A9844A}" dt="2025-10-25T01:30:29.613" v="4959" actId="47"/>
        <pc:sldMkLst>
          <pc:docMk/>
          <pc:sldMk cId="0" sldId="289"/>
        </pc:sldMkLst>
      </pc:sldChg>
      <pc:sldChg chg="modSp mod">
        <pc:chgData name="Phillips, Sarah E." userId="60895d55-5b11-4978-bc32-3953c1a347fc" providerId="ADAL" clId="{59F7B545-0DD5-4599-8351-0B2D11A9844A}" dt="2025-10-25T01:30:47.973" v="4981" actId="20577"/>
        <pc:sldMkLst>
          <pc:docMk/>
          <pc:sldMk cId="0" sldId="290"/>
        </pc:sldMkLst>
        <pc:spChg chg="mod">
          <ac:chgData name="Phillips, Sarah E." userId="60895d55-5b11-4978-bc32-3953c1a347fc" providerId="ADAL" clId="{59F7B545-0DD5-4599-8351-0B2D11A9844A}" dt="2025-10-25T01:30:47.973" v="4981" actId="20577"/>
          <ac:spMkLst>
            <pc:docMk/>
            <pc:sldMk cId="0" sldId="290"/>
            <ac:spMk id="2" creationId="{00000000-0000-0000-0000-000000000000}"/>
          </ac:spMkLst>
        </pc:spChg>
        <pc:spChg chg="mod">
          <ac:chgData name="Phillips, Sarah E." userId="60895d55-5b11-4978-bc32-3953c1a347fc" providerId="ADAL" clId="{59F7B545-0DD5-4599-8351-0B2D11A9844A}" dt="2025-10-25T01:06:38.611" v="2694" actId="20577"/>
          <ac:spMkLst>
            <pc:docMk/>
            <pc:sldMk cId="0" sldId="290"/>
            <ac:spMk id="3" creationId="{00000000-0000-0000-0000-000000000000}"/>
          </ac:spMkLst>
        </pc:spChg>
      </pc:sldChg>
      <pc:sldChg chg="modSp mod">
        <pc:chgData name="Phillips, Sarah E." userId="60895d55-5b11-4978-bc32-3953c1a347fc" providerId="ADAL" clId="{59F7B545-0DD5-4599-8351-0B2D11A9844A}" dt="2025-10-25T01:32:41.371" v="5049" actId="20577"/>
        <pc:sldMkLst>
          <pc:docMk/>
          <pc:sldMk cId="0" sldId="291"/>
        </pc:sldMkLst>
        <pc:spChg chg="mod">
          <ac:chgData name="Phillips, Sarah E." userId="60895d55-5b11-4978-bc32-3953c1a347fc" providerId="ADAL" clId="{59F7B545-0DD5-4599-8351-0B2D11A9844A}" dt="2025-10-25T01:30:56.484" v="4982" actId="20577"/>
          <ac:spMkLst>
            <pc:docMk/>
            <pc:sldMk cId="0" sldId="291"/>
            <ac:spMk id="3" creationId="{00000000-0000-0000-0000-000000000000}"/>
          </ac:spMkLst>
        </pc:spChg>
        <pc:spChg chg="mod">
          <ac:chgData name="Phillips, Sarah E." userId="60895d55-5b11-4978-bc32-3953c1a347fc" providerId="ADAL" clId="{59F7B545-0DD5-4599-8351-0B2D11A9844A}" dt="2025-10-25T01:32:41.371" v="5049" actId="20577"/>
          <ac:spMkLst>
            <pc:docMk/>
            <pc:sldMk cId="0" sldId="291"/>
            <ac:spMk id="4" creationId="{00000000-0000-0000-0000-000000000000}"/>
          </ac:spMkLst>
        </pc:spChg>
      </pc:sldChg>
      <pc:sldChg chg="modSp mod">
        <pc:chgData name="Phillips, Sarah E." userId="60895d55-5b11-4978-bc32-3953c1a347fc" providerId="ADAL" clId="{59F7B545-0DD5-4599-8351-0B2D11A9844A}" dt="2025-10-25T01:33:30.482" v="5104" actId="1076"/>
        <pc:sldMkLst>
          <pc:docMk/>
          <pc:sldMk cId="0" sldId="292"/>
        </pc:sldMkLst>
        <pc:spChg chg="mod">
          <ac:chgData name="Phillips, Sarah E." userId="60895d55-5b11-4978-bc32-3953c1a347fc" providerId="ADAL" clId="{59F7B545-0DD5-4599-8351-0B2D11A9844A}" dt="2025-10-25T01:32:22.211" v="5019" actId="20577"/>
          <ac:spMkLst>
            <pc:docMk/>
            <pc:sldMk cId="0" sldId="292"/>
            <ac:spMk id="3" creationId="{00000000-0000-0000-0000-000000000000}"/>
          </ac:spMkLst>
        </pc:spChg>
        <pc:spChg chg="mod">
          <ac:chgData name="Phillips, Sarah E." userId="60895d55-5b11-4978-bc32-3953c1a347fc" providerId="ADAL" clId="{59F7B545-0DD5-4599-8351-0B2D11A9844A}" dt="2025-10-25T01:33:14.868" v="5087" actId="20577"/>
          <ac:spMkLst>
            <pc:docMk/>
            <pc:sldMk cId="0" sldId="292"/>
            <ac:spMk id="4" creationId="{00000000-0000-0000-0000-000000000000}"/>
          </ac:spMkLst>
        </pc:spChg>
        <pc:spChg chg="mod">
          <ac:chgData name="Phillips, Sarah E." userId="60895d55-5b11-4978-bc32-3953c1a347fc" providerId="ADAL" clId="{59F7B545-0DD5-4599-8351-0B2D11A9844A}" dt="2025-10-25T01:33:25.977" v="5103" actId="20577"/>
          <ac:spMkLst>
            <pc:docMk/>
            <pc:sldMk cId="0" sldId="292"/>
            <ac:spMk id="5" creationId="{00000000-0000-0000-0000-000000000000}"/>
          </ac:spMkLst>
        </pc:spChg>
        <pc:spChg chg="mod">
          <ac:chgData name="Phillips, Sarah E." userId="60895d55-5b11-4978-bc32-3953c1a347fc" providerId="ADAL" clId="{59F7B545-0DD5-4599-8351-0B2D11A9844A}" dt="2025-10-25T01:33:30.482" v="5104" actId="1076"/>
          <ac:spMkLst>
            <pc:docMk/>
            <pc:sldMk cId="0" sldId="292"/>
            <ac:spMk id="6" creationId="{00000000-0000-0000-0000-000000000000}"/>
          </ac:spMkLst>
        </pc:spChg>
        <pc:spChg chg="mod">
          <ac:chgData name="Phillips, Sarah E." userId="60895d55-5b11-4978-bc32-3953c1a347fc" providerId="ADAL" clId="{59F7B545-0DD5-4599-8351-0B2D11A9844A}" dt="2025-10-25T01:31:41.881" v="4988" actId="20577"/>
          <ac:spMkLst>
            <pc:docMk/>
            <pc:sldMk cId="0" sldId="292"/>
            <ac:spMk id="8" creationId="{00000000-0000-0000-0000-000000000000}"/>
          </ac:spMkLst>
        </pc:spChg>
        <pc:spChg chg="mod">
          <ac:chgData name="Phillips, Sarah E." userId="60895d55-5b11-4978-bc32-3953c1a347fc" providerId="ADAL" clId="{59F7B545-0DD5-4599-8351-0B2D11A9844A}" dt="2025-10-25T01:31:55.200" v="5005" actId="313"/>
          <ac:spMkLst>
            <pc:docMk/>
            <pc:sldMk cId="0" sldId="292"/>
            <ac:spMk id="9" creationId="{00000000-0000-0000-0000-000000000000}"/>
          </ac:spMkLst>
        </pc:spChg>
      </pc:sldChg>
      <pc:sldChg chg="modSp mod">
        <pc:chgData name="Phillips, Sarah E." userId="60895d55-5b11-4978-bc32-3953c1a347fc" providerId="ADAL" clId="{59F7B545-0DD5-4599-8351-0B2D11A9844A}" dt="2025-10-25T01:33:49.147" v="5119" actId="20577"/>
        <pc:sldMkLst>
          <pc:docMk/>
          <pc:sldMk cId="0" sldId="293"/>
        </pc:sldMkLst>
        <pc:spChg chg="mod">
          <ac:chgData name="Phillips, Sarah E." userId="60895d55-5b11-4978-bc32-3953c1a347fc" providerId="ADAL" clId="{59F7B545-0DD5-4599-8351-0B2D11A9844A}" dt="2025-10-25T01:33:49.147" v="5119" actId="20577"/>
          <ac:spMkLst>
            <pc:docMk/>
            <pc:sldMk cId="0" sldId="293"/>
            <ac:spMk id="3" creationId="{00000000-0000-0000-0000-000000000000}"/>
          </ac:spMkLst>
        </pc:spChg>
      </pc:sldChg>
      <pc:sldChg chg="del">
        <pc:chgData name="Phillips, Sarah E." userId="60895d55-5b11-4978-bc32-3953c1a347fc" providerId="ADAL" clId="{59F7B545-0DD5-4599-8351-0B2D11A9844A}" dt="2025-10-25T01:34:26.319" v="5120" actId="47"/>
        <pc:sldMkLst>
          <pc:docMk/>
          <pc:sldMk cId="0" sldId="294"/>
        </pc:sldMkLst>
      </pc:sldChg>
      <pc:sldChg chg="delSp modSp mod">
        <pc:chgData name="Phillips, Sarah E." userId="60895d55-5b11-4978-bc32-3953c1a347fc" providerId="ADAL" clId="{59F7B545-0DD5-4599-8351-0B2D11A9844A}" dt="2025-10-25T01:35:16.723" v="5146" actId="21"/>
        <pc:sldMkLst>
          <pc:docMk/>
          <pc:sldMk cId="0" sldId="295"/>
        </pc:sldMkLst>
        <pc:spChg chg="mod">
          <ac:chgData name="Phillips, Sarah E." userId="60895d55-5b11-4978-bc32-3953c1a347fc" providerId="ADAL" clId="{59F7B545-0DD5-4599-8351-0B2D11A9844A}" dt="2025-10-25T01:34:42.868" v="5141" actId="14100"/>
          <ac:spMkLst>
            <pc:docMk/>
            <pc:sldMk cId="0" sldId="295"/>
            <ac:spMk id="3" creationId="{00000000-0000-0000-0000-000000000000}"/>
          </ac:spMkLst>
        </pc:spChg>
        <pc:spChg chg="del">
          <ac:chgData name="Phillips, Sarah E." userId="60895d55-5b11-4978-bc32-3953c1a347fc" providerId="ADAL" clId="{59F7B545-0DD5-4599-8351-0B2D11A9844A}" dt="2025-10-25T01:35:05.250" v="5143" actId="21"/>
          <ac:spMkLst>
            <pc:docMk/>
            <pc:sldMk cId="0" sldId="295"/>
            <ac:spMk id="9" creationId="{00000000-0000-0000-0000-000000000000}"/>
          </ac:spMkLst>
        </pc:spChg>
        <pc:spChg chg="del">
          <ac:chgData name="Phillips, Sarah E." userId="60895d55-5b11-4978-bc32-3953c1a347fc" providerId="ADAL" clId="{59F7B545-0DD5-4599-8351-0B2D11A9844A}" dt="2025-10-25T01:35:12.306" v="5144" actId="21"/>
          <ac:spMkLst>
            <pc:docMk/>
            <pc:sldMk cId="0" sldId="295"/>
            <ac:spMk id="10" creationId="{00000000-0000-0000-0000-000000000000}"/>
          </ac:spMkLst>
        </pc:spChg>
        <pc:spChg chg="del mod">
          <ac:chgData name="Phillips, Sarah E." userId="60895d55-5b11-4978-bc32-3953c1a347fc" providerId="ADAL" clId="{59F7B545-0DD5-4599-8351-0B2D11A9844A}" dt="2025-10-25T01:35:16.723" v="5146" actId="21"/>
          <ac:spMkLst>
            <pc:docMk/>
            <pc:sldMk cId="0" sldId="295"/>
            <ac:spMk id="11" creationId="{00000000-0000-0000-0000-000000000000}"/>
          </ac:spMkLst>
        </pc:spChg>
      </pc:sldChg>
      <pc:sldChg chg="delSp modSp mod">
        <pc:chgData name="Phillips, Sarah E." userId="60895d55-5b11-4978-bc32-3953c1a347fc" providerId="ADAL" clId="{59F7B545-0DD5-4599-8351-0B2D11A9844A}" dt="2025-10-25T01:36:09.519" v="5151" actId="21"/>
        <pc:sldMkLst>
          <pc:docMk/>
          <pc:sldMk cId="0" sldId="298"/>
        </pc:sldMkLst>
        <pc:spChg chg="del">
          <ac:chgData name="Phillips, Sarah E." userId="60895d55-5b11-4978-bc32-3953c1a347fc" providerId="ADAL" clId="{59F7B545-0DD5-4599-8351-0B2D11A9844A}" dt="2025-10-25T01:36:05.829" v="5150" actId="21"/>
          <ac:spMkLst>
            <pc:docMk/>
            <pc:sldMk cId="0" sldId="298"/>
            <ac:spMk id="10" creationId="{00000000-0000-0000-0000-000000000000}"/>
          </ac:spMkLst>
        </pc:spChg>
        <pc:spChg chg="del">
          <ac:chgData name="Phillips, Sarah E." userId="60895d55-5b11-4978-bc32-3953c1a347fc" providerId="ADAL" clId="{59F7B545-0DD5-4599-8351-0B2D11A9844A}" dt="2025-10-25T01:36:09.519" v="5151" actId="21"/>
          <ac:spMkLst>
            <pc:docMk/>
            <pc:sldMk cId="0" sldId="298"/>
            <ac:spMk id="11" creationId="{00000000-0000-0000-0000-000000000000}"/>
          </ac:spMkLst>
        </pc:spChg>
        <pc:spChg chg="del mod">
          <ac:chgData name="Phillips, Sarah E." userId="60895d55-5b11-4978-bc32-3953c1a347fc" providerId="ADAL" clId="{59F7B545-0DD5-4599-8351-0B2D11A9844A}" dt="2025-10-25T01:36:03.011" v="5149" actId="21"/>
          <ac:spMkLst>
            <pc:docMk/>
            <pc:sldMk cId="0" sldId="298"/>
            <ac:spMk id="12" creationId="{00000000-0000-0000-0000-000000000000}"/>
          </ac:spMkLst>
        </pc:spChg>
      </pc:sldChg>
      <pc:sldChg chg="addSp modSp add mod">
        <pc:chgData name="Phillips, Sarah E." userId="60895d55-5b11-4978-bc32-3953c1a347fc" providerId="ADAL" clId="{59F7B545-0DD5-4599-8351-0B2D11A9844A}" dt="2025-10-25T00:11:21.881" v="841" actId="1076"/>
        <pc:sldMkLst>
          <pc:docMk/>
          <pc:sldMk cId="309741822" sldId="301"/>
        </pc:sldMkLst>
        <pc:spChg chg="mod">
          <ac:chgData name="Phillips, Sarah E." userId="60895d55-5b11-4978-bc32-3953c1a347fc" providerId="ADAL" clId="{59F7B545-0DD5-4599-8351-0B2D11A9844A}" dt="2025-10-25T00:04:42.543" v="313" actId="20577"/>
          <ac:spMkLst>
            <pc:docMk/>
            <pc:sldMk cId="309741822" sldId="301"/>
            <ac:spMk id="3" creationId="{81E82051-E22F-E2D1-B2E3-A13A2BBA3E6B}"/>
          </ac:spMkLst>
        </pc:spChg>
        <pc:spChg chg="mod">
          <ac:chgData name="Phillips, Sarah E." userId="60895d55-5b11-4978-bc32-3953c1a347fc" providerId="ADAL" clId="{59F7B545-0DD5-4599-8351-0B2D11A9844A}" dt="2025-10-25T00:10:18.160" v="839" actId="20577"/>
          <ac:spMkLst>
            <pc:docMk/>
            <pc:sldMk cId="309741822" sldId="301"/>
            <ac:spMk id="4" creationId="{3371556E-2CCE-B4F6-0FD7-0B0DC9BC7F38}"/>
          </ac:spMkLst>
        </pc:spChg>
        <pc:spChg chg="mod">
          <ac:chgData name="Phillips, Sarah E." userId="60895d55-5b11-4978-bc32-3953c1a347fc" providerId="ADAL" clId="{59F7B545-0DD5-4599-8351-0B2D11A9844A}" dt="2025-10-25T00:08:54.515" v="601" actId="20577"/>
          <ac:spMkLst>
            <pc:docMk/>
            <pc:sldMk cId="309741822" sldId="301"/>
            <ac:spMk id="5" creationId="{99846E91-D947-61EB-48B8-79EB47375753}"/>
          </ac:spMkLst>
        </pc:spChg>
        <pc:spChg chg="mod">
          <ac:chgData name="Phillips, Sarah E." userId="60895d55-5b11-4978-bc32-3953c1a347fc" providerId="ADAL" clId="{59F7B545-0DD5-4599-8351-0B2D11A9844A}" dt="2025-10-25T00:09:41.083" v="735" actId="20577"/>
          <ac:spMkLst>
            <pc:docMk/>
            <pc:sldMk cId="309741822" sldId="301"/>
            <ac:spMk id="6" creationId="{432B2BCF-F1CF-CCA2-5AC5-AB4CF3808927}"/>
          </ac:spMkLst>
        </pc:spChg>
        <pc:spChg chg="mod">
          <ac:chgData name="Phillips, Sarah E." userId="60895d55-5b11-4978-bc32-3953c1a347fc" providerId="ADAL" clId="{59F7B545-0DD5-4599-8351-0B2D11A9844A}" dt="2025-10-25T00:10:07.705" v="835" actId="20577"/>
          <ac:spMkLst>
            <pc:docMk/>
            <pc:sldMk cId="309741822" sldId="301"/>
            <ac:spMk id="7" creationId="{E08518F3-6E56-DF94-9180-99ACCBF0029A}"/>
          </ac:spMkLst>
        </pc:spChg>
        <pc:spChg chg="add mod">
          <ac:chgData name="Phillips, Sarah E." userId="60895d55-5b11-4978-bc32-3953c1a347fc" providerId="ADAL" clId="{59F7B545-0DD5-4599-8351-0B2D11A9844A}" dt="2025-10-25T00:11:21.881" v="841" actId="1076"/>
          <ac:spMkLst>
            <pc:docMk/>
            <pc:sldMk cId="309741822" sldId="301"/>
            <ac:spMk id="8" creationId="{A9311A65-3DE4-37B9-9FC8-D60DC24FD9F4}"/>
          </ac:spMkLst>
        </pc:spChg>
      </pc:sldChg>
      <pc:sldChg chg="modSp add mod">
        <pc:chgData name="Phillips, Sarah E." userId="60895d55-5b11-4978-bc32-3953c1a347fc" providerId="ADAL" clId="{59F7B545-0DD5-4599-8351-0B2D11A9844A}" dt="2025-10-25T01:15:57.774" v="3455" actId="20577"/>
        <pc:sldMkLst>
          <pc:docMk/>
          <pc:sldMk cId="1937499637" sldId="302"/>
        </pc:sldMkLst>
        <pc:spChg chg="mod">
          <ac:chgData name="Phillips, Sarah E." userId="60895d55-5b11-4978-bc32-3953c1a347fc" providerId="ADAL" clId="{59F7B545-0DD5-4599-8351-0B2D11A9844A}" dt="2025-10-25T01:15:57.774" v="3455" actId="20577"/>
          <ac:spMkLst>
            <pc:docMk/>
            <pc:sldMk cId="1937499637" sldId="302"/>
            <ac:spMk id="3" creationId="{18C4BF91-E6A1-7268-ECFF-41A8837F830A}"/>
          </ac:spMkLst>
        </pc:spChg>
        <pc:spChg chg="mod">
          <ac:chgData name="Phillips, Sarah E." userId="60895d55-5b11-4978-bc32-3953c1a347fc" providerId="ADAL" clId="{59F7B545-0DD5-4599-8351-0B2D11A9844A}" dt="2025-10-25T01:08:17.652" v="2852" actId="14100"/>
          <ac:spMkLst>
            <pc:docMk/>
            <pc:sldMk cId="1937499637" sldId="302"/>
            <ac:spMk id="4" creationId="{1B87B4A1-D823-0FC2-2AD1-3DBFC0A25D3B}"/>
          </ac:spMkLst>
        </pc:spChg>
        <pc:spChg chg="mod">
          <ac:chgData name="Phillips, Sarah E." userId="60895d55-5b11-4978-bc32-3953c1a347fc" providerId="ADAL" clId="{59F7B545-0DD5-4599-8351-0B2D11A9844A}" dt="2025-10-25T01:08:49.270" v="2894" actId="1076"/>
          <ac:spMkLst>
            <pc:docMk/>
            <pc:sldMk cId="1937499637" sldId="302"/>
            <ac:spMk id="5" creationId="{DD842A0B-D00F-C17A-2B67-0582397D6BD6}"/>
          </ac:spMkLst>
        </pc:spChg>
        <pc:spChg chg="mod">
          <ac:chgData name="Phillips, Sarah E." userId="60895d55-5b11-4978-bc32-3953c1a347fc" providerId="ADAL" clId="{59F7B545-0DD5-4599-8351-0B2D11A9844A}" dt="2025-10-25T01:10:23.050" v="2945" actId="20577"/>
          <ac:spMkLst>
            <pc:docMk/>
            <pc:sldMk cId="1937499637" sldId="302"/>
            <ac:spMk id="6" creationId="{CD30228D-6D51-83CE-8AAA-FDAEFAAFBF19}"/>
          </ac:spMkLst>
        </pc:spChg>
        <pc:spChg chg="mod">
          <ac:chgData name="Phillips, Sarah E." userId="60895d55-5b11-4978-bc32-3953c1a347fc" providerId="ADAL" clId="{59F7B545-0DD5-4599-8351-0B2D11A9844A}" dt="2025-10-25T01:15:02.294" v="3444" actId="20577"/>
          <ac:spMkLst>
            <pc:docMk/>
            <pc:sldMk cId="1937499637" sldId="302"/>
            <ac:spMk id="8" creationId="{5EC0CC6F-CF71-D030-CE07-8A66366FA418}"/>
          </ac:spMkLst>
        </pc:spChg>
      </pc:sldChg>
      <pc:sldChg chg="modSp add mod setBg">
        <pc:chgData name="Phillips, Sarah E." userId="60895d55-5b11-4978-bc32-3953c1a347fc" providerId="ADAL" clId="{59F7B545-0DD5-4599-8351-0B2D11A9844A}" dt="2025-10-25T01:28:22.401" v="4746" actId="1076"/>
        <pc:sldMkLst>
          <pc:docMk/>
          <pc:sldMk cId="3523210370" sldId="303"/>
        </pc:sldMkLst>
        <pc:spChg chg="mod">
          <ac:chgData name="Phillips, Sarah E." userId="60895d55-5b11-4978-bc32-3953c1a347fc" providerId="ADAL" clId="{59F7B545-0DD5-4599-8351-0B2D11A9844A}" dt="2025-10-25T01:04:40.530" v="2436" actId="20577"/>
          <ac:spMkLst>
            <pc:docMk/>
            <pc:sldMk cId="3523210370" sldId="303"/>
            <ac:spMk id="3" creationId="{A5D97BCF-E722-C1E1-AFDE-9C6AE624442D}"/>
          </ac:spMkLst>
        </pc:spChg>
        <pc:spChg chg="mod">
          <ac:chgData name="Phillips, Sarah E." userId="60895d55-5b11-4978-bc32-3953c1a347fc" providerId="ADAL" clId="{59F7B545-0DD5-4599-8351-0B2D11A9844A}" dt="2025-10-25T01:05:08.038" v="2484" actId="20577"/>
          <ac:spMkLst>
            <pc:docMk/>
            <pc:sldMk cId="3523210370" sldId="303"/>
            <ac:spMk id="4" creationId="{8D7AB8F5-1156-B640-2651-703029F19BE3}"/>
          </ac:spMkLst>
        </pc:spChg>
        <pc:spChg chg="mod">
          <ac:chgData name="Phillips, Sarah E." userId="60895d55-5b11-4978-bc32-3953c1a347fc" providerId="ADAL" clId="{59F7B545-0DD5-4599-8351-0B2D11A9844A}" dt="2025-10-25T01:22:51.142" v="4028" actId="1076"/>
          <ac:spMkLst>
            <pc:docMk/>
            <pc:sldMk cId="3523210370" sldId="303"/>
            <ac:spMk id="5" creationId="{489CBE4A-5BD4-8E44-080A-F2CFCD2D7F34}"/>
          </ac:spMkLst>
        </pc:spChg>
        <pc:spChg chg="mod">
          <ac:chgData name="Phillips, Sarah E." userId="60895d55-5b11-4978-bc32-3953c1a347fc" providerId="ADAL" clId="{59F7B545-0DD5-4599-8351-0B2D11A9844A}" dt="2025-10-25T01:05:30.396" v="2572" actId="20577"/>
          <ac:spMkLst>
            <pc:docMk/>
            <pc:sldMk cId="3523210370" sldId="303"/>
            <ac:spMk id="6" creationId="{9B7FCF7B-6E39-5C12-566A-1F55AB69B1AC}"/>
          </ac:spMkLst>
        </pc:spChg>
        <pc:spChg chg="mod">
          <ac:chgData name="Phillips, Sarah E." userId="60895d55-5b11-4978-bc32-3953c1a347fc" providerId="ADAL" clId="{59F7B545-0DD5-4599-8351-0B2D11A9844A}" dt="2025-10-25T01:22:48.095" v="4027" actId="20577"/>
          <ac:spMkLst>
            <pc:docMk/>
            <pc:sldMk cId="3523210370" sldId="303"/>
            <ac:spMk id="7" creationId="{DCB42042-0866-5B47-5F69-9354404ED0AA}"/>
          </ac:spMkLst>
        </pc:spChg>
        <pc:spChg chg="mod">
          <ac:chgData name="Phillips, Sarah E." userId="60895d55-5b11-4978-bc32-3953c1a347fc" providerId="ADAL" clId="{59F7B545-0DD5-4599-8351-0B2D11A9844A}" dt="2025-10-25T01:24:03.290" v="4211" actId="14100"/>
          <ac:spMkLst>
            <pc:docMk/>
            <pc:sldMk cId="3523210370" sldId="303"/>
            <ac:spMk id="8" creationId="{E976DAE1-FA0A-4438-D783-F45F77D2C76B}"/>
          </ac:spMkLst>
        </pc:spChg>
        <pc:spChg chg="mod">
          <ac:chgData name="Phillips, Sarah E." userId="60895d55-5b11-4978-bc32-3953c1a347fc" providerId="ADAL" clId="{59F7B545-0DD5-4599-8351-0B2D11A9844A}" dt="2025-10-25T01:23:53.721" v="4209" actId="1076"/>
          <ac:spMkLst>
            <pc:docMk/>
            <pc:sldMk cId="3523210370" sldId="303"/>
            <ac:spMk id="9" creationId="{6BC49146-1717-36C2-556E-DC55696E277B}"/>
          </ac:spMkLst>
        </pc:spChg>
        <pc:spChg chg="mod">
          <ac:chgData name="Phillips, Sarah E." userId="60895d55-5b11-4978-bc32-3953c1a347fc" providerId="ADAL" clId="{59F7B545-0DD5-4599-8351-0B2D11A9844A}" dt="2025-10-25T01:23:58.025" v="4210" actId="1076"/>
          <ac:spMkLst>
            <pc:docMk/>
            <pc:sldMk cId="3523210370" sldId="303"/>
            <ac:spMk id="10" creationId="{D9715D07-5E7F-EE39-03E0-4BAA4482F3E2}"/>
          </ac:spMkLst>
        </pc:spChg>
        <pc:spChg chg="mod">
          <ac:chgData name="Phillips, Sarah E." userId="60895d55-5b11-4978-bc32-3953c1a347fc" providerId="ADAL" clId="{59F7B545-0DD5-4599-8351-0B2D11A9844A}" dt="2025-10-25T01:28:22.401" v="4746" actId="1076"/>
          <ac:spMkLst>
            <pc:docMk/>
            <pc:sldMk cId="3523210370" sldId="303"/>
            <ac:spMk id="11" creationId="{D3A86652-CCAA-386A-7507-C6D222C9FB83}"/>
          </ac:spMkLst>
        </pc:spChg>
        <pc:spChg chg="mod">
          <ac:chgData name="Phillips, Sarah E." userId="60895d55-5b11-4978-bc32-3953c1a347fc" providerId="ADAL" clId="{59F7B545-0DD5-4599-8351-0B2D11A9844A}" dt="2025-10-25T01:28:00.883" v="4742" actId="1076"/>
          <ac:spMkLst>
            <pc:docMk/>
            <pc:sldMk cId="3523210370" sldId="303"/>
            <ac:spMk id="12" creationId="{4166C2DB-4DC8-AE6F-03E8-BC9F041ACB93}"/>
          </ac:spMkLst>
        </pc:spChg>
        <pc:spChg chg="mod">
          <ac:chgData name="Phillips, Sarah E." userId="60895d55-5b11-4978-bc32-3953c1a347fc" providerId="ADAL" clId="{59F7B545-0DD5-4599-8351-0B2D11A9844A}" dt="2025-10-25T01:28:07.310" v="4744" actId="313"/>
          <ac:spMkLst>
            <pc:docMk/>
            <pc:sldMk cId="3523210370" sldId="303"/>
            <ac:spMk id="13" creationId="{FBD409B3-7B70-20BC-807D-8D3094F1001B}"/>
          </ac:spMkLst>
        </pc:spChg>
      </pc:sldChg>
      <pc:sldChg chg="modSp add mod">
        <pc:chgData name="Phillips, Sarah E." userId="60895d55-5b11-4978-bc32-3953c1a347fc" providerId="ADAL" clId="{59F7B545-0DD5-4599-8351-0B2D11A9844A}" dt="2025-10-25T01:21:02.934" v="3887" actId="20577"/>
        <pc:sldMkLst>
          <pc:docMk/>
          <pc:sldMk cId="3762651213" sldId="304"/>
        </pc:sldMkLst>
        <pc:spChg chg="mod">
          <ac:chgData name="Phillips, Sarah E." userId="60895d55-5b11-4978-bc32-3953c1a347fc" providerId="ADAL" clId="{59F7B545-0DD5-4599-8351-0B2D11A9844A}" dt="2025-10-25T01:17:12.285" v="3556" actId="20577"/>
          <ac:spMkLst>
            <pc:docMk/>
            <pc:sldMk cId="3762651213" sldId="304"/>
            <ac:spMk id="5" creationId="{2B74CD4C-3641-662F-8048-D3F68CC3A0EA}"/>
          </ac:spMkLst>
        </pc:spChg>
        <pc:spChg chg="mod">
          <ac:chgData name="Phillips, Sarah E." userId="60895d55-5b11-4978-bc32-3953c1a347fc" providerId="ADAL" clId="{59F7B545-0DD5-4599-8351-0B2D11A9844A}" dt="2025-10-25T01:17:34.295" v="3592" actId="20577"/>
          <ac:spMkLst>
            <pc:docMk/>
            <pc:sldMk cId="3762651213" sldId="304"/>
            <ac:spMk id="6" creationId="{F7E11CC7-4C06-C3AF-B5B4-49C694201C19}"/>
          </ac:spMkLst>
        </pc:spChg>
        <pc:spChg chg="mod">
          <ac:chgData name="Phillips, Sarah E." userId="60895d55-5b11-4978-bc32-3953c1a347fc" providerId="ADAL" clId="{59F7B545-0DD5-4599-8351-0B2D11A9844A}" dt="2025-10-25T01:21:02.934" v="3887" actId="20577"/>
          <ac:spMkLst>
            <pc:docMk/>
            <pc:sldMk cId="3762651213" sldId="304"/>
            <ac:spMk id="8" creationId="{AAAA4CB4-BA9B-F7D5-AB76-6CC5F325EDA3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06597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C0B301-9B84-2312-B567-8EF1318ABC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7F98364-E072-EDDC-15FA-6D51FD0AD59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D29E71-361B-2546-CC01-5E397F0B70A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733130"/>
      </p:ext>
    </p:extLst>
  </p:cSld>
  <p:clrMapOvr>
    <a:masterClrMapping/>
  </p:clrMapOvr>
</p:notes>
</file>

<file path=ppt/notesSlides/notesSlide14.xml><?xml version="1.0" encoding="utf-8"?>
<p:notes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6.xml><?xml version="1.0" encoding="utf-8"?>
<p:notes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58EAE6-2E49-B390-0D6E-698A972626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FDD418C-D738-B252-7C62-F40FF6D6D40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55A744-4D7E-15AD-BCE8-FF573724AF3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651193"/>
      </p:ext>
    </p:extLst>
  </p:cSld>
  <p:clrMapOvr>
    <a:masterClrMapping/>
  </p:clrMapOvr>
</p:notes>
</file>

<file path=ppt/notesSlides/notesSlide27.xml><?xml version="1.0" encoding="utf-8"?>
<p:notes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50A2BA-B4DC-EF23-A071-075D4CC12C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E80F6FF-00E2-C0FD-A61D-A618ECE9711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DA4002-4C8A-75A2-6534-4CE12A47614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249241"/>
      </p:ext>
    </p:extLst>
  </p:cSld>
  <p:clrMapOvr>
    <a:masterClrMapping/>
  </p:clrMapOvr>
</p:notes>
</file>

<file path=ppt/notesSlides/notesSlide28.xml><?xml version="1.0" encoding="utf-8"?>
<p:notes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9.xml><?xml version="1.0" encoding="utf-8"?>
<p:notes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0.xml><?xml version="1.0" encoding="utf-8"?>
<p:notes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1.xml><?xml version="1.0" encoding="utf-8"?>
<p:notes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2.xml><?xml version="1.0" encoding="utf-8"?>
<p:notes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FF40AA-D242-33D1-8D89-1B22066F4F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5B0F7D8-366D-6FD4-917E-B42F7F508E1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CD937E-0A5C-4663-728A-2B813820149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101344"/>
      </p:ext>
    </p:extLst>
  </p:cSld>
  <p:clrMapOvr>
    <a:masterClrMapping/>
  </p:clrMapOvr>
</p:notes>
</file>

<file path=ppt/notesSlides/notesSlide33.xml><?xml version="1.0" encoding="utf-8"?>
<p:notes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4.xml><?xml version="1.0" encoding="utf-8"?>
<p:notes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5.xml><?xml version="1.0" encoding="utf-8"?>
<p:notes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6.xml><?xml version="1.0" encoding="utf-8"?>
<p:notes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7.xml><?xml version="1.0" encoding="utf-8"?>
<p:notes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8.xml><?xml version="1.0" encoding="utf-8"?>
<p:notes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9.xml><?xml version="1.0" encoding="utf-8"?>
<p:notes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0.xml><?xml version="1.0" encoding="utf-8"?>
<p:notes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1.xml><?xml version="1.0" encoding="utf-8"?>
<p:notes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2.xml><?xml version="1.0" encoding="utf-8"?>
<p:notes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3.xml><?xml version="1.0" encoding="utf-8"?>
<p:notes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4.xml><?xml version="1.0" encoding="utf-8"?>
<p:notes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5.xml><?xml version="1.0" encoding="utf-8"?>
<p:notes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6.xml><?xml version="1.0" encoding="utf-8"?>
<p:notes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 descr="" titl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 descr="" title=""/>
          <p:cNvSpPr/>
          <p:nvPr/>
        </p:nvSpPr>
        <p:spPr>
          <a:xfrm>
            <a:off x="574072" y="752475"/>
            <a:ext cx="7995857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4500"/>
              </a:lnSpc>
              <a:spcAft>
                <a:spcPts val="1200"/>
              </a:spcAft>
              <a:buNone/>
            </a:pPr>
            <a:r>
              <a:rPr lang="en-US" sz="4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Avoiding Wrong Turns under Consumer Protection Laws</a:t>
            </a:r>
            <a:endParaRPr lang="en-US" sz="4500" dirty="0"/>
          </a:p>
        </p:txBody>
      </p:sp>
      <p:sp>
        <p:nvSpPr>
          <p:cNvPr id="3" name="Text 1" descr="" title=""/>
          <p:cNvSpPr/>
          <p:nvPr/>
        </p:nvSpPr>
        <p:spPr>
          <a:xfrm>
            <a:off x="2094548" y="2200275"/>
            <a:ext cx="4954905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2700"/>
              </a:lnSpc>
              <a:spcAft>
                <a:spcPts val="2400"/>
              </a:spcAft>
              <a:buNone/>
            </a:pPr>
            <a:r>
              <a:rPr lang="en-US" sz="2250" b="1" dirty="0">
                <a:solidFill>
                  <a:srgbClr val="D977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Recent Developments in Litigation Regarding Consumer Driving Data</a:t>
            </a:r>
            <a:endParaRPr lang="en-US" sz="2250" dirty="0"/>
          </a:p>
        </p:txBody>
      </p:sp>
      <p:sp>
        <p:nvSpPr>
          <p:cNvPr id="4" name="Text 2" descr="" title=""/>
          <p:cNvSpPr/>
          <p:nvPr/>
        </p:nvSpPr>
        <p:spPr>
          <a:xfrm>
            <a:off x="574072" y="3381375"/>
            <a:ext cx="7995857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350" dirty="0">
                <a:solidFill>
                  <a:srgbClr val="FFFFFF">
                    <a:alpha val="9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ARIAS 2025 Fall Conference </a:t>
            </a:r>
          </a:p>
          <a:p>
            <a:pPr marL="0" indent="0" algn="ctr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350" dirty="0">
                <a:solidFill>
                  <a:srgbClr val="FFFFFF">
                    <a:alpha val="9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DRAFT </a:t>
            </a:r>
            <a:endParaRPr lang="en-US" sz="1350" dirty="0"/>
          </a:p>
        </p:txBody>
      </p:sp>
      <p:sp>
        <p:nvSpPr>
          <p:cNvPr id="5" name="Text 3" descr="" title=""/>
          <p:cNvSpPr/>
          <p:nvPr/>
        </p:nvSpPr>
        <p:spPr>
          <a:xfrm>
            <a:off x="574072" y="3914775"/>
            <a:ext cx="7995857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800"/>
              </a:lnSpc>
              <a:spcBef>
                <a:spcPts val="600"/>
              </a:spcBef>
              <a:spcAft>
                <a:spcPts val="300"/>
              </a:spcAft>
              <a:buNone/>
            </a:pP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  <a:effectLst/>
      </p:bgPr>
    </p:bg>
    <p:spTree>
      <p:nvGrpSpPr>
        <p:cNvPr id="1" name="" descr="" titl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 descr="" title=""/>
          <p:cNvSpPr/>
          <p:nvPr/>
        </p:nvSpPr>
        <p:spPr>
          <a:xfrm>
            <a:off x="457200" y="971550"/>
            <a:ext cx="8229600" cy="0"/>
          </a:xfrm>
          <a:prstGeom prst="line">
            <a:avLst/>
          </a:prstGeom>
          <a:noFill/>
          <a:ln w="38100">
            <a:solidFill>
              <a:srgbClr val="D9770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 descr="" title=""/>
          <p:cNvSpPr/>
          <p:nvPr/>
        </p:nvSpPr>
        <p:spPr>
          <a:xfrm>
            <a:off x="457200" y="457200"/>
            <a:ext cx="5421249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3000"/>
              </a:lnSpc>
              <a:buNone/>
            </a:pPr>
            <a:r>
              <a:rPr lang="en-US" sz="27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Benefits of Telematics Programs</a:t>
            </a:r>
            <a:endParaRPr lang="en-US" sz="2700" dirty="0"/>
          </a:p>
        </p:txBody>
      </p:sp>
      <p:sp>
        <p:nvSpPr>
          <p:cNvPr id="4" name="Text 2" descr="" title=""/>
          <p:cNvSpPr/>
          <p:nvPr/>
        </p:nvSpPr>
        <p:spPr>
          <a:xfrm>
            <a:off x="457200" y="1689795"/>
            <a:ext cx="8394192" cy="2589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04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275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UBI programs offer significant benefits to insurers, consumers, and society</a:t>
            </a:r>
            <a:endParaRPr lang="en-US" sz="1275" dirty="0"/>
          </a:p>
        </p:txBody>
      </p:sp>
      <p:sp>
        <p:nvSpPr>
          <p:cNvPr id="5" name="Text 3" descr="" title=""/>
          <p:cNvSpPr/>
          <p:nvPr/>
        </p:nvSpPr>
        <p:spPr>
          <a:xfrm>
            <a:off x="457200" y="2329755"/>
            <a:ext cx="3962400" cy="1828800"/>
          </a:xfrm>
          <a:prstGeom prst="roundRect">
            <a:avLst>
              <a:gd name="adj" fmla="val 4167"/>
            </a:avLst>
          </a:prstGeom>
          <a:solidFill>
            <a:srgbClr val="F3F4F6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6" name="Text 4" descr="" title=""/>
          <p:cNvSpPr/>
          <p:nvPr/>
        </p:nvSpPr>
        <p:spPr>
          <a:xfrm>
            <a:off x="609600" y="2482155"/>
            <a:ext cx="3730752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Aft>
                <a:spcPts val="600"/>
              </a:spcAft>
              <a:buNone/>
            </a:pPr>
            <a:r>
              <a:rPr lang="en-US" sz="1500" b="1" dirty="0">
                <a:solidFill>
                  <a:srgbClr val="D977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 Insurers</a:t>
            </a:r>
            <a:endParaRPr lang="en-US" sz="1500" dirty="0"/>
          </a:p>
        </p:txBody>
      </p:sp>
      <p:sp>
        <p:nvSpPr>
          <p:cNvPr id="7" name="Text 5" descr="" title=""/>
          <p:cNvSpPr/>
          <p:nvPr/>
        </p:nvSpPr>
        <p:spPr>
          <a:xfrm>
            <a:off x="609600" y="2825055"/>
            <a:ext cx="3657600" cy="1181100"/>
          </a:xfrm>
          <a:prstGeom prst="rect">
            <a:avLst/>
          </a:prstGeom>
          <a:noFill/>
          <a:ln/>
        </p:spPr>
        <p:txBody>
          <a:bodyPr wrap="square" lIns="71438" tIns="0" rIns="0" bIns="0" rtlCol="0" anchor="t"/>
          <a:lstStyle/>
          <a:p>
            <a:pPr marL="71438" indent="-7143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More accurate risk assessment</a:t>
            </a:r>
            <a:endParaRPr lang="en-US" sz="1350" dirty="0"/>
          </a:p>
          <a:p>
            <a:pPr marL="71438" indent="-7143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Reduced claims costs</a:t>
            </a:r>
            <a:endParaRPr lang="en-US" sz="1350" dirty="0"/>
          </a:p>
          <a:p>
            <a:pPr marL="71438" indent="-7143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Improved customer retention</a:t>
            </a:r>
            <a:endParaRPr lang="en-US" sz="1350" dirty="0"/>
          </a:p>
          <a:p>
            <a:pPr marL="71438" indent="-7143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Better fraud detection</a:t>
            </a:r>
            <a:endParaRPr lang="en-US" sz="1350" dirty="0"/>
          </a:p>
        </p:txBody>
      </p:sp>
      <p:sp>
        <p:nvSpPr>
          <p:cNvPr id="8" name="Text 6" descr="" title=""/>
          <p:cNvSpPr/>
          <p:nvPr/>
        </p:nvSpPr>
        <p:spPr>
          <a:xfrm>
            <a:off x="4724400" y="2329755"/>
            <a:ext cx="3962400" cy="1828800"/>
          </a:xfrm>
          <a:prstGeom prst="roundRect">
            <a:avLst>
              <a:gd name="adj" fmla="val 4167"/>
            </a:avLst>
          </a:prstGeom>
          <a:solidFill>
            <a:srgbClr val="F3F4F6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9" name="Text 7" descr="" title=""/>
          <p:cNvSpPr/>
          <p:nvPr/>
        </p:nvSpPr>
        <p:spPr>
          <a:xfrm>
            <a:off x="4876800" y="2482155"/>
            <a:ext cx="3730752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Aft>
                <a:spcPts val="600"/>
              </a:spcAft>
              <a:buNone/>
            </a:pPr>
            <a:r>
              <a:rPr lang="en-US" sz="1500" b="1" dirty="0">
                <a:solidFill>
                  <a:srgbClr val="D977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 Consumers</a:t>
            </a:r>
            <a:endParaRPr lang="en-US" sz="1500" dirty="0"/>
          </a:p>
        </p:txBody>
      </p:sp>
      <p:sp>
        <p:nvSpPr>
          <p:cNvPr id="10" name="Text 8" descr="" title=""/>
          <p:cNvSpPr/>
          <p:nvPr/>
        </p:nvSpPr>
        <p:spPr>
          <a:xfrm>
            <a:off x="4876800" y="2825055"/>
            <a:ext cx="3657600" cy="1181100"/>
          </a:xfrm>
          <a:prstGeom prst="rect">
            <a:avLst/>
          </a:prstGeom>
          <a:noFill/>
          <a:ln/>
        </p:spPr>
        <p:txBody>
          <a:bodyPr wrap="square" lIns="71438" tIns="0" rIns="0" bIns="0" rtlCol="0" anchor="t"/>
          <a:lstStyle/>
          <a:p>
            <a:pPr marL="71438" indent="-7143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Potential premium savings</a:t>
            </a:r>
            <a:endParaRPr lang="en-US" sz="1350" dirty="0"/>
          </a:p>
          <a:p>
            <a:pPr marL="71438" indent="-7143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Personalized feedback on driving</a:t>
            </a:r>
            <a:endParaRPr lang="en-US" sz="1350" dirty="0"/>
          </a:p>
          <a:p>
            <a:pPr marL="71438" indent="-7143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Fairer pricing based on behavior</a:t>
            </a:r>
            <a:endParaRPr lang="en-US" sz="1350" dirty="0"/>
          </a:p>
          <a:p>
            <a:pPr marL="71438" indent="-7143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Real-time accident response</a:t>
            </a:r>
            <a:endParaRPr lang="en-US" sz="13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  <a:effectLst/>
      </p:bgPr>
    </p:bg>
    <p:spTree>
      <p:nvGrpSpPr>
        <p:cNvPr id="1" name="" descr="" titl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 descr="" title=""/>
          <p:cNvSpPr/>
          <p:nvPr/>
        </p:nvSpPr>
        <p:spPr>
          <a:xfrm>
            <a:off x="457200" y="971550"/>
            <a:ext cx="8229600" cy="0"/>
          </a:xfrm>
          <a:prstGeom prst="line">
            <a:avLst/>
          </a:prstGeom>
          <a:noFill/>
          <a:ln w="38100">
            <a:solidFill>
              <a:srgbClr val="D9770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 descr="" title=""/>
          <p:cNvSpPr/>
          <p:nvPr/>
        </p:nvSpPr>
        <p:spPr>
          <a:xfrm>
            <a:off x="457200" y="457200"/>
            <a:ext cx="5003483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3000"/>
              </a:lnSpc>
              <a:buNone/>
            </a:pPr>
            <a:r>
              <a:rPr lang="en-US" sz="27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Safety Benefits: The Evidence</a:t>
            </a:r>
            <a:endParaRPr lang="en-US" sz="2700" dirty="0"/>
          </a:p>
        </p:txBody>
      </p:sp>
      <p:sp>
        <p:nvSpPr>
          <p:cNvPr id="4" name="Text 2" descr="" title=""/>
          <p:cNvSpPr/>
          <p:nvPr/>
        </p:nvSpPr>
        <p:spPr>
          <a:xfrm>
            <a:off x="457200" y="1322189"/>
            <a:ext cx="8394192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400"/>
              </a:lnSpc>
              <a:spcAft>
                <a:spcPts val="750"/>
              </a:spcAft>
              <a:buNone/>
            </a:pPr>
            <a:r>
              <a:rPr lang="en-US" sz="1800" b="1" dirty="0">
                <a:solidFill>
                  <a:srgbClr val="D977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Impact on Driver Behavior</a:t>
            </a:r>
            <a:endParaRPr lang="en-US" sz="1800" dirty="0"/>
          </a:p>
        </p:txBody>
      </p:sp>
      <p:sp>
        <p:nvSpPr>
          <p:cNvPr id="5" name="Text 3" descr="" title=""/>
          <p:cNvSpPr/>
          <p:nvPr/>
        </p:nvSpPr>
        <p:spPr>
          <a:xfrm>
            <a:off x="457200" y="1722239"/>
            <a:ext cx="8394192" cy="5179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04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275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Research demonstrates that telematics programs improve road safety by encouraging safer driving habits through feedback and financial incentives</a:t>
            </a:r>
            <a:endParaRPr lang="en-US" sz="1275" dirty="0"/>
          </a:p>
        </p:txBody>
      </p:sp>
      <p:sp>
        <p:nvSpPr>
          <p:cNvPr id="6" name="Text 4" descr="" title=""/>
          <p:cNvSpPr/>
          <p:nvPr/>
        </p:nvSpPr>
        <p:spPr>
          <a:xfrm>
            <a:off x="457200" y="2602111"/>
            <a:ext cx="8229600" cy="1885950"/>
          </a:xfrm>
          <a:prstGeom prst="roundRect">
            <a:avLst>
              <a:gd name="adj" fmla="val 4040"/>
            </a:avLst>
          </a:prstGeom>
          <a:solidFill>
            <a:srgbClr val="F3F4F6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7" name="Text 5" descr="" title=""/>
          <p:cNvSpPr/>
          <p:nvPr/>
        </p:nvSpPr>
        <p:spPr>
          <a:xfrm>
            <a:off x="628650" y="2773561"/>
            <a:ext cx="8044434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Aft>
                <a:spcPts val="750"/>
              </a:spcAft>
              <a:buNone/>
            </a:pPr>
            <a:r>
              <a:rPr lang="en-US" sz="15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Findings</a:t>
            </a:r>
            <a:endParaRPr lang="en-US" sz="1500" dirty="0"/>
          </a:p>
        </p:txBody>
      </p:sp>
      <p:sp>
        <p:nvSpPr>
          <p:cNvPr id="8" name="Text 6" descr="" title=""/>
          <p:cNvSpPr/>
          <p:nvPr/>
        </p:nvSpPr>
        <p:spPr>
          <a:xfrm>
            <a:off x="628650" y="3135511"/>
            <a:ext cx="7886700" cy="1181100"/>
          </a:xfrm>
          <a:prstGeom prst="rect">
            <a:avLst/>
          </a:prstGeom>
          <a:noFill/>
          <a:ln/>
        </p:spPr>
        <p:txBody>
          <a:bodyPr wrap="square" lIns="76200" tIns="0" rIns="0" bIns="0" rtlCol="0" anchor="t"/>
          <a:lstStyle/>
          <a:p>
            <a:pPr marL="76200" indent="-76200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Nearly 90% of crashes attributed to driver-related factors</a:t>
            </a:r>
            <a:endParaRPr lang="en-US" sz="1350" dirty="0"/>
          </a:p>
          <a:p>
            <a:pPr marL="76200" indent="-76200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UBI programs reduce hard braking, speeding, and phone distraction</a:t>
            </a:r>
            <a:endParaRPr lang="en-US" sz="1350" dirty="0"/>
          </a:p>
          <a:p>
            <a:pPr marL="76200" indent="-76200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Immediate feedback helps drivers recognize and correct risky behaviors</a:t>
            </a:r>
            <a:endParaRPr lang="en-US" sz="1350" dirty="0"/>
          </a:p>
          <a:p>
            <a:pPr marL="76200" indent="-76200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Financial incentives motivate sustained behavior change</a:t>
            </a:r>
            <a:endParaRPr lang="en-US" sz="13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  <a:effectLst/>
      </p:bgPr>
    </p:bg>
    <p:spTree>
      <p:nvGrpSpPr>
        <p:cNvPr id="1" name="" descr="" titl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 descr="" title=""/>
          <p:cNvSpPr/>
          <p:nvPr/>
        </p:nvSpPr>
        <p:spPr>
          <a:xfrm>
            <a:off x="457200" y="971550"/>
            <a:ext cx="8229600" cy="0"/>
          </a:xfrm>
          <a:prstGeom prst="line">
            <a:avLst/>
          </a:prstGeom>
          <a:noFill/>
          <a:ln w="38100">
            <a:solidFill>
              <a:srgbClr val="D9770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 descr="" title=""/>
          <p:cNvSpPr/>
          <p:nvPr/>
        </p:nvSpPr>
        <p:spPr>
          <a:xfrm>
            <a:off x="457200" y="457200"/>
            <a:ext cx="5528119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3000"/>
              </a:lnSpc>
              <a:buNone/>
            </a:pPr>
            <a:r>
              <a:rPr lang="en-US" sz="27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Premium Savings for Consumers</a:t>
            </a:r>
            <a:endParaRPr lang="en-US" sz="2700" dirty="0"/>
          </a:p>
        </p:txBody>
      </p:sp>
      <p:sp>
        <p:nvSpPr>
          <p:cNvPr id="4" name="Text 2" descr="" title=""/>
          <p:cNvSpPr/>
          <p:nvPr/>
        </p:nvSpPr>
        <p:spPr>
          <a:xfrm>
            <a:off x="457200" y="2124075"/>
            <a:ext cx="4041648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400"/>
              </a:lnSpc>
              <a:spcAft>
                <a:spcPts val="900"/>
              </a:spcAft>
              <a:buNone/>
            </a:pPr>
            <a:r>
              <a:rPr lang="en-US" sz="1800" b="1" dirty="0">
                <a:solidFill>
                  <a:srgbClr val="D977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Average Savings</a:t>
            </a:r>
            <a:endParaRPr lang="en-US" sz="1800" dirty="0"/>
          </a:p>
        </p:txBody>
      </p:sp>
      <p:sp>
        <p:nvSpPr>
          <p:cNvPr id="5" name="Text 3" descr="" title=""/>
          <p:cNvSpPr/>
          <p:nvPr/>
        </p:nvSpPr>
        <p:spPr>
          <a:xfrm>
            <a:off x="457200" y="2543175"/>
            <a:ext cx="3962400" cy="1143000"/>
          </a:xfrm>
          <a:prstGeom prst="rect">
            <a:avLst/>
          </a:prstGeom>
          <a:noFill/>
          <a:ln/>
        </p:spPr>
        <p:txBody>
          <a:bodyPr wrap="square" lIns="76200" tIns="0" rIns="0" bIns="0" rtlCol="0" anchor="t"/>
          <a:lstStyle/>
          <a:p>
            <a:pPr marL="76200" indent="-76200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Average 12% premium reduction for safe drivers</a:t>
            </a:r>
            <a:endParaRPr lang="en-US" sz="1350" dirty="0"/>
          </a:p>
          <a:p>
            <a:pPr marL="76200" indent="-76200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Some programs offer up to 30% discounts</a:t>
            </a:r>
            <a:endParaRPr lang="en-US" sz="1350" dirty="0"/>
          </a:p>
          <a:p>
            <a:pPr marL="76200" indent="-76200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Savings apply to future premiums with continued participation</a:t>
            </a:r>
            <a:endParaRPr lang="en-US" sz="1350" dirty="0"/>
          </a:p>
        </p:txBody>
      </p:sp>
      <p:sp>
        <p:nvSpPr>
          <p:cNvPr id="6" name="Text 4" descr="" title=""/>
          <p:cNvSpPr/>
          <p:nvPr/>
        </p:nvSpPr>
        <p:spPr>
          <a:xfrm>
            <a:off x="4724400" y="2124075"/>
            <a:ext cx="4041648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400"/>
              </a:lnSpc>
              <a:spcAft>
                <a:spcPts val="900"/>
              </a:spcAft>
              <a:buNone/>
            </a:pPr>
            <a:r>
              <a:rPr lang="en-US" sz="1800" b="1" dirty="0">
                <a:solidFill>
                  <a:srgbClr val="D977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Fairness and Equity</a:t>
            </a:r>
            <a:endParaRPr lang="en-US" sz="1800" dirty="0"/>
          </a:p>
        </p:txBody>
      </p:sp>
      <p:sp>
        <p:nvSpPr>
          <p:cNvPr id="7" name="Text 5" descr="" title=""/>
          <p:cNvSpPr/>
          <p:nvPr/>
        </p:nvSpPr>
        <p:spPr>
          <a:xfrm>
            <a:off x="4724400" y="2543175"/>
            <a:ext cx="3962400" cy="1143000"/>
          </a:xfrm>
          <a:prstGeom prst="rect">
            <a:avLst/>
          </a:prstGeom>
          <a:noFill/>
          <a:ln/>
        </p:spPr>
        <p:txBody>
          <a:bodyPr wrap="square" lIns="76200" tIns="0" rIns="0" bIns="0" rtlCol="0" anchor="t"/>
          <a:lstStyle/>
          <a:p>
            <a:pPr marL="76200" indent="-76200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Rewards actual driving behavior vs. demographics</a:t>
            </a:r>
            <a:endParaRPr lang="en-US" sz="1350" dirty="0"/>
          </a:p>
          <a:p>
            <a:pPr marL="76200" indent="-76200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Reduces reliance on proxies like credit score</a:t>
            </a:r>
            <a:endParaRPr lang="en-US" sz="1350" dirty="0"/>
          </a:p>
        </p:txBody>
      </p:sp>
    </p:spTree>
  </p:cSld>
  <p:clrMapOvr>
    <a:masterClrMapping/>
  </p:clrMapOvr>
</p:sld>
</file>

<file path=ppt/slides/slide13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 descr="" title="">
          <a:extLst>
            <a:ext uri="{FF2B5EF4-FFF2-40B4-BE49-F238E27FC236}">
              <a16:creationId xmlns:a16="http://schemas.microsoft.com/office/drawing/2014/main" id="{9EE531F3-7831-D783-6185-819418E0C8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 descr="" title="">
            <a:extLst>
              <a:ext uri="{FF2B5EF4-FFF2-40B4-BE49-F238E27FC236}">
                <a16:creationId xmlns:a16="http://schemas.microsoft.com/office/drawing/2014/main" id="{D36BE58A-E09C-7D6E-AEBC-3AB406D621E4}"/>
              </a:ext>
            </a:extLst>
          </p:cNvPr>
          <p:cNvSpPr/>
          <p:nvPr/>
        </p:nvSpPr>
        <p:spPr>
          <a:xfrm>
            <a:off x="457200" y="971550"/>
            <a:ext cx="8229600" cy="0"/>
          </a:xfrm>
          <a:prstGeom prst="line">
            <a:avLst/>
          </a:prstGeom>
          <a:noFill/>
          <a:ln w="38100">
            <a:solidFill>
              <a:srgbClr val="D9770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 descr="" title="">
            <a:extLst>
              <a:ext uri="{FF2B5EF4-FFF2-40B4-BE49-F238E27FC236}">
                <a16:creationId xmlns:a16="http://schemas.microsoft.com/office/drawing/2014/main" id="{81E82051-E22F-E2D1-B2E3-A13A2BBA3E6B}"/>
              </a:ext>
            </a:extLst>
          </p:cNvPr>
          <p:cNvSpPr/>
          <p:nvPr/>
        </p:nvSpPr>
        <p:spPr>
          <a:xfrm>
            <a:off x="457200" y="457200"/>
            <a:ext cx="5528119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3000"/>
              </a:lnSpc>
              <a:buNone/>
            </a:pPr>
            <a:r>
              <a:rPr lang="en-US" sz="27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Resistance to Telematics </a:t>
            </a:r>
            <a:endParaRPr lang="en-US" sz="2700" dirty="0"/>
          </a:p>
        </p:txBody>
      </p:sp>
      <p:sp>
        <p:nvSpPr>
          <p:cNvPr id="4" name="Text 2" descr="" title="">
            <a:extLst>
              <a:ext uri="{FF2B5EF4-FFF2-40B4-BE49-F238E27FC236}">
                <a16:creationId xmlns:a16="http://schemas.microsoft.com/office/drawing/2014/main" id="{3371556E-2CCE-B4F6-0FD7-0B0DC9BC7F38}"/>
              </a:ext>
            </a:extLst>
          </p:cNvPr>
          <p:cNvSpPr/>
          <p:nvPr/>
        </p:nvSpPr>
        <p:spPr>
          <a:xfrm>
            <a:off x="457200" y="2124075"/>
            <a:ext cx="4041648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400"/>
              </a:lnSpc>
              <a:spcAft>
                <a:spcPts val="900"/>
              </a:spcAft>
              <a:buNone/>
            </a:pPr>
            <a:r>
              <a:rPr lang="en-US" b="1" dirty="0">
                <a:solidFill>
                  <a:srgbClr val="D97706"/>
                </a:solidFill>
                <a:latin typeface="Arial" pitchFamily="34" charset="0"/>
                <a:cs typeface="Arial" pitchFamily="34" charset="-120"/>
              </a:rPr>
              <a:t>Consumer Concerns    </a:t>
            </a:r>
            <a:endParaRPr lang="en-US" sz="1800" dirty="0"/>
          </a:p>
        </p:txBody>
      </p:sp>
      <p:sp>
        <p:nvSpPr>
          <p:cNvPr id="5" name="Text 3" descr="" title="">
            <a:extLst>
              <a:ext uri="{FF2B5EF4-FFF2-40B4-BE49-F238E27FC236}">
                <a16:creationId xmlns:a16="http://schemas.microsoft.com/office/drawing/2014/main" id="{99846E91-D947-61EB-48B8-79EB47375753}"/>
              </a:ext>
            </a:extLst>
          </p:cNvPr>
          <p:cNvSpPr/>
          <p:nvPr/>
        </p:nvSpPr>
        <p:spPr>
          <a:xfrm>
            <a:off x="457200" y="2543175"/>
            <a:ext cx="3962400" cy="1320902"/>
          </a:xfrm>
          <a:prstGeom prst="rect">
            <a:avLst/>
          </a:prstGeom>
          <a:noFill/>
          <a:ln/>
        </p:spPr>
        <p:txBody>
          <a:bodyPr wrap="square" lIns="76200" tIns="0" rIns="0" bIns="0" rtlCol="0" anchor="t"/>
          <a:lstStyle/>
          <a:p>
            <a:pPr marL="76200" indent="-76200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cs typeface="Arial" pitchFamily="34" charset="-120"/>
              </a:rPr>
              <a:t>Lack of informed consent to data collection</a:t>
            </a:r>
          </a:p>
          <a:p>
            <a:pPr marL="76200" indent="-76200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cs typeface="Arial" pitchFamily="34" charset="-120"/>
              </a:rPr>
              <a:t>Privacy concerns</a:t>
            </a:r>
          </a:p>
          <a:p>
            <a:pPr marL="76200" indent="-76200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cs typeface="Arial" pitchFamily="34" charset="-120"/>
              </a:rPr>
              <a:t>Accuracy of collected data</a:t>
            </a:r>
          </a:p>
          <a:p>
            <a:pPr marL="76200" indent="-76200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cs typeface="Arial" pitchFamily="34" charset="-120"/>
              </a:rPr>
              <a:t>Misappropriation and misuse of data by third parties</a:t>
            </a:r>
            <a:endParaRPr lang="en-US" sz="1350" dirty="0"/>
          </a:p>
        </p:txBody>
      </p:sp>
      <p:sp>
        <p:nvSpPr>
          <p:cNvPr id="6" name="Text 4" descr="" title="">
            <a:extLst>
              <a:ext uri="{FF2B5EF4-FFF2-40B4-BE49-F238E27FC236}">
                <a16:creationId xmlns:a16="http://schemas.microsoft.com/office/drawing/2014/main" id="{432B2BCF-F1CF-CCA2-5AC5-AB4CF3808927}"/>
              </a:ext>
            </a:extLst>
          </p:cNvPr>
          <p:cNvSpPr/>
          <p:nvPr/>
        </p:nvSpPr>
        <p:spPr>
          <a:xfrm>
            <a:off x="4724400" y="2124075"/>
            <a:ext cx="4041648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400"/>
              </a:lnSpc>
              <a:spcAft>
                <a:spcPts val="900"/>
              </a:spcAft>
              <a:buNone/>
            </a:pPr>
            <a:r>
              <a:rPr lang="en-US" b="1" dirty="0">
                <a:solidFill>
                  <a:srgbClr val="D97706"/>
                </a:solidFill>
                <a:latin typeface="Arial" pitchFamily="34" charset="0"/>
                <a:cs typeface="Arial" pitchFamily="34" charset="-120"/>
              </a:rPr>
              <a:t>Uptick in Litigation</a:t>
            </a:r>
          </a:p>
          <a:p>
            <a:pPr marL="0" indent="0" algn="l">
              <a:lnSpc>
                <a:spcPts val="2400"/>
              </a:lnSpc>
              <a:spcAft>
                <a:spcPts val="900"/>
              </a:spcAft>
              <a:buNone/>
            </a:pPr>
            <a:endParaRPr lang="en-US" sz="1800" dirty="0"/>
          </a:p>
        </p:txBody>
      </p:sp>
      <p:sp>
        <p:nvSpPr>
          <p:cNvPr id="7" name="Text 5" descr="" title="">
            <a:extLst>
              <a:ext uri="{FF2B5EF4-FFF2-40B4-BE49-F238E27FC236}">
                <a16:creationId xmlns:a16="http://schemas.microsoft.com/office/drawing/2014/main" id="{E08518F3-6E56-DF94-9180-99ACCBF0029A}"/>
              </a:ext>
            </a:extLst>
          </p:cNvPr>
          <p:cNvSpPr/>
          <p:nvPr/>
        </p:nvSpPr>
        <p:spPr>
          <a:xfrm>
            <a:off x="4724400" y="2543175"/>
            <a:ext cx="3962400" cy="1143000"/>
          </a:xfrm>
          <a:prstGeom prst="rect">
            <a:avLst/>
          </a:prstGeom>
          <a:noFill/>
          <a:ln/>
        </p:spPr>
        <p:txBody>
          <a:bodyPr wrap="square" lIns="76200" tIns="0" rIns="0" bIns="0" rtlCol="0" anchor="t"/>
          <a:lstStyle/>
          <a:p>
            <a:pPr marL="76200" indent="-76200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FTC Action</a:t>
            </a:r>
          </a:p>
          <a:p>
            <a:pPr marL="76200" indent="-76200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cs typeface="Arial" pitchFamily="34" charset="-120"/>
              </a:rPr>
              <a:t>State Attorney General Actions and Investigations</a:t>
            </a:r>
          </a:p>
          <a:p>
            <a:pPr marL="76200" indent="-76200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cs typeface="Arial" pitchFamily="34" charset="-120"/>
              </a:rPr>
              <a:t>Private Class Action Lawsuits </a:t>
            </a:r>
            <a:endParaRPr lang="en-US" sz="1350" dirty="0"/>
          </a:p>
        </p:txBody>
      </p:sp>
      <p:sp>
        <p:nvSpPr>
          <p:cNvPr id="8" name="Arrow: Right 7" descr="" title="">
            <a:extLst>
              <a:ext uri="{FF2B5EF4-FFF2-40B4-BE49-F238E27FC236}">
                <a16:creationId xmlns:a16="http://schemas.microsoft.com/office/drawing/2014/main" id="{A9311A65-3DE4-37B9-9FC8-D60DC24FD9F4}"/>
              </a:ext>
            </a:extLst>
          </p:cNvPr>
          <p:cNvSpPr/>
          <p:nvPr/>
        </p:nvSpPr>
        <p:spPr>
          <a:xfrm>
            <a:off x="3333135" y="2058543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418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 descr="" titl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 descr="" title=""/>
          <p:cNvSpPr/>
          <p:nvPr/>
        </p:nvSpPr>
        <p:spPr>
          <a:xfrm>
            <a:off x="1088993" y="1381125"/>
            <a:ext cx="6966014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5400"/>
              </a:lnSpc>
              <a:buNone/>
            </a:pPr>
            <a:r>
              <a:rPr lang="en-US" sz="5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Federal Enforcement Efforts</a:t>
            </a:r>
            <a:endParaRPr lang="en-US" sz="5400" dirty="0"/>
          </a:p>
        </p:txBody>
      </p:sp>
      <p:sp>
        <p:nvSpPr>
          <p:cNvPr id="3" name="Text 1" descr="" title=""/>
          <p:cNvSpPr/>
          <p:nvPr/>
        </p:nvSpPr>
        <p:spPr>
          <a:xfrm>
            <a:off x="374904" y="3209925"/>
            <a:ext cx="8394192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2400"/>
              </a:lnSpc>
              <a:spcBef>
                <a:spcPts val="2400"/>
              </a:spcBef>
              <a:spcAft>
                <a:spcPts val="300"/>
              </a:spcAft>
              <a:buNone/>
            </a:pPr>
            <a:endParaRPr lang="en-US" sz="1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  <a:effectLst/>
      </p:bgPr>
    </p:bg>
    <p:spTree>
      <p:nvGrpSpPr>
        <p:cNvPr id="1" name="" descr="" titl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 descr="" title=""/>
          <p:cNvSpPr/>
          <p:nvPr/>
        </p:nvSpPr>
        <p:spPr>
          <a:xfrm>
            <a:off x="457200" y="971550"/>
            <a:ext cx="8229600" cy="0"/>
          </a:xfrm>
          <a:prstGeom prst="line">
            <a:avLst/>
          </a:prstGeom>
          <a:noFill/>
          <a:ln w="38100">
            <a:solidFill>
              <a:srgbClr val="D9770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 descr="" title=""/>
          <p:cNvSpPr/>
          <p:nvPr/>
        </p:nvSpPr>
        <p:spPr>
          <a:xfrm>
            <a:off x="457200" y="457200"/>
            <a:ext cx="5081207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3000"/>
              </a:lnSpc>
              <a:buNone/>
            </a:pPr>
            <a:r>
              <a:rPr lang="en-US" sz="27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FTC Investigation Background</a:t>
            </a:r>
            <a:endParaRPr lang="en-US" sz="2700" dirty="0"/>
          </a:p>
        </p:txBody>
      </p:sp>
      <p:sp>
        <p:nvSpPr>
          <p:cNvPr id="4" name="Text 2" descr="" title=""/>
          <p:cNvSpPr/>
          <p:nvPr/>
        </p:nvSpPr>
        <p:spPr>
          <a:xfrm>
            <a:off x="457200" y="1541264"/>
            <a:ext cx="8394192" cy="5179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04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275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 2024, the Federal Trade Commission initiated an enforcement action against General Motors and OnStar, marking a significant development in the regulation of telematics</a:t>
            </a:r>
            <a:endParaRPr lang="en-US" sz="1275" dirty="0"/>
          </a:p>
        </p:txBody>
      </p:sp>
      <p:sp>
        <p:nvSpPr>
          <p:cNvPr id="5" name="Text 3" descr="" title=""/>
          <p:cNvSpPr/>
          <p:nvPr/>
        </p:nvSpPr>
        <p:spPr>
          <a:xfrm>
            <a:off x="443484" y="2421135"/>
            <a:ext cx="8229600" cy="2310145"/>
          </a:xfrm>
          <a:prstGeom prst="roundRect">
            <a:avLst>
              <a:gd name="adj" fmla="val 4040"/>
            </a:avLst>
          </a:prstGeom>
          <a:solidFill>
            <a:srgbClr val="F3F4F6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6" name="Text 4" descr="" title=""/>
          <p:cNvSpPr/>
          <p:nvPr/>
        </p:nvSpPr>
        <p:spPr>
          <a:xfrm>
            <a:off x="628650" y="2592586"/>
            <a:ext cx="8044434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Aft>
                <a:spcPts val="750"/>
              </a:spcAft>
              <a:buNone/>
            </a:pPr>
            <a:r>
              <a:rPr lang="en-US" sz="1500" b="1" dirty="0">
                <a:solidFill>
                  <a:srgbClr val="D977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Events</a:t>
            </a:r>
            <a:endParaRPr lang="en-US" sz="1500" dirty="0"/>
          </a:p>
        </p:txBody>
      </p:sp>
      <p:sp>
        <p:nvSpPr>
          <p:cNvPr id="7" name="Text 5" descr="" title=""/>
          <p:cNvSpPr/>
          <p:nvPr/>
        </p:nvSpPr>
        <p:spPr>
          <a:xfrm>
            <a:off x="628650" y="2954536"/>
            <a:ext cx="7886700" cy="1181100"/>
          </a:xfrm>
          <a:prstGeom prst="rect">
            <a:avLst/>
          </a:prstGeom>
          <a:noFill/>
          <a:ln/>
        </p:spPr>
        <p:txBody>
          <a:bodyPr wrap="square" lIns="76200" tIns="0" rIns="0" bIns="0" rtlCol="0" anchor="t"/>
          <a:lstStyle/>
          <a:p>
            <a:pPr marL="76200" indent="-76200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New York Times investigation revealed GM’s data sharing practices</a:t>
            </a:r>
          </a:p>
          <a:p>
            <a:pPr marL="76200" indent="-76200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cs typeface="Arial" pitchFamily="34" charset="-120"/>
              </a:rPr>
              <a:t>Data sold to insurance companies</a:t>
            </a:r>
          </a:p>
          <a:p>
            <a:pPr marL="76200" indent="-76200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Consumer complaints about insurance rate increases</a:t>
            </a:r>
            <a:endParaRPr lang="en-US" sz="1350" dirty="0"/>
          </a:p>
          <a:p>
            <a:pPr marL="76200" indent="-76200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FTC investigation into disclosure and consent practices</a:t>
            </a:r>
          </a:p>
          <a:p>
            <a:pPr marL="76200" indent="-76200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FTC action did not include insurance companies</a:t>
            </a:r>
            <a:endParaRPr lang="en-US" sz="1350" dirty="0"/>
          </a:p>
          <a:p>
            <a:pPr marL="76200" indent="-76200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Consent order reached in 2024</a:t>
            </a:r>
            <a:endParaRPr lang="en-US" sz="135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  <a:effectLst/>
      </p:bgPr>
    </p:bg>
    <p:spTree>
      <p:nvGrpSpPr>
        <p:cNvPr id="1" name="" descr="" titl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 descr="" title=""/>
          <p:cNvSpPr/>
          <p:nvPr/>
        </p:nvSpPr>
        <p:spPr>
          <a:xfrm>
            <a:off x="457200" y="971550"/>
            <a:ext cx="8229600" cy="0"/>
          </a:xfrm>
          <a:prstGeom prst="line">
            <a:avLst/>
          </a:prstGeom>
          <a:noFill/>
          <a:ln w="38100">
            <a:solidFill>
              <a:srgbClr val="D9770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 descr="" title=""/>
          <p:cNvSpPr/>
          <p:nvPr/>
        </p:nvSpPr>
        <p:spPr>
          <a:xfrm>
            <a:off x="457200" y="457200"/>
            <a:ext cx="4206812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3000"/>
              </a:lnSpc>
              <a:buNone/>
            </a:pPr>
            <a:r>
              <a:rPr lang="en-US" sz="27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FTC’s Allegations</a:t>
            </a:r>
            <a:endParaRPr lang="en-US" sz="2700" dirty="0"/>
          </a:p>
        </p:txBody>
      </p:sp>
      <p:sp>
        <p:nvSpPr>
          <p:cNvPr id="4" name="Text 2" descr="" title=""/>
          <p:cNvSpPr/>
          <p:nvPr/>
        </p:nvSpPr>
        <p:spPr>
          <a:xfrm>
            <a:off x="457200" y="1371600"/>
            <a:ext cx="8229600" cy="1200150"/>
          </a:xfrm>
          <a:prstGeom prst="roundRect">
            <a:avLst>
              <a:gd name="adj" fmla="val 6349"/>
            </a:avLst>
          </a:prstGeom>
          <a:solidFill>
            <a:srgbClr val="FEE2E2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" name="Shape 3" descr="" title=""/>
          <p:cNvSpPr/>
          <p:nvPr/>
        </p:nvSpPr>
        <p:spPr>
          <a:xfrm>
            <a:off x="485775" y="1371600"/>
            <a:ext cx="0" cy="1200150"/>
          </a:xfrm>
          <a:prstGeom prst="line">
            <a:avLst/>
          </a:prstGeom>
          <a:noFill/>
          <a:ln w="57150">
            <a:solidFill>
              <a:srgbClr val="DC262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 descr="" title=""/>
          <p:cNvSpPr/>
          <p:nvPr/>
        </p:nvSpPr>
        <p:spPr>
          <a:xfrm>
            <a:off x="685800" y="1543050"/>
            <a:ext cx="7986141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Aft>
                <a:spcPts val="750"/>
              </a:spcAft>
              <a:buNone/>
            </a:pPr>
            <a:r>
              <a:rPr lang="en-US" sz="1500" b="1" dirty="0">
                <a:solidFill>
                  <a:srgbClr val="DC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Deceptive Practices</a:t>
            </a:r>
            <a:endParaRPr lang="en-US" sz="1500" dirty="0"/>
          </a:p>
        </p:txBody>
      </p:sp>
      <p:sp>
        <p:nvSpPr>
          <p:cNvPr id="7" name="Text 5" descr="" title=""/>
          <p:cNvSpPr/>
          <p:nvPr/>
        </p:nvSpPr>
        <p:spPr>
          <a:xfrm>
            <a:off x="685800" y="1905000"/>
            <a:ext cx="7986141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8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GM and OnStar collected and shared geolocation and driver behavior data with consumer reporting agencies without adequate disclosure to consumers</a:t>
            </a:r>
            <a:endParaRPr lang="en-US" sz="1200" dirty="0"/>
          </a:p>
        </p:txBody>
      </p:sp>
      <p:sp>
        <p:nvSpPr>
          <p:cNvPr id="8" name="Text 6" descr="" title=""/>
          <p:cNvSpPr/>
          <p:nvPr/>
        </p:nvSpPr>
        <p:spPr>
          <a:xfrm>
            <a:off x="457200" y="2895600"/>
            <a:ext cx="8394192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Aft>
                <a:spcPts val="750"/>
              </a:spcAft>
              <a:buNone/>
            </a:pPr>
            <a:r>
              <a:rPr lang="en-US" sz="1500" b="1" dirty="0">
                <a:solidFill>
                  <a:srgbClr val="D977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Consumer Harm</a:t>
            </a:r>
            <a:endParaRPr lang="en-US" sz="1500" dirty="0"/>
          </a:p>
        </p:txBody>
      </p:sp>
      <p:sp>
        <p:nvSpPr>
          <p:cNvPr id="9" name="Text 7" descr="" title=""/>
          <p:cNvSpPr/>
          <p:nvPr/>
        </p:nvSpPr>
        <p:spPr>
          <a:xfrm>
            <a:off x="457200" y="3257550"/>
            <a:ext cx="8229600" cy="1181100"/>
          </a:xfrm>
          <a:prstGeom prst="rect">
            <a:avLst/>
          </a:prstGeom>
          <a:noFill/>
          <a:ln/>
        </p:spPr>
        <p:txBody>
          <a:bodyPr wrap="square" lIns="76200" tIns="0" rIns="0" bIns="0" rtlCol="0" anchor="t"/>
          <a:lstStyle/>
          <a:p>
            <a:pPr marL="76200" indent="-76200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Consumers denied auto insurance coverage</a:t>
            </a:r>
            <a:endParaRPr lang="en-US" sz="1350" dirty="0"/>
          </a:p>
          <a:p>
            <a:pPr marL="76200" indent="-76200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Insurance premiums increased based on shared data</a:t>
            </a:r>
            <a:endParaRPr lang="en-US" sz="1350" dirty="0"/>
          </a:p>
          <a:p>
            <a:pPr marL="76200" indent="-76200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Lack of transparency about data sharing practices</a:t>
            </a:r>
            <a:endParaRPr lang="en-US" sz="1350" dirty="0"/>
          </a:p>
          <a:p>
            <a:pPr marL="76200" indent="-76200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Consumers unaware data would affect insurance decisions</a:t>
            </a:r>
            <a:endParaRPr lang="en-US" sz="135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  <a:effectLst/>
      </p:bgPr>
    </p:bg>
    <p:spTree>
      <p:nvGrpSpPr>
        <p:cNvPr id="1" name="" descr="" titl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 descr="" title=""/>
          <p:cNvSpPr/>
          <p:nvPr/>
        </p:nvSpPr>
        <p:spPr>
          <a:xfrm>
            <a:off x="457200" y="971550"/>
            <a:ext cx="8229600" cy="0"/>
          </a:xfrm>
          <a:prstGeom prst="line">
            <a:avLst/>
          </a:prstGeom>
          <a:noFill/>
          <a:ln w="38100">
            <a:solidFill>
              <a:srgbClr val="D9770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 descr="" title=""/>
          <p:cNvSpPr/>
          <p:nvPr/>
        </p:nvSpPr>
        <p:spPr>
          <a:xfrm>
            <a:off x="457200" y="457200"/>
            <a:ext cx="5975033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3000"/>
              </a:lnSpc>
              <a:buNone/>
            </a:pPr>
            <a:r>
              <a:rPr lang="en-US" sz="27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FTC Consent Order: Key Provisions</a:t>
            </a:r>
            <a:endParaRPr lang="en-US" sz="2700" dirty="0"/>
          </a:p>
        </p:txBody>
      </p:sp>
      <p:sp>
        <p:nvSpPr>
          <p:cNvPr id="4" name="Text 2" descr="" title=""/>
          <p:cNvSpPr/>
          <p:nvPr/>
        </p:nvSpPr>
        <p:spPr>
          <a:xfrm>
            <a:off x="457200" y="1676400"/>
            <a:ext cx="8394192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400"/>
              </a:lnSpc>
              <a:spcAft>
                <a:spcPts val="750"/>
              </a:spcAft>
              <a:buNone/>
            </a:pPr>
            <a:r>
              <a:rPr lang="en-US" sz="1800" b="1" dirty="0">
                <a:solidFill>
                  <a:srgbClr val="D977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Major Requirements</a:t>
            </a:r>
            <a:endParaRPr lang="en-US" sz="1800" dirty="0"/>
          </a:p>
        </p:txBody>
      </p:sp>
      <p:sp>
        <p:nvSpPr>
          <p:cNvPr id="5" name="Text 3" descr="" title=""/>
          <p:cNvSpPr/>
          <p:nvPr/>
        </p:nvSpPr>
        <p:spPr>
          <a:xfrm>
            <a:off x="457200" y="2381250"/>
            <a:ext cx="3962400" cy="1752600"/>
          </a:xfrm>
          <a:prstGeom prst="roundRect">
            <a:avLst>
              <a:gd name="adj" fmla="val 4348"/>
            </a:avLst>
          </a:prstGeom>
          <a:solidFill>
            <a:srgbClr val="F3F4F6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6" name="Text 4" descr="" title=""/>
          <p:cNvSpPr/>
          <p:nvPr/>
        </p:nvSpPr>
        <p:spPr>
          <a:xfrm>
            <a:off x="609600" y="2533650"/>
            <a:ext cx="3730752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Aft>
                <a:spcPts val="600"/>
              </a:spcAft>
              <a:buNone/>
            </a:pPr>
            <a:r>
              <a:rPr lang="en-US" sz="135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Prohibition</a:t>
            </a:r>
            <a:endParaRPr lang="en-US" sz="1350" dirty="0"/>
          </a:p>
        </p:txBody>
      </p:sp>
      <p:sp>
        <p:nvSpPr>
          <p:cNvPr id="7" name="Text 5" descr="" title=""/>
          <p:cNvSpPr/>
          <p:nvPr/>
        </p:nvSpPr>
        <p:spPr>
          <a:xfrm>
            <a:off x="609600" y="2876550"/>
            <a:ext cx="3657600" cy="1104900"/>
          </a:xfrm>
          <a:prstGeom prst="rect">
            <a:avLst/>
          </a:prstGeom>
          <a:noFill/>
          <a:ln/>
        </p:spPr>
        <p:txBody>
          <a:bodyPr wrap="square" lIns="71438" tIns="0" rIns="0" bIns="0" rtlCol="0" anchor="t"/>
          <a:lstStyle/>
          <a:p>
            <a:pPr marL="71438" indent="-7143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5-year ban on sharing with consumer reporting agencies</a:t>
            </a:r>
            <a:endParaRPr lang="en-US" sz="1350" dirty="0"/>
          </a:p>
          <a:p>
            <a:pPr marL="71438" indent="-7143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Applies to geolocation and driver behavior data</a:t>
            </a:r>
            <a:endParaRPr lang="en-US" sz="1350" dirty="0"/>
          </a:p>
        </p:txBody>
      </p:sp>
      <p:sp>
        <p:nvSpPr>
          <p:cNvPr id="8" name="Text 6" descr="" title=""/>
          <p:cNvSpPr/>
          <p:nvPr/>
        </p:nvSpPr>
        <p:spPr>
          <a:xfrm>
            <a:off x="4724400" y="2495550"/>
            <a:ext cx="3962400" cy="1524000"/>
          </a:xfrm>
          <a:prstGeom prst="roundRect">
            <a:avLst>
              <a:gd name="adj" fmla="val 5000"/>
            </a:avLst>
          </a:prstGeom>
          <a:solidFill>
            <a:srgbClr val="F3F4F6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9" name="Text 7" descr="" title=""/>
          <p:cNvSpPr/>
          <p:nvPr/>
        </p:nvSpPr>
        <p:spPr>
          <a:xfrm>
            <a:off x="4876800" y="2647950"/>
            <a:ext cx="3730752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Aft>
                <a:spcPts val="600"/>
              </a:spcAft>
              <a:buNone/>
            </a:pPr>
            <a:r>
              <a:rPr lang="en-US" sz="135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Consent</a:t>
            </a:r>
            <a:endParaRPr lang="en-US" sz="1350" dirty="0"/>
          </a:p>
        </p:txBody>
      </p:sp>
      <p:sp>
        <p:nvSpPr>
          <p:cNvPr id="10" name="Text 8" descr="" title=""/>
          <p:cNvSpPr/>
          <p:nvPr/>
        </p:nvSpPr>
        <p:spPr>
          <a:xfrm>
            <a:off x="4876800" y="2990850"/>
            <a:ext cx="3657600" cy="876300"/>
          </a:xfrm>
          <a:prstGeom prst="rect">
            <a:avLst/>
          </a:prstGeom>
          <a:noFill/>
          <a:ln/>
        </p:spPr>
        <p:txBody>
          <a:bodyPr wrap="square" lIns="71438" tIns="0" rIns="0" bIns="0" rtlCol="0" anchor="t"/>
          <a:lstStyle/>
          <a:p>
            <a:pPr marL="71438" indent="-7143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Affirmative express consent required</a:t>
            </a:r>
            <a:endParaRPr lang="en-US" sz="1350" dirty="0"/>
          </a:p>
          <a:p>
            <a:pPr marL="71438" indent="-7143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Before collection, use, and sharing</a:t>
            </a:r>
            <a:endParaRPr lang="en-US" sz="1350" dirty="0"/>
          </a:p>
          <a:p>
            <a:pPr marL="71438" indent="-7143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Ability to withhold or withdraw consent</a:t>
            </a:r>
            <a:endParaRPr lang="en-US" sz="135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  <a:effectLst/>
      </p:bgPr>
    </p:bg>
    <p:spTree>
      <p:nvGrpSpPr>
        <p:cNvPr id="1" name="" descr="" titl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 descr="" title=""/>
          <p:cNvSpPr/>
          <p:nvPr/>
        </p:nvSpPr>
        <p:spPr>
          <a:xfrm>
            <a:off x="457200" y="971550"/>
            <a:ext cx="8229600" cy="0"/>
          </a:xfrm>
          <a:prstGeom prst="line">
            <a:avLst/>
          </a:prstGeom>
          <a:noFill/>
          <a:ln w="38100">
            <a:solidFill>
              <a:srgbClr val="D9770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 descr="" title=""/>
          <p:cNvSpPr/>
          <p:nvPr/>
        </p:nvSpPr>
        <p:spPr>
          <a:xfrm>
            <a:off x="457200" y="457200"/>
            <a:ext cx="6441377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3000"/>
              </a:lnSpc>
              <a:buNone/>
            </a:pPr>
            <a:r>
              <a:rPr lang="en-US" sz="27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FTC Consent Order: Data Management</a:t>
            </a:r>
            <a:endParaRPr lang="en-US" sz="2700" dirty="0"/>
          </a:p>
        </p:txBody>
      </p:sp>
      <p:sp>
        <p:nvSpPr>
          <p:cNvPr id="4" name="Text 2" descr="" title=""/>
          <p:cNvSpPr/>
          <p:nvPr/>
        </p:nvSpPr>
        <p:spPr>
          <a:xfrm>
            <a:off x="457200" y="1666875"/>
            <a:ext cx="4041648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Aft>
                <a:spcPts val="750"/>
              </a:spcAft>
              <a:buNone/>
            </a:pPr>
            <a:r>
              <a:rPr lang="en-US" sz="1500" b="1" dirty="0">
                <a:solidFill>
                  <a:srgbClr val="D977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Data Minimization</a:t>
            </a:r>
            <a:endParaRPr lang="en-US" sz="1500" dirty="0"/>
          </a:p>
        </p:txBody>
      </p:sp>
      <p:sp>
        <p:nvSpPr>
          <p:cNvPr id="5" name="Text 3" descr="" title=""/>
          <p:cNvSpPr/>
          <p:nvPr/>
        </p:nvSpPr>
        <p:spPr>
          <a:xfrm>
            <a:off x="457200" y="2028825"/>
            <a:ext cx="3962400" cy="876300"/>
          </a:xfrm>
          <a:prstGeom prst="rect">
            <a:avLst/>
          </a:prstGeom>
          <a:noFill/>
          <a:ln/>
        </p:spPr>
        <p:txBody>
          <a:bodyPr wrap="square" lIns="71438" tIns="0" rIns="0" bIns="0" rtlCol="0" anchor="t"/>
          <a:lstStyle/>
          <a:p>
            <a:pPr marL="71438" indent="-7143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Collect only reasonably necessary data</a:t>
            </a:r>
            <a:endParaRPr lang="en-US" sz="1350" dirty="0"/>
          </a:p>
          <a:p>
            <a:pPr marL="71438" indent="-7143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Limited to specific stated purpose</a:t>
            </a:r>
            <a:endParaRPr lang="en-US" sz="1350" dirty="0"/>
          </a:p>
          <a:p>
            <a:pPr marL="71438" indent="-7143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Create retention schedules tied to business need</a:t>
            </a:r>
            <a:endParaRPr lang="en-US" sz="1350" dirty="0"/>
          </a:p>
        </p:txBody>
      </p:sp>
      <p:sp>
        <p:nvSpPr>
          <p:cNvPr id="6" name="Text 4" descr="" title=""/>
          <p:cNvSpPr/>
          <p:nvPr/>
        </p:nvSpPr>
        <p:spPr>
          <a:xfrm>
            <a:off x="4724400" y="1666875"/>
            <a:ext cx="4041648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Aft>
                <a:spcPts val="750"/>
              </a:spcAft>
              <a:buNone/>
            </a:pPr>
            <a:r>
              <a:rPr lang="en-US" sz="1500" b="1" dirty="0">
                <a:solidFill>
                  <a:srgbClr val="D977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Data Deletion</a:t>
            </a:r>
            <a:endParaRPr lang="en-US" sz="1500" dirty="0"/>
          </a:p>
        </p:txBody>
      </p:sp>
      <p:sp>
        <p:nvSpPr>
          <p:cNvPr id="7" name="Text 5" descr="" title=""/>
          <p:cNvSpPr/>
          <p:nvPr/>
        </p:nvSpPr>
        <p:spPr>
          <a:xfrm>
            <a:off x="4724400" y="2028825"/>
            <a:ext cx="3962400" cy="876300"/>
          </a:xfrm>
          <a:prstGeom prst="rect">
            <a:avLst/>
          </a:prstGeom>
          <a:noFill/>
          <a:ln/>
        </p:spPr>
        <p:txBody>
          <a:bodyPr wrap="square" lIns="71438" tIns="0" rIns="0" bIns="0" rtlCol="0" anchor="t"/>
          <a:lstStyle/>
          <a:p>
            <a:pPr marL="71438" indent="-7143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Delete prior data collected without consent</a:t>
            </a:r>
            <a:endParaRPr lang="en-US" sz="1350" dirty="0"/>
          </a:p>
          <a:p>
            <a:pPr marL="71438" indent="-7143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Option to seek retroactive consent</a:t>
            </a:r>
            <a:endParaRPr lang="en-US" sz="1350" dirty="0"/>
          </a:p>
          <a:p>
            <a:pPr marL="71438" indent="-7143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Consumer right to request deletion</a:t>
            </a:r>
            <a:endParaRPr lang="en-US" sz="1350" dirty="0"/>
          </a:p>
        </p:txBody>
      </p:sp>
      <p:sp>
        <p:nvSpPr>
          <p:cNvPr id="8" name="Text 6" descr="" title=""/>
          <p:cNvSpPr/>
          <p:nvPr/>
        </p:nvSpPr>
        <p:spPr>
          <a:xfrm>
            <a:off x="457200" y="3209925"/>
            <a:ext cx="8394192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Aft>
                <a:spcPts val="750"/>
              </a:spcAft>
              <a:buNone/>
            </a:pPr>
            <a:r>
              <a:rPr lang="en-US" sz="1500" b="1" dirty="0">
                <a:solidFill>
                  <a:srgbClr val="D977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Third-Party Accountability</a:t>
            </a:r>
            <a:endParaRPr lang="en-US" sz="1500" dirty="0"/>
          </a:p>
        </p:txBody>
      </p:sp>
      <p:sp>
        <p:nvSpPr>
          <p:cNvPr id="9" name="Text 7" descr="" title=""/>
          <p:cNvSpPr/>
          <p:nvPr/>
        </p:nvSpPr>
        <p:spPr>
          <a:xfrm>
            <a:off x="457200" y="3571875"/>
            <a:ext cx="8229600" cy="571500"/>
          </a:xfrm>
          <a:prstGeom prst="rect">
            <a:avLst/>
          </a:prstGeom>
          <a:noFill/>
          <a:ln/>
        </p:spPr>
        <p:txBody>
          <a:bodyPr wrap="square" lIns="71438" tIns="0" rIns="0" bIns="0" rtlCol="0" anchor="t"/>
          <a:lstStyle/>
          <a:p>
            <a:pPr marL="71438" indent="-7143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Request deletion from third parties who received data</a:t>
            </a:r>
            <a:endParaRPr lang="en-US" sz="1350" dirty="0"/>
          </a:p>
          <a:p>
            <a:pPr marL="71438" indent="-7143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Stop sharing with non-responsive third parties</a:t>
            </a:r>
            <a:endParaRPr lang="en-US" sz="135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  <a:effectLst/>
      </p:bgPr>
    </p:bg>
    <p:spTree>
      <p:nvGrpSpPr>
        <p:cNvPr id="1" name="" descr="" titl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 descr="" title=""/>
          <p:cNvSpPr/>
          <p:nvPr/>
        </p:nvSpPr>
        <p:spPr>
          <a:xfrm>
            <a:off x="457200" y="971550"/>
            <a:ext cx="8229600" cy="0"/>
          </a:xfrm>
          <a:prstGeom prst="line">
            <a:avLst/>
          </a:prstGeom>
          <a:noFill/>
          <a:ln w="38100">
            <a:solidFill>
              <a:srgbClr val="D9770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 descr="" title=""/>
          <p:cNvSpPr/>
          <p:nvPr/>
        </p:nvSpPr>
        <p:spPr>
          <a:xfrm>
            <a:off x="457200" y="457200"/>
            <a:ext cx="6363653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3000"/>
              </a:lnSpc>
              <a:buNone/>
            </a:pPr>
            <a:r>
              <a:rPr lang="en-US" sz="27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FTC Consent Order: Consumer Rights</a:t>
            </a:r>
            <a:endParaRPr lang="en-US" sz="2700" dirty="0"/>
          </a:p>
        </p:txBody>
      </p:sp>
      <p:sp>
        <p:nvSpPr>
          <p:cNvPr id="4" name="Text 2" descr="" title=""/>
          <p:cNvSpPr/>
          <p:nvPr/>
        </p:nvSpPr>
        <p:spPr>
          <a:xfrm>
            <a:off x="457200" y="1455390"/>
            <a:ext cx="8229600" cy="1981200"/>
          </a:xfrm>
          <a:prstGeom prst="roundRect">
            <a:avLst>
              <a:gd name="adj" fmla="val 3846"/>
            </a:avLst>
          </a:prstGeom>
          <a:solidFill>
            <a:srgbClr val="F3F4F6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" name="Text 3" descr="" title=""/>
          <p:cNvSpPr/>
          <p:nvPr/>
        </p:nvSpPr>
        <p:spPr>
          <a:xfrm>
            <a:off x="647700" y="1645890"/>
            <a:ext cx="8005572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400"/>
              </a:lnSpc>
              <a:spcAft>
                <a:spcPts val="900"/>
              </a:spcAft>
              <a:buNone/>
            </a:pPr>
            <a:r>
              <a:rPr lang="en-US" sz="1800" b="1" dirty="0">
                <a:solidFill>
                  <a:srgbClr val="D977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Rights Granted to Consumers</a:t>
            </a:r>
            <a:endParaRPr lang="en-US" sz="1800" dirty="0"/>
          </a:p>
        </p:txBody>
      </p:sp>
      <p:sp>
        <p:nvSpPr>
          <p:cNvPr id="6" name="Text 4" descr="" title=""/>
          <p:cNvSpPr/>
          <p:nvPr/>
        </p:nvSpPr>
        <p:spPr>
          <a:xfrm>
            <a:off x="647700" y="2064990"/>
            <a:ext cx="7848600" cy="1181100"/>
          </a:xfrm>
          <a:prstGeom prst="rect">
            <a:avLst/>
          </a:prstGeom>
          <a:noFill/>
          <a:ln/>
        </p:spPr>
        <p:txBody>
          <a:bodyPr wrap="square" lIns="80963" tIns="0" rIns="0" bIns="0" rtlCol="0" anchor="t"/>
          <a:lstStyle/>
          <a:p>
            <a:pPr marL="80963" indent="-80963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Right to access their geolocation and driver behavior data</a:t>
            </a:r>
            <a:endParaRPr lang="en-US" sz="1350" dirty="0"/>
          </a:p>
          <a:p>
            <a:pPr marL="80963" indent="-80963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Right to request deletion of their data</a:t>
            </a:r>
            <a:endParaRPr lang="en-US" sz="1350" dirty="0"/>
          </a:p>
          <a:p>
            <a:pPr marL="80963" indent="-80963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Ability to disable collection of precise geolocation data</a:t>
            </a:r>
            <a:endParaRPr lang="en-US" sz="1350" dirty="0"/>
          </a:p>
          <a:p>
            <a:pPr marL="80963" indent="-80963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Exceptions only for emergency response and consumer-initiated requests</a:t>
            </a:r>
            <a:endParaRPr lang="en-US" sz="1350" dirty="0"/>
          </a:p>
        </p:txBody>
      </p:sp>
      <p:sp>
        <p:nvSpPr>
          <p:cNvPr id="7" name="Text 5" descr="" title=""/>
          <p:cNvSpPr/>
          <p:nvPr/>
        </p:nvSpPr>
        <p:spPr>
          <a:xfrm>
            <a:off x="457200" y="3760440"/>
            <a:ext cx="8229600" cy="594271"/>
          </a:xfrm>
          <a:prstGeom prst="roundRect">
            <a:avLst>
              <a:gd name="adj" fmla="val 12822"/>
            </a:avLst>
          </a:prstGeom>
          <a:solidFill>
            <a:srgbClr val="FEF3C7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8" name="Shape 6" descr="" title=""/>
          <p:cNvSpPr/>
          <p:nvPr/>
        </p:nvSpPr>
        <p:spPr>
          <a:xfrm>
            <a:off x="485775" y="3760440"/>
            <a:ext cx="0" cy="594271"/>
          </a:xfrm>
          <a:prstGeom prst="line">
            <a:avLst/>
          </a:prstGeom>
          <a:noFill/>
          <a:ln w="57150">
            <a:solidFill>
              <a:srgbClr val="D9770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 descr="" title=""/>
          <p:cNvSpPr/>
          <p:nvPr/>
        </p:nvSpPr>
        <p:spPr>
          <a:xfrm>
            <a:off x="666750" y="3950940"/>
            <a:ext cx="8025003" cy="2132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68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2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These consumer rights provisions set a new baseline for the industry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 descr="" titl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 descr="" title=""/>
          <p:cNvSpPr/>
          <p:nvPr/>
        </p:nvSpPr>
        <p:spPr>
          <a:xfrm>
            <a:off x="457200" y="971550"/>
            <a:ext cx="8229600" cy="0"/>
          </a:xfrm>
          <a:prstGeom prst="line">
            <a:avLst/>
          </a:prstGeom>
          <a:noFill/>
          <a:ln w="38100">
            <a:solidFill>
              <a:srgbClr val="D9770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 descr="" title=""/>
          <p:cNvSpPr/>
          <p:nvPr/>
        </p:nvSpPr>
        <p:spPr>
          <a:xfrm>
            <a:off x="457199" y="457200"/>
            <a:ext cx="7341748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3000"/>
              </a:lnSpc>
              <a:buNone/>
            </a:pPr>
            <a:r>
              <a:rPr lang="en-US" sz="27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Roadmap for Today’s Presentation </a:t>
            </a:r>
            <a:endParaRPr lang="en-US" sz="2700" dirty="0"/>
          </a:p>
        </p:txBody>
      </p:sp>
      <p:sp>
        <p:nvSpPr>
          <p:cNvPr id="4" name="Text 2" descr="" title=""/>
          <p:cNvSpPr/>
          <p:nvPr/>
        </p:nvSpPr>
        <p:spPr>
          <a:xfrm>
            <a:off x="457200" y="1704975"/>
            <a:ext cx="8229600" cy="2400300"/>
          </a:xfrm>
          <a:prstGeom prst="rect">
            <a:avLst/>
          </a:prstGeom>
          <a:noFill/>
          <a:ln/>
        </p:spPr>
        <p:txBody>
          <a:bodyPr wrap="square" lIns="90488" tIns="0" rIns="0" bIns="0" rtlCol="0" anchor="t"/>
          <a:lstStyle/>
          <a:p>
            <a:pPr marL="90488" indent="-9048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Overview of Telematics and Usage-Based Insurance</a:t>
            </a:r>
            <a:endParaRPr lang="en-US" sz="1350" dirty="0"/>
          </a:p>
          <a:p>
            <a:pPr marL="90488" indent="-9048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Consumer Resistance to Telematics and UBI</a:t>
            </a:r>
          </a:p>
          <a:p>
            <a:pPr marL="90488" indent="-9048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Federal Enforcement: FTC Action Against General Motors</a:t>
            </a:r>
            <a:endParaRPr lang="en-US" sz="1350" dirty="0"/>
          </a:p>
          <a:p>
            <a:pPr marL="90488" indent="-9048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State Attorney General Actions </a:t>
            </a:r>
            <a:endParaRPr lang="en-US" sz="1350" dirty="0"/>
          </a:p>
          <a:p>
            <a:pPr marL="90488" indent="-9048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Private Class Action Litigation</a:t>
            </a:r>
            <a:endParaRPr lang="en-US" sz="1350" dirty="0"/>
          </a:p>
          <a:p>
            <a:pPr marL="90488" indent="-9048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Emerging State Legislation and Regulatory Landscape</a:t>
            </a:r>
            <a:endParaRPr lang="en-US" sz="1350" dirty="0"/>
          </a:p>
          <a:p>
            <a:pPr marL="90488" indent="-9048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Risk Mitigation Considerations </a:t>
            </a:r>
            <a:endParaRPr lang="en-US" sz="1350" dirty="0"/>
          </a:p>
          <a:p>
            <a:pPr marL="90488" indent="-9048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Road Ahead</a:t>
            </a:r>
            <a:endParaRPr lang="en-US" sz="135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 descr="" titl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 descr="" title=""/>
          <p:cNvSpPr/>
          <p:nvPr/>
        </p:nvSpPr>
        <p:spPr>
          <a:xfrm>
            <a:off x="1900238" y="1381125"/>
            <a:ext cx="5343525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5400"/>
              </a:lnSpc>
              <a:buNone/>
            </a:pPr>
            <a:r>
              <a:rPr lang="en-US" sz="5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State Attorney General Actions</a:t>
            </a:r>
            <a:endParaRPr lang="en-US" sz="5400" dirty="0"/>
          </a:p>
        </p:txBody>
      </p:sp>
      <p:sp>
        <p:nvSpPr>
          <p:cNvPr id="3" name="Text 1" descr="" title=""/>
          <p:cNvSpPr/>
          <p:nvPr/>
        </p:nvSpPr>
        <p:spPr>
          <a:xfrm>
            <a:off x="374904" y="3209925"/>
            <a:ext cx="8394192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2400"/>
              </a:lnSpc>
              <a:spcBef>
                <a:spcPts val="2400"/>
              </a:spcBef>
              <a:spcAft>
                <a:spcPts val="300"/>
              </a:spcAft>
              <a:buNone/>
            </a:pPr>
            <a:endParaRPr lang="en-US" sz="18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  <a:effectLst/>
      </p:bgPr>
    </p:bg>
    <p:spTree>
      <p:nvGrpSpPr>
        <p:cNvPr id="1" name="" descr="" titl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 descr="" title=""/>
          <p:cNvSpPr/>
          <p:nvPr/>
        </p:nvSpPr>
        <p:spPr>
          <a:xfrm>
            <a:off x="457200" y="971550"/>
            <a:ext cx="8229600" cy="0"/>
          </a:xfrm>
          <a:prstGeom prst="line">
            <a:avLst/>
          </a:prstGeom>
          <a:noFill/>
          <a:ln w="38100">
            <a:solidFill>
              <a:srgbClr val="D9770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 descr="" title=""/>
          <p:cNvSpPr/>
          <p:nvPr/>
        </p:nvSpPr>
        <p:spPr>
          <a:xfrm>
            <a:off x="457200" y="457200"/>
            <a:ext cx="4284536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3000"/>
              </a:lnSpc>
              <a:buNone/>
            </a:pPr>
            <a:r>
              <a:rPr lang="en-US" sz="27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Texas v. Allstate and Arity</a:t>
            </a:r>
            <a:endParaRPr lang="en-US" sz="2700" dirty="0"/>
          </a:p>
        </p:txBody>
      </p:sp>
      <p:sp>
        <p:nvSpPr>
          <p:cNvPr id="4" name="Text 2" descr="" title=""/>
          <p:cNvSpPr/>
          <p:nvPr/>
        </p:nvSpPr>
        <p:spPr>
          <a:xfrm>
            <a:off x="457200" y="1543050"/>
            <a:ext cx="8394192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400"/>
              </a:lnSpc>
              <a:spcAft>
                <a:spcPts val="750"/>
              </a:spcAft>
              <a:buNone/>
            </a:pPr>
            <a:r>
              <a:rPr lang="en-US" sz="1800" b="1" dirty="0">
                <a:solidFill>
                  <a:srgbClr val="D977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Case Overview</a:t>
            </a:r>
            <a:endParaRPr lang="en-US" sz="1800" dirty="0"/>
          </a:p>
        </p:txBody>
      </p:sp>
      <p:sp>
        <p:nvSpPr>
          <p:cNvPr id="5" name="Text 3" descr="" title=""/>
          <p:cNvSpPr/>
          <p:nvPr/>
        </p:nvSpPr>
        <p:spPr>
          <a:xfrm>
            <a:off x="457200" y="1943100"/>
            <a:ext cx="839419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8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Texas Attorney General filed action against Allstate and its subsidiary Arity for violations of state data privacy and insurance laws</a:t>
            </a:r>
            <a:endParaRPr lang="en-US" sz="1200" dirty="0"/>
          </a:p>
        </p:txBody>
      </p:sp>
      <p:sp>
        <p:nvSpPr>
          <p:cNvPr id="6" name="Text 4" descr="" title=""/>
          <p:cNvSpPr/>
          <p:nvPr/>
        </p:nvSpPr>
        <p:spPr>
          <a:xfrm>
            <a:off x="457200" y="2743200"/>
            <a:ext cx="3962400" cy="1524000"/>
          </a:xfrm>
          <a:prstGeom prst="roundRect">
            <a:avLst>
              <a:gd name="adj" fmla="val 5000"/>
            </a:avLst>
          </a:prstGeom>
          <a:solidFill>
            <a:srgbClr val="F3F4F6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7" name="Text 5" descr="" title=""/>
          <p:cNvSpPr/>
          <p:nvPr/>
        </p:nvSpPr>
        <p:spPr>
          <a:xfrm>
            <a:off x="609600" y="2895600"/>
            <a:ext cx="3730752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Aft>
                <a:spcPts val="600"/>
              </a:spcAft>
              <a:buNone/>
            </a:pPr>
            <a:r>
              <a:rPr lang="en-US" sz="135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Causes of Action</a:t>
            </a:r>
            <a:endParaRPr lang="en-US" sz="1350" dirty="0"/>
          </a:p>
        </p:txBody>
      </p:sp>
      <p:sp>
        <p:nvSpPr>
          <p:cNvPr id="8" name="Text 6" descr="" title=""/>
          <p:cNvSpPr/>
          <p:nvPr/>
        </p:nvSpPr>
        <p:spPr>
          <a:xfrm>
            <a:off x="609600" y="3238500"/>
            <a:ext cx="3657600" cy="876300"/>
          </a:xfrm>
          <a:prstGeom prst="rect">
            <a:avLst/>
          </a:prstGeom>
          <a:noFill/>
          <a:ln/>
        </p:spPr>
        <p:txBody>
          <a:bodyPr wrap="square" lIns="71438" tIns="0" rIns="0" bIns="0" rtlCol="0" anchor="t"/>
          <a:lstStyle/>
          <a:p>
            <a:pPr marL="71438" indent="-7143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Texas Data Privacy and Security Act</a:t>
            </a:r>
            <a:endParaRPr lang="en-US" sz="1350" dirty="0"/>
          </a:p>
          <a:p>
            <a:pPr marL="71438" indent="-7143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Data Broker Law violations</a:t>
            </a:r>
            <a:endParaRPr lang="en-US" sz="1350" dirty="0"/>
          </a:p>
          <a:p>
            <a:pPr marL="71438" indent="-7143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Deceptive insurance practices</a:t>
            </a:r>
            <a:endParaRPr lang="en-US" sz="1350" dirty="0"/>
          </a:p>
        </p:txBody>
      </p:sp>
      <p:sp>
        <p:nvSpPr>
          <p:cNvPr id="9" name="Text 7" descr="" title=""/>
          <p:cNvSpPr/>
          <p:nvPr/>
        </p:nvSpPr>
        <p:spPr>
          <a:xfrm>
            <a:off x="4724400" y="2743200"/>
            <a:ext cx="3962400" cy="1524000"/>
          </a:xfrm>
          <a:prstGeom prst="roundRect">
            <a:avLst>
              <a:gd name="adj" fmla="val 5000"/>
            </a:avLst>
          </a:prstGeom>
          <a:solidFill>
            <a:srgbClr val="F3F4F6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0" name="Text 8" descr="" title=""/>
          <p:cNvSpPr/>
          <p:nvPr/>
        </p:nvSpPr>
        <p:spPr>
          <a:xfrm>
            <a:off x="4876800" y="2895600"/>
            <a:ext cx="3730752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Aft>
                <a:spcPts val="600"/>
              </a:spcAft>
              <a:buNone/>
            </a:pPr>
            <a:r>
              <a:rPr lang="en-US" sz="135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Allegations</a:t>
            </a:r>
            <a:endParaRPr lang="en-US" sz="1350" dirty="0"/>
          </a:p>
        </p:txBody>
      </p:sp>
      <p:sp>
        <p:nvSpPr>
          <p:cNvPr id="11" name="Text 9" descr="" title=""/>
          <p:cNvSpPr/>
          <p:nvPr/>
        </p:nvSpPr>
        <p:spPr>
          <a:xfrm>
            <a:off x="4876800" y="3238500"/>
            <a:ext cx="3657600" cy="876300"/>
          </a:xfrm>
          <a:prstGeom prst="rect">
            <a:avLst/>
          </a:prstGeom>
          <a:noFill/>
          <a:ln/>
        </p:spPr>
        <p:txBody>
          <a:bodyPr wrap="square" lIns="71438" tIns="0" rIns="0" bIns="0" rtlCol="0" anchor="t"/>
          <a:lstStyle/>
          <a:p>
            <a:pPr marL="71438" indent="-7143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Failed to inform consumers</a:t>
            </a:r>
            <a:endParaRPr lang="en-US" sz="1350" dirty="0"/>
          </a:p>
          <a:p>
            <a:pPr marL="71438" indent="-7143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consent for monetization</a:t>
            </a:r>
            <a:endParaRPr lang="en-US" sz="1350" dirty="0"/>
          </a:p>
          <a:p>
            <a:pPr marL="71438" indent="-7143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Extensive data analysis and sale</a:t>
            </a:r>
            <a:endParaRPr lang="en-US" sz="135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FFFFFF"/>
        </a:solidFill>
        <a:effectLst/>
      </p:bgPr>
    </p:bg>
    <p:spTree>
      <p:nvGrpSpPr>
        <p:cNvPr id="1" name="" descr="" titl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 descr="" title=""/>
          <p:cNvSpPr/>
          <p:nvPr/>
        </p:nvSpPr>
        <p:spPr>
          <a:xfrm>
            <a:off x="457200" y="971550"/>
            <a:ext cx="8229600" cy="0"/>
          </a:xfrm>
          <a:prstGeom prst="line">
            <a:avLst/>
          </a:prstGeom>
          <a:noFill/>
          <a:ln w="38100">
            <a:solidFill>
              <a:srgbClr val="D9770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 descr="" title=""/>
          <p:cNvSpPr/>
          <p:nvPr/>
        </p:nvSpPr>
        <p:spPr>
          <a:xfrm>
            <a:off x="457200" y="457200"/>
            <a:ext cx="4235958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3000"/>
              </a:lnSpc>
              <a:buNone/>
            </a:pPr>
            <a:r>
              <a:rPr lang="en-US" sz="27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Indiana v. GM and OnStar</a:t>
            </a:r>
            <a:endParaRPr lang="en-US" sz="2700" dirty="0"/>
          </a:p>
        </p:txBody>
      </p:sp>
      <p:sp>
        <p:nvSpPr>
          <p:cNvPr id="4" name="Text 2" descr="" title=""/>
          <p:cNvSpPr/>
          <p:nvPr/>
        </p:nvSpPr>
        <p:spPr>
          <a:xfrm>
            <a:off x="457200" y="1228725"/>
            <a:ext cx="8229600" cy="1200150"/>
          </a:xfrm>
          <a:prstGeom prst="roundRect">
            <a:avLst>
              <a:gd name="adj" fmla="val 6349"/>
            </a:avLst>
          </a:prstGeom>
          <a:solidFill>
            <a:srgbClr val="F3F4F6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" name="Text 3" descr="" title=""/>
          <p:cNvSpPr/>
          <p:nvPr/>
        </p:nvSpPr>
        <p:spPr>
          <a:xfrm>
            <a:off x="628650" y="1400175"/>
            <a:ext cx="8044434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Aft>
                <a:spcPts val="750"/>
              </a:spcAft>
              <a:buNone/>
            </a:pPr>
            <a:r>
              <a:rPr lang="en-US" sz="1500" b="1" dirty="0">
                <a:solidFill>
                  <a:srgbClr val="D977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Allegations of "Dark Patterns"</a:t>
            </a:r>
            <a:endParaRPr lang="en-US" sz="1500" dirty="0"/>
          </a:p>
        </p:txBody>
      </p:sp>
      <p:sp>
        <p:nvSpPr>
          <p:cNvPr id="6" name="Text 4" descr="" title=""/>
          <p:cNvSpPr/>
          <p:nvPr/>
        </p:nvSpPr>
        <p:spPr>
          <a:xfrm>
            <a:off x="628650" y="1762125"/>
            <a:ext cx="804443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8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Indiana AG alleged that GM and OnStar used deceptive design techniques to manipulate consumers into enrolling in data collection programs</a:t>
            </a:r>
            <a:endParaRPr lang="en-US" sz="1200" dirty="0"/>
          </a:p>
        </p:txBody>
      </p:sp>
      <p:sp>
        <p:nvSpPr>
          <p:cNvPr id="7" name="Text 5" descr="" title=""/>
          <p:cNvSpPr/>
          <p:nvPr/>
        </p:nvSpPr>
        <p:spPr>
          <a:xfrm>
            <a:off x="457200" y="2733675"/>
            <a:ext cx="8394192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Aft>
                <a:spcPts val="750"/>
              </a:spcAft>
              <a:buNone/>
            </a:pPr>
            <a:r>
              <a:rPr lang="en-US" sz="15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Claims</a:t>
            </a:r>
            <a:endParaRPr lang="en-US" sz="1500" dirty="0"/>
          </a:p>
        </p:txBody>
      </p:sp>
      <p:sp>
        <p:nvSpPr>
          <p:cNvPr id="8" name="Text 6" descr="" title=""/>
          <p:cNvSpPr/>
          <p:nvPr/>
        </p:nvSpPr>
        <p:spPr>
          <a:xfrm>
            <a:off x="457200" y="3095625"/>
            <a:ext cx="8229600" cy="1485900"/>
          </a:xfrm>
          <a:prstGeom prst="rect">
            <a:avLst/>
          </a:prstGeom>
          <a:noFill/>
          <a:ln/>
        </p:spPr>
        <p:txBody>
          <a:bodyPr wrap="square" lIns="76200" tIns="0" rIns="0" bIns="0" rtlCol="0" anchor="t"/>
          <a:lstStyle/>
          <a:p>
            <a:pPr marL="76200" indent="-76200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Surreptitious collection and sale of driving data</a:t>
            </a:r>
            <a:endParaRPr lang="en-US" sz="1350" dirty="0"/>
          </a:p>
          <a:p>
            <a:pPr marL="76200" indent="-76200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Failed to obtain informed consent before selling data</a:t>
            </a:r>
            <a:endParaRPr lang="en-US" sz="1350" dirty="0"/>
          </a:p>
          <a:p>
            <a:pPr marL="76200" indent="-76200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Collaborated with data brokers to develop consumer risk profiles</a:t>
            </a:r>
            <a:endParaRPr lang="en-US" sz="1350" dirty="0"/>
          </a:p>
          <a:p>
            <a:pPr marL="76200" indent="-76200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Systematic and intentional deception for profit</a:t>
            </a:r>
            <a:endParaRPr lang="en-US" sz="1350" dirty="0"/>
          </a:p>
          <a:p>
            <a:pPr marL="76200" indent="-76200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Hundreds of thousands of Indiana residents affected</a:t>
            </a:r>
            <a:endParaRPr lang="en-US" sz="135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FFFFFF"/>
        </a:solidFill>
        <a:effectLst/>
      </p:bgPr>
    </p:bg>
    <p:spTree>
      <p:nvGrpSpPr>
        <p:cNvPr id="1" name="" descr="" titl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 descr="" title=""/>
          <p:cNvSpPr/>
          <p:nvPr/>
        </p:nvSpPr>
        <p:spPr>
          <a:xfrm>
            <a:off x="457200" y="971550"/>
            <a:ext cx="8229600" cy="0"/>
          </a:xfrm>
          <a:prstGeom prst="line">
            <a:avLst/>
          </a:prstGeom>
          <a:noFill/>
          <a:ln w="38100">
            <a:solidFill>
              <a:srgbClr val="D9770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 descr="" title=""/>
          <p:cNvSpPr/>
          <p:nvPr/>
        </p:nvSpPr>
        <p:spPr>
          <a:xfrm>
            <a:off x="457200" y="457200"/>
            <a:ext cx="6276213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3000"/>
              </a:lnSpc>
              <a:buNone/>
            </a:pPr>
            <a:r>
              <a:rPr lang="en-US" sz="27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Common Themes in State AG Actions</a:t>
            </a:r>
            <a:endParaRPr lang="en-US" sz="2700" dirty="0"/>
          </a:p>
        </p:txBody>
      </p:sp>
      <p:sp>
        <p:nvSpPr>
          <p:cNvPr id="4" name="Text 2" descr="" title=""/>
          <p:cNvSpPr/>
          <p:nvPr/>
        </p:nvSpPr>
        <p:spPr>
          <a:xfrm>
            <a:off x="457200" y="1671638"/>
            <a:ext cx="8229600" cy="904875"/>
          </a:xfrm>
          <a:prstGeom prst="roundRect">
            <a:avLst>
              <a:gd name="adj" fmla="val 8421"/>
            </a:avLst>
          </a:prstGeom>
          <a:solidFill>
            <a:srgbClr val="1E3A5F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" name="Text 3" descr="" title=""/>
          <p:cNvSpPr/>
          <p:nvPr/>
        </p:nvSpPr>
        <p:spPr>
          <a:xfrm>
            <a:off x="628650" y="1881187"/>
            <a:ext cx="8044434" cy="485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913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27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State enforcement actions share common themes regarding inadequate disclosure and consent practices</a:t>
            </a:r>
            <a:endParaRPr lang="en-US" sz="1275" dirty="0"/>
          </a:p>
        </p:txBody>
      </p:sp>
      <p:sp>
        <p:nvSpPr>
          <p:cNvPr id="6" name="Text 4" descr="" title=""/>
          <p:cNvSpPr/>
          <p:nvPr/>
        </p:nvSpPr>
        <p:spPr>
          <a:xfrm>
            <a:off x="457200" y="2900363"/>
            <a:ext cx="4041648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Aft>
                <a:spcPts val="750"/>
              </a:spcAft>
              <a:buNone/>
            </a:pPr>
            <a:r>
              <a:rPr lang="en-US" sz="1500" b="1" dirty="0">
                <a:solidFill>
                  <a:srgbClr val="D977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Alleged Disclosure Failures</a:t>
            </a:r>
            <a:endParaRPr lang="en-US" sz="1500" dirty="0"/>
          </a:p>
        </p:txBody>
      </p:sp>
      <p:sp>
        <p:nvSpPr>
          <p:cNvPr id="7" name="Text 5" descr="" title=""/>
          <p:cNvSpPr/>
          <p:nvPr/>
        </p:nvSpPr>
        <p:spPr>
          <a:xfrm>
            <a:off x="457200" y="3262313"/>
            <a:ext cx="3962400" cy="876300"/>
          </a:xfrm>
          <a:prstGeom prst="rect">
            <a:avLst/>
          </a:prstGeom>
          <a:noFill/>
          <a:ln/>
        </p:spPr>
        <p:txBody>
          <a:bodyPr wrap="square" lIns="71438" tIns="0" rIns="0" bIns="0" rtlCol="0" anchor="t"/>
          <a:lstStyle/>
          <a:p>
            <a:pPr marL="71438" indent="-7143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Inadequate notice of data collection</a:t>
            </a:r>
            <a:endParaRPr lang="en-US" sz="1350" dirty="0"/>
          </a:p>
          <a:p>
            <a:pPr marL="71438" indent="-7143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Hidden purposes for data use</a:t>
            </a:r>
            <a:endParaRPr lang="en-US" sz="1350" dirty="0"/>
          </a:p>
          <a:p>
            <a:pPr marL="71438" indent="-7143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Unclear third-party sharing practices</a:t>
            </a:r>
            <a:endParaRPr lang="en-US" sz="1350" dirty="0"/>
          </a:p>
        </p:txBody>
      </p:sp>
      <p:sp>
        <p:nvSpPr>
          <p:cNvPr id="8" name="Text 6" descr="" title=""/>
          <p:cNvSpPr/>
          <p:nvPr/>
        </p:nvSpPr>
        <p:spPr>
          <a:xfrm>
            <a:off x="4724400" y="2900363"/>
            <a:ext cx="4041648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Aft>
                <a:spcPts val="750"/>
              </a:spcAft>
              <a:buNone/>
            </a:pPr>
            <a:r>
              <a:rPr lang="en-US" sz="1500" b="1" dirty="0">
                <a:solidFill>
                  <a:srgbClr val="D977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Alleged Consent Issues</a:t>
            </a:r>
            <a:endParaRPr lang="en-US" sz="1500" dirty="0"/>
          </a:p>
        </p:txBody>
      </p:sp>
      <p:sp>
        <p:nvSpPr>
          <p:cNvPr id="9" name="Text 7" descr="" title=""/>
          <p:cNvSpPr/>
          <p:nvPr/>
        </p:nvSpPr>
        <p:spPr>
          <a:xfrm>
            <a:off x="4724400" y="3262313"/>
            <a:ext cx="3962400" cy="876300"/>
          </a:xfrm>
          <a:prstGeom prst="rect">
            <a:avLst/>
          </a:prstGeom>
          <a:noFill/>
          <a:ln/>
        </p:spPr>
        <p:txBody>
          <a:bodyPr wrap="square" lIns="71438" tIns="0" rIns="0" bIns="0" rtlCol="0" anchor="t"/>
          <a:lstStyle/>
          <a:p>
            <a:pPr marL="71438" indent="-7143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affirmative opt-in</a:t>
            </a:r>
            <a:endParaRPr lang="en-US" sz="1350" dirty="0"/>
          </a:p>
          <a:p>
            <a:pPr marL="71438" indent="-7143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Manipulative enrollment tactics</a:t>
            </a:r>
            <a:endParaRPr lang="en-US" sz="1350" dirty="0"/>
          </a:p>
          <a:p>
            <a:pPr marL="71438" indent="-7143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Difficulty withdrawing consent</a:t>
            </a:r>
            <a:endParaRPr lang="en-US" sz="135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 descr="" titl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 descr="" title=""/>
          <p:cNvSpPr/>
          <p:nvPr/>
        </p:nvSpPr>
        <p:spPr>
          <a:xfrm>
            <a:off x="1812798" y="1381125"/>
            <a:ext cx="5518404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5400"/>
              </a:lnSpc>
              <a:buNone/>
            </a:pPr>
            <a:r>
              <a:rPr lang="en-US" sz="5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Private Class Action Litigation</a:t>
            </a:r>
            <a:endParaRPr lang="en-US" sz="5400" dirty="0"/>
          </a:p>
        </p:txBody>
      </p:sp>
      <p:sp>
        <p:nvSpPr>
          <p:cNvPr id="3" name="Text 1" descr="" title=""/>
          <p:cNvSpPr/>
          <p:nvPr/>
        </p:nvSpPr>
        <p:spPr>
          <a:xfrm>
            <a:off x="374904" y="3209925"/>
            <a:ext cx="8394192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2400"/>
              </a:lnSpc>
              <a:spcBef>
                <a:spcPts val="2400"/>
              </a:spcBef>
              <a:spcAft>
                <a:spcPts val="300"/>
              </a:spcAft>
              <a:buNone/>
            </a:pPr>
            <a:endParaRPr lang="en-US" sz="18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7">
    <p:bg>
      <p:bgPr>
        <a:solidFill>
          <a:srgbClr val="FFFFFF"/>
        </a:solidFill>
        <a:effectLst/>
      </p:bgPr>
    </p:bg>
    <p:spTree>
      <p:nvGrpSpPr>
        <p:cNvPr id="1" name="" descr="" titl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 descr="" title=""/>
          <p:cNvSpPr/>
          <p:nvPr/>
        </p:nvSpPr>
        <p:spPr>
          <a:xfrm>
            <a:off x="457200" y="971550"/>
            <a:ext cx="8229600" cy="0"/>
          </a:xfrm>
          <a:prstGeom prst="line">
            <a:avLst/>
          </a:prstGeom>
          <a:noFill/>
          <a:ln w="38100">
            <a:solidFill>
              <a:srgbClr val="D9770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 descr="" title=""/>
          <p:cNvSpPr/>
          <p:nvPr/>
        </p:nvSpPr>
        <p:spPr>
          <a:xfrm>
            <a:off x="457200" y="457200"/>
            <a:ext cx="4206812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3000"/>
              </a:lnSpc>
              <a:buNone/>
            </a:pPr>
            <a:r>
              <a:rPr lang="en-US" sz="27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Multidistrict Litigation </a:t>
            </a:r>
            <a:endParaRPr lang="en-US" sz="2700" dirty="0"/>
          </a:p>
        </p:txBody>
      </p:sp>
      <p:sp>
        <p:nvSpPr>
          <p:cNvPr id="4" name="Text 2" descr="" title=""/>
          <p:cNvSpPr/>
          <p:nvPr/>
        </p:nvSpPr>
        <p:spPr>
          <a:xfrm>
            <a:off x="457200" y="1288256"/>
            <a:ext cx="8229600" cy="1062038"/>
          </a:xfrm>
          <a:prstGeom prst="roundRect">
            <a:avLst>
              <a:gd name="adj" fmla="val 7175"/>
            </a:avLst>
          </a:prstGeom>
          <a:solidFill>
            <a:srgbClr val="1E3A5F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" name="Text 3" descr="" title=""/>
          <p:cNvSpPr/>
          <p:nvPr/>
        </p:nvSpPr>
        <p:spPr>
          <a:xfrm>
            <a:off x="647700" y="1478756"/>
            <a:ext cx="8005572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400"/>
              </a:lnSpc>
              <a:spcAft>
                <a:spcPts val="750"/>
              </a:spcAft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 re Consumer Vehicle Driving Data Tracking Litigation</a:t>
            </a:r>
            <a:endParaRPr lang="en-US" sz="1800" dirty="0"/>
          </a:p>
        </p:txBody>
      </p:sp>
      <p:sp>
        <p:nvSpPr>
          <p:cNvPr id="6" name="Text 4" descr="" title=""/>
          <p:cNvSpPr/>
          <p:nvPr/>
        </p:nvSpPr>
        <p:spPr>
          <a:xfrm>
            <a:off x="647700" y="1878806"/>
            <a:ext cx="8005572" cy="2428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913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2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MDL No. 3115 - Northern District of Georgia</a:t>
            </a:r>
            <a:endParaRPr lang="en-US" sz="1275" dirty="0"/>
          </a:p>
        </p:txBody>
      </p:sp>
      <p:sp>
        <p:nvSpPr>
          <p:cNvPr id="7" name="Text 5" descr="" title=""/>
          <p:cNvSpPr/>
          <p:nvPr/>
        </p:nvSpPr>
        <p:spPr>
          <a:xfrm>
            <a:off x="457200" y="2674144"/>
            <a:ext cx="8394192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Aft>
                <a:spcPts val="750"/>
              </a:spcAft>
              <a:buNone/>
            </a:pPr>
            <a:r>
              <a:rPr lang="en-US" sz="1500" b="1" dirty="0">
                <a:solidFill>
                  <a:srgbClr val="D97706"/>
                </a:solidFill>
                <a:latin typeface="Arial" pitchFamily="34" charset="0"/>
                <a:cs typeface="Arial" pitchFamily="34" charset="-120"/>
              </a:rPr>
              <a:t>Parties, Claims and Status</a:t>
            </a:r>
            <a:endParaRPr lang="en-US" sz="1500" dirty="0"/>
          </a:p>
        </p:txBody>
      </p:sp>
      <p:sp>
        <p:nvSpPr>
          <p:cNvPr id="8" name="Text 6" descr="" title=""/>
          <p:cNvSpPr/>
          <p:nvPr/>
        </p:nvSpPr>
        <p:spPr>
          <a:xfrm>
            <a:off x="457200" y="3036094"/>
            <a:ext cx="8229600" cy="1485900"/>
          </a:xfrm>
          <a:prstGeom prst="rect">
            <a:avLst/>
          </a:prstGeom>
          <a:noFill/>
          <a:ln/>
        </p:spPr>
        <p:txBody>
          <a:bodyPr wrap="square" lIns="80963" tIns="0" rIns="0" bIns="0" rtlCol="0" anchor="t"/>
          <a:lstStyle/>
          <a:p>
            <a:pPr marL="80963" indent="-80963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Consolidated class actions from California, Florida, Michigan, New York and Pennsylvania</a:t>
            </a:r>
            <a:endParaRPr lang="en-US" sz="1350" dirty="0"/>
          </a:p>
          <a:p>
            <a:pPr marL="80963" indent="-80963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Filed against GM, OnStar, Verisk, LexisNexis Risk Solutions (no insurance companies) </a:t>
            </a:r>
            <a:endParaRPr lang="en-US" sz="1350" dirty="0"/>
          </a:p>
          <a:p>
            <a:pPr marL="80963" indent="-80963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Alleges violations of Federal Wiretap Act, FCRA, and state consumer fraud acts, among other claims </a:t>
            </a:r>
          </a:p>
          <a:p>
            <a:pPr marL="80963" indent="-80963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Oral Argument on Motion to Dismiss held on September 5, 2025 </a:t>
            </a:r>
            <a:endParaRPr lang="en-US" sz="1350" dirty="0"/>
          </a:p>
        </p:txBody>
      </p:sp>
    </p:spTree>
  </p:cSld>
  <p:clrMapOvr>
    <a:masterClrMapping/>
  </p:clrMapOvr>
</p:sld>
</file>

<file path=ppt/slides/slide26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 descr="" title="">
          <a:extLst>
            <a:ext uri="{FF2B5EF4-FFF2-40B4-BE49-F238E27FC236}">
              <a16:creationId xmlns:a16="http://schemas.microsoft.com/office/drawing/2014/main" id="{F5EC7B68-8598-53A4-FB36-5C00B93B03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 descr="" title="">
            <a:extLst>
              <a:ext uri="{FF2B5EF4-FFF2-40B4-BE49-F238E27FC236}">
                <a16:creationId xmlns:a16="http://schemas.microsoft.com/office/drawing/2014/main" id="{AEF1A63F-5DE8-9A4F-D18E-3F9944CD8CF0}"/>
              </a:ext>
            </a:extLst>
          </p:cNvPr>
          <p:cNvSpPr/>
          <p:nvPr/>
        </p:nvSpPr>
        <p:spPr>
          <a:xfrm>
            <a:off x="457200" y="971550"/>
            <a:ext cx="8229600" cy="0"/>
          </a:xfrm>
          <a:prstGeom prst="line">
            <a:avLst/>
          </a:prstGeom>
          <a:noFill/>
          <a:ln w="38100">
            <a:solidFill>
              <a:srgbClr val="D9770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 descr="" title="">
            <a:extLst>
              <a:ext uri="{FF2B5EF4-FFF2-40B4-BE49-F238E27FC236}">
                <a16:creationId xmlns:a16="http://schemas.microsoft.com/office/drawing/2014/main" id="{18C4BF91-E6A1-7268-ECFF-41A8837F830A}"/>
              </a:ext>
            </a:extLst>
          </p:cNvPr>
          <p:cNvSpPr/>
          <p:nvPr/>
        </p:nvSpPr>
        <p:spPr>
          <a:xfrm>
            <a:off x="457200" y="457200"/>
            <a:ext cx="7477432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3000"/>
              </a:lnSpc>
              <a:buNone/>
            </a:pPr>
            <a:r>
              <a:rPr lang="en-US" sz="27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Putative Class Actions Naming Insurers </a:t>
            </a:r>
            <a:endParaRPr lang="en-US" sz="2700" dirty="0"/>
          </a:p>
        </p:txBody>
      </p:sp>
      <p:sp>
        <p:nvSpPr>
          <p:cNvPr id="4" name="Text 2" descr="" title="">
            <a:extLst>
              <a:ext uri="{FF2B5EF4-FFF2-40B4-BE49-F238E27FC236}">
                <a16:creationId xmlns:a16="http://schemas.microsoft.com/office/drawing/2014/main" id="{1B87B4A1-D823-0FC2-2AD1-3DBFC0A25D3B}"/>
              </a:ext>
            </a:extLst>
          </p:cNvPr>
          <p:cNvSpPr/>
          <p:nvPr/>
        </p:nvSpPr>
        <p:spPr>
          <a:xfrm>
            <a:off x="457200" y="1288256"/>
            <a:ext cx="8229600" cy="982993"/>
          </a:xfrm>
          <a:prstGeom prst="roundRect">
            <a:avLst>
              <a:gd name="adj" fmla="val 7175"/>
            </a:avLst>
          </a:prstGeom>
          <a:solidFill>
            <a:srgbClr val="1E3A5F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" name="Text 3" descr="" title="">
            <a:extLst>
              <a:ext uri="{FF2B5EF4-FFF2-40B4-BE49-F238E27FC236}">
                <a16:creationId xmlns:a16="http://schemas.microsoft.com/office/drawing/2014/main" id="{DD842A0B-D00F-C17A-2B67-0582397D6BD6}"/>
              </a:ext>
            </a:extLst>
          </p:cNvPr>
          <p:cNvSpPr/>
          <p:nvPr/>
        </p:nvSpPr>
        <p:spPr>
          <a:xfrm>
            <a:off x="569214" y="1422819"/>
            <a:ext cx="8005572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400"/>
              </a:lnSpc>
              <a:spcAft>
                <a:spcPts val="750"/>
              </a:spcAft>
              <a:buNone/>
            </a:pPr>
            <a:r>
              <a:rPr lang="en-US" b="1" dirty="0">
                <a:solidFill>
                  <a:srgbClr val="FFFFFF"/>
                </a:solidFill>
                <a:latin typeface="Arial" pitchFamily="34" charset="0"/>
                <a:cs typeface="Arial" pitchFamily="34" charset="-120"/>
              </a:rPr>
              <a:t>Siefke v. Toyota, Progressive Cas. Ins. Co. &amp; Connected Analytic Services </a:t>
            </a:r>
          </a:p>
          <a:p>
            <a:pPr marL="0" indent="0" algn="l">
              <a:lnSpc>
                <a:spcPts val="2400"/>
              </a:lnSpc>
              <a:spcAft>
                <a:spcPts val="750"/>
              </a:spcAft>
              <a:buNone/>
            </a:pPr>
            <a:endParaRPr lang="en-US" b="1" dirty="0">
              <a:solidFill>
                <a:srgbClr val="FFFFFF"/>
              </a:solidFill>
              <a:latin typeface="Arial" pitchFamily="34" charset="0"/>
              <a:cs typeface="Arial" pitchFamily="34" charset="-120"/>
            </a:endParaRPr>
          </a:p>
          <a:p>
            <a:pPr marL="0" indent="0" algn="l">
              <a:lnSpc>
                <a:spcPts val="2400"/>
              </a:lnSpc>
              <a:spcAft>
                <a:spcPts val="750"/>
              </a:spcAft>
              <a:buNone/>
            </a:pPr>
            <a:endParaRPr lang="en-US" sz="1800" dirty="0"/>
          </a:p>
        </p:txBody>
      </p:sp>
      <p:sp>
        <p:nvSpPr>
          <p:cNvPr id="6" name="Text 4" descr="" title="">
            <a:extLst>
              <a:ext uri="{FF2B5EF4-FFF2-40B4-BE49-F238E27FC236}">
                <a16:creationId xmlns:a16="http://schemas.microsoft.com/office/drawing/2014/main" id="{CD30228D-6D51-83CE-8AAA-FDAEFAAFBF19}"/>
              </a:ext>
            </a:extLst>
          </p:cNvPr>
          <p:cNvSpPr/>
          <p:nvPr/>
        </p:nvSpPr>
        <p:spPr>
          <a:xfrm>
            <a:off x="569214" y="1729682"/>
            <a:ext cx="8005572" cy="33428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913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2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No. 4:25-cv-00406 – Eastern District of Texas</a:t>
            </a:r>
            <a:endParaRPr lang="en-US" sz="1275" dirty="0"/>
          </a:p>
        </p:txBody>
      </p:sp>
      <p:sp>
        <p:nvSpPr>
          <p:cNvPr id="7" name="Text 5" descr="" title="">
            <a:extLst>
              <a:ext uri="{FF2B5EF4-FFF2-40B4-BE49-F238E27FC236}">
                <a16:creationId xmlns:a16="http://schemas.microsoft.com/office/drawing/2014/main" id="{EAD842AD-081C-A1A0-64C6-AEEBBFA0D969}"/>
              </a:ext>
            </a:extLst>
          </p:cNvPr>
          <p:cNvSpPr/>
          <p:nvPr/>
        </p:nvSpPr>
        <p:spPr>
          <a:xfrm>
            <a:off x="457200" y="2674144"/>
            <a:ext cx="8394192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Aft>
                <a:spcPts val="750"/>
              </a:spcAft>
              <a:buNone/>
            </a:pPr>
            <a:r>
              <a:rPr lang="en-US" sz="1500" b="1" dirty="0">
                <a:solidFill>
                  <a:srgbClr val="D97706"/>
                </a:solidFill>
                <a:latin typeface="Arial" pitchFamily="34" charset="0"/>
                <a:cs typeface="Arial" pitchFamily="34" charset="-120"/>
              </a:rPr>
              <a:t>Parties, Claims and Status</a:t>
            </a:r>
            <a:endParaRPr lang="en-US" sz="1500" dirty="0"/>
          </a:p>
        </p:txBody>
      </p:sp>
      <p:sp>
        <p:nvSpPr>
          <p:cNvPr id="8" name="Text 6" descr="" title="">
            <a:extLst>
              <a:ext uri="{FF2B5EF4-FFF2-40B4-BE49-F238E27FC236}">
                <a16:creationId xmlns:a16="http://schemas.microsoft.com/office/drawing/2014/main" id="{5EC0CC6F-CF71-D030-CE07-8A66366FA418}"/>
              </a:ext>
            </a:extLst>
          </p:cNvPr>
          <p:cNvSpPr/>
          <p:nvPr/>
        </p:nvSpPr>
        <p:spPr>
          <a:xfrm>
            <a:off x="457200" y="3036094"/>
            <a:ext cx="8229600" cy="1485900"/>
          </a:xfrm>
          <a:prstGeom prst="rect">
            <a:avLst/>
          </a:prstGeom>
          <a:noFill/>
          <a:ln/>
        </p:spPr>
        <p:txBody>
          <a:bodyPr wrap="square" lIns="80963" tIns="0" rIns="0" bIns="0" rtlCol="0" anchor="t"/>
          <a:lstStyle/>
          <a:p>
            <a:pPr marL="80963" indent="-80963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Alleges violations of Federal Wiretap Act, Computer Fraud and Abuse Act (Toyota), and common law claims</a:t>
            </a:r>
          </a:p>
          <a:p>
            <a:pPr marL="80963" indent="-80963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Defendants moved to compel arbitration </a:t>
            </a:r>
          </a:p>
          <a:p>
            <a:pPr marL="80963" indent="-80963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 October 10, Court granted limited jurisdictional discovery concerning the issue of contract formation (essentially whether plaintiff consented to arbitration)  </a:t>
            </a:r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1937499637"/>
      </p:ext>
    </p:extLst>
  </p:cSld>
  <p:clrMapOvr>
    <a:masterClrMapping/>
  </p:clrMapOvr>
</p:sld>
</file>

<file path=ppt/slides/slide27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 descr="" title="">
          <a:extLst>
            <a:ext uri="{FF2B5EF4-FFF2-40B4-BE49-F238E27FC236}">
              <a16:creationId xmlns:a16="http://schemas.microsoft.com/office/drawing/2014/main" id="{A30A2AC3-D143-66EC-4A7A-7A19696894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 descr="" title="">
            <a:extLst>
              <a:ext uri="{FF2B5EF4-FFF2-40B4-BE49-F238E27FC236}">
                <a16:creationId xmlns:a16="http://schemas.microsoft.com/office/drawing/2014/main" id="{51552D96-05CF-B9A4-6F29-C986095C75F5}"/>
              </a:ext>
            </a:extLst>
          </p:cNvPr>
          <p:cNvSpPr/>
          <p:nvPr/>
        </p:nvSpPr>
        <p:spPr>
          <a:xfrm>
            <a:off x="457200" y="971550"/>
            <a:ext cx="8229600" cy="0"/>
          </a:xfrm>
          <a:prstGeom prst="line">
            <a:avLst/>
          </a:prstGeom>
          <a:noFill/>
          <a:ln w="38100">
            <a:solidFill>
              <a:srgbClr val="D9770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 descr="" title="">
            <a:extLst>
              <a:ext uri="{FF2B5EF4-FFF2-40B4-BE49-F238E27FC236}">
                <a16:creationId xmlns:a16="http://schemas.microsoft.com/office/drawing/2014/main" id="{615980A4-4AAF-F012-8CB3-6ABE1EF171E0}"/>
              </a:ext>
            </a:extLst>
          </p:cNvPr>
          <p:cNvSpPr/>
          <p:nvPr/>
        </p:nvSpPr>
        <p:spPr>
          <a:xfrm>
            <a:off x="457200" y="457200"/>
            <a:ext cx="7477432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3000"/>
              </a:lnSpc>
              <a:buNone/>
            </a:pPr>
            <a:r>
              <a:rPr lang="en-US" sz="27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Putative Class Actions Naming Insurers </a:t>
            </a:r>
            <a:endParaRPr lang="en-US" sz="2700" dirty="0"/>
          </a:p>
        </p:txBody>
      </p:sp>
      <p:sp>
        <p:nvSpPr>
          <p:cNvPr id="4" name="Text 2" descr="" title="">
            <a:extLst>
              <a:ext uri="{FF2B5EF4-FFF2-40B4-BE49-F238E27FC236}">
                <a16:creationId xmlns:a16="http://schemas.microsoft.com/office/drawing/2014/main" id="{8DD5B5ED-C08D-2FDD-D909-787BFC8ECA63}"/>
              </a:ext>
            </a:extLst>
          </p:cNvPr>
          <p:cNvSpPr/>
          <p:nvPr/>
        </p:nvSpPr>
        <p:spPr>
          <a:xfrm>
            <a:off x="457200" y="1288256"/>
            <a:ext cx="8229600" cy="982993"/>
          </a:xfrm>
          <a:prstGeom prst="roundRect">
            <a:avLst>
              <a:gd name="adj" fmla="val 7175"/>
            </a:avLst>
          </a:prstGeom>
          <a:solidFill>
            <a:srgbClr val="1E3A5F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" name="Text 3" descr="" title="">
            <a:extLst>
              <a:ext uri="{FF2B5EF4-FFF2-40B4-BE49-F238E27FC236}">
                <a16:creationId xmlns:a16="http://schemas.microsoft.com/office/drawing/2014/main" id="{2B74CD4C-3641-662F-8048-D3F68CC3A0EA}"/>
              </a:ext>
            </a:extLst>
          </p:cNvPr>
          <p:cNvSpPr/>
          <p:nvPr/>
        </p:nvSpPr>
        <p:spPr>
          <a:xfrm>
            <a:off x="569214" y="1422819"/>
            <a:ext cx="8005572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400"/>
              </a:lnSpc>
              <a:spcAft>
                <a:spcPts val="750"/>
              </a:spcAft>
              <a:buNone/>
            </a:pPr>
            <a:r>
              <a:rPr lang="en-US" b="1" dirty="0">
                <a:solidFill>
                  <a:srgbClr val="FFFFFF"/>
                </a:solidFill>
                <a:latin typeface="Arial" pitchFamily="34" charset="0"/>
                <a:cs typeface="Arial" pitchFamily="34" charset="-120"/>
              </a:rPr>
              <a:t>Sims v. Allstate et al. </a:t>
            </a:r>
          </a:p>
          <a:p>
            <a:pPr marL="0" indent="0" algn="l">
              <a:lnSpc>
                <a:spcPts val="2400"/>
              </a:lnSpc>
              <a:spcAft>
                <a:spcPts val="750"/>
              </a:spcAft>
              <a:buNone/>
            </a:pPr>
            <a:endParaRPr lang="en-US" b="1" dirty="0">
              <a:solidFill>
                <a:srgbClr val="FFFFFF"/>
              </a:solidFill>
              <a:latin typeface="Arial" pitchFamily="34" charset="0"/>
              <a:cs typeface="Arial" pitchFamily="34" charset="-120"/>
            </a:endParaRPr>
          </a:p>
          <a:p>
            <a:pPr marL="0" indent="0" algn="l">
              <a:lnSpc>
                <a:spcPts val="2400"/>
              </a:lnSpc>
              <a:spcAft>
                <a:spcPts val="750"/>
              </a:spcAft>
              <a:buNone/>
            </a:pPr>
            <a:endParaRPr lang="en-US" sz="1800" dirty="0"/>
          </a:p>
        </p:txBody>
      </p:sp>
      <p:sp>
        <p:nvSpPr>
          <p:cNvPr id="6" name="Text 4" descr="" title="">
            <a:extLst>
              <a:ext uri="{FF2B5EF4-FFF2-40B4-BE49-F238E27FC236}">
                <a16:creationId xmlns:a16="http://schemas.microsoft.com/office/drawing/2014/main" id="{F7E11CC7-4C06-C3AF-B5B4-49C694201C19}"/>
              </a:ext>
            </a:extLst>
          </p:cNvPr>
          <p:cNvSpPr/>
          <p:nvPr/>
        </p:nvSpPr>
        <p:spPr>
          <a:xfrm>
            <a:off x="569214" y="1729682"/>
            <a:ext cx="8005572" cy="33428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913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2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No. 25-cv-00407 – Northern District of Illinois</a:t>
            </a:r>
            <a:endParaRPr lang="en-US" sz="1275" dirty="0"/>
          </a:p>
        </p:txBody>
      </p:sp>
      <p:sp>
        <p:nvSpPr>
          <p:cNvPr id="7" name="Text 5" descr="" title="">
            <a:extLst>
              <a:ext uri="{FF2B5EF4-FFF2-40B4-BE49-F238E27FC236}">
                <a16:creationId xmlns:a16="http://schemas.microsoft.com/office/drawing/2014/main" id="{8171DA57-8224-A870-CD5F-60535A4BF201}"/>
              </a:ext>
            </a:extLst>
          </p:cNvPr>
          <p:cNvSpPr/>
          <p:nvPr/>
        </p:nvSpPr>
        <p:spPr>
          <a:xfrm>
            <a:off x="457200" y="2674144"/>
            <a:ext cx="8394192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Aft>
                <a:spcPts val="750"/>
              </a:spcAft>
              <a:buNone/>
            </a:pPr>
            <a:r>
              <a:rPr lang="en-US" sz="1500" b="1" dirty="0">
                <a:solidFill>
                  <a:srgbClr val="D97706"/>
                </a:solidFill>
                <a:latin typeface="Arial" pitchFamily="34" charset="0"/>
                <a:cs typeface="Arial" pitchFamily="34" charset="-120"/>
              </a:rPr>
              <a:t>Parties, Claims and Status</a:t>
            </a:r>
            <a:endParaRPr lang="en-US" sz="1500" dirty="0"/>
          </a:p>
        </p:txBody>
      </p:sp>
      <p:sp>
        <p:nvSpPr>
          <p:cNvPr id="8" name="Text 6" descr="" title="">
            <a:extLst>
              <a:ext uri="{FF2B5EF4-FFF2-40B4-BE49-F238E27FC236}">
                <a16:creationId xmlns:a16="http://schemas.microsoft.com/office/drawing/2014/main" id="{AAAA4CB4-BA9B-F7D5-AB76-6CC5F325EDA3}"/>
              </a:ext>
            </a:extLst>
          </p:cNvPr>
          <p:cNvSpPr/>
          <p:nvPr/>
        </p:nvSpPr>
        <p:spPr>
          <a:xfrm>
            <a:off x="457200" y="3036094"/>
            <a:ext cx="8229600" cy="1485900"/>
          </a:xfrm>
          <a:prstGeom prst="rect">
            <a:avLst/>
          </a:prstGeom>
          <a:noFill/>
          <a:ln/>
        </p:spPr>
        <p:txBody>
          <a:bodyPr wrap="square" lIns="80963" tIns="0" rIns="0" bIns="0" rtlCol="0" anchor="t"/>
          <a:lstStyle/>
          <a:p>
            <a:pPr marL="80963" indent="-80963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Consolidation of 14 related cases</a:t>
            </a:r>
          </a:p>
          <a:p>
            <a:pPr marL="80963" indent="-80963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Claims relate to the use of SDK (software development kits) in third party apps</a:t>
            </a:r>
          </a:p>
          <a:p>
            <a:pPr marL="80963" indent="-80963">
              <a:lnSpc>
                <a:spcPts val="2100"/>
              </a:lnSpc>
              <a:buSzPct val="100000"/>
              <a:buFontTx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Alleges violations of Federal Wiretap Act, </a:t>
            </a:r>
            <a:r>
              <a:rPr lang="en-US" sz="1350" dirty="0">
                <a:latin typeface="Arial" panose="020B0604020202020204" pitchFamily="34" charset="0"/>
                <a:cs typeface="Arial" panose="020B0604020202020204" pitchFamily="34" charset="0"/>
              </a:rPr>
              <a:t>Fair Credit Reporting Act, Computer Fraud and Abuse Act, common law claims and state consumer protection statutes</a:t>
            </a:r>
            <a:endParaRPr lang="en-US" sz="1350" dirty="0">
              <a:solidFill>
                <a:srgbClr val="1F2937"/>
              </a:solidFill>
              <a:latin typeface="Arial" panose="020B0604020202020204" pitchFamily="34" charset="0"/>
              <a:ea typeface="Arial" pitchFamily="34" charset="-122"/>
              <a:cs typeface="Arial" panose="020B0604020202020204" pitchFamily="34" charset="0"/>
            </a:endParaRPr>
          </a:p>
          <a:p>
            <a:pPr marL="80963" indent="-80963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Motion to Dismiss fully briefed as of September 25, 2025</a:t>
            </a:r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376265121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solidFill>
          <a:srgbClr val="FFFFFF"/>
        </a:solidFill>
        <a:effectLst/>
      </p:bgPr>
    </p:bg>
    <p:spTree>
      <p:nvGrpSpPr>
        <p:cNvPr id="1" name="" descr="" titl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 descr="" title=""/>
          <p:cNvSpPr/>
          <p:nvPr/>
        </p:nvSpPr>
        <p:spPr>
          <a:xfrm>
            <a:off x="457200" y="971550"/>
            <a:ext cx="8229600" cy="0"/>
          </a:xfrm>
          <a:prstGeom prst="line">
            <a:avLst/>
          </a:prstGeom>
          <a:noFill/>
          <a:ln w="38100">
            <a:solidFill>
              <a:srgbClr val="D9770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 descr="" title=""/>
          <p:cNvSpPr/>
          <p:nvPr/>
        </p:nvSpPr>
        <p:spPr>
          <a:xfrm>
            <a:off x="457200" y="457200"/>
            <a:ext cx="4517708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3000"/>
              </a:lnSpc>
              <a:buNone/>
            </a:pPr>
            <a:r>
              <a:rPr lang="en-US" sz="27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Federal Wiretap Act Claims</a:t>
            </a:r>
            <a:endParaRPr lang="en-US" sz="2700" dirty="0"/>
          </a:p>
        </p:txBody>
      </p:sp>
      <p:sp>
        <p:nvSpPr>
          <p:cNvPr id="4" name="Text 2" descr="" title=""/>
          <p:cNvSpPr/>
          <p:nvPr/>
        </p:nvSpPr>
        <p:spPr>
          <a:xfrm>
            <a:off x="457200" y="1352550"/>
            <a:ext cx="8394192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400"/>
              </a:lnSpc>
              <a:spcAft>
                <a:spcPts val="750"/>
              </a:spcAft>
              <a:buNone/>
            </a:pPr>
            <a:r>
              <a:rPr lang="en-US" sz="1800" b="1" dirty="0">
                <a:solidFill>
                  <a:srgbClr val="D977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 U.S.C. § 2511</a:t>
            </a:r>
            <a:endParaRPr lang="en-US" sz="1800" dirty="0"/>
          </a:p>
        </p:txBody>
      </p:sp>
      <p:sp>
        <p:nvSpPr>
          <p:cNvPr id="5" name="Text 3" descr="" title=""/>
          <p:cNvSpPr/>
          <p:nvPr/>
        </p:nvSpPr>
        <p:spPr>
          <a:xfrm>
            <a:off x="457200" y="1752600"/>
            <a:ext cx="839419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8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Federal Wiretap Act prohibits intentional interception, use, or disclosure of electronic communications. Plaintiffs allege telematics data collection violates this statute</a:t>
            </a:r>
            <a:endParaRPr lang="en-US" sz="1200" dirty="0"/>
          </a:p>
        </p:txBody>
      </p:sp>
      <p:sp>
        <p:nvSpPr>
          <p:cNvPr id="6" name="Text 4" descr="" title=""/>
          <p:cNvSpPr/>
          <p:nvPr/>
        </p:nvSpPr>
        <p:spPr>
          <a:xfrm>
            <a:off x="457200" y="2571750"/>
            <a:ext cx="8229600" cy="1885950"/>
          </a:xfrm>
          <a:prstGeom prst="roundRect">
            <a:avLst>
              <a:gd name="adj" fmla="val 4040"/>
            </a:avLst>
          </a:prstGeom>
          <a:solidFill>
            <a:srgbClr val="F3F4F6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7" name="Text 5" descr="" title=""/>
          <p:cNvSpPr/>
          <p:nvPr/>
        </p:nvSpPr>
        <p:spPr>
          <a:xfrm>
            <a:off x="628650" y="2743200"/>
            <a:ext cx="8044434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Aft>
                <a:spcPts val="750"/>
              </a:spcAft>
              <a:buNone/>
            </a:pPr>
            <a:r>
              <a:rPr lang="en-US" sz="15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Elements of a Wiretap Claim</a:t>
            </a:r>
            <a:endParaRPr lang="en-US" sz="1500" dirty="0"/>
          </a:p>
        </p:txBody>
      </p:sp>
      <p:sp>
        <p:nvSpPr>
          <p:cNvPr id="8" name="Text 6" descr="" title=""/>
          <p:cNvSpPr/>
          <p:nvPr/>
        </p:nvSpPr>
        <p:spPr>
          <a:xfrm>
            <a:off x="628650" y="3105150"/>
            <a:ext cx="7886700" cy="1181100"/>
          </a:xfrm>
          <a:prstGeom prst="rect">
            <a:avLst/>
          </a:prstGeom>
          <a:noFill/>
          <a:ln/>
        </p:spPr>
        <p:txBody>
          <a:bodyPr wrap="square" lIns="76200" tIns="0" rIns="0" bIns="0" rtlCol="0" anchor="t"/>
          <a:lstStyle/>
          <a:p>
            <a:pPr marL="76200" indent="-76200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Intentional interception</a:t>
            </a:r>
            <a:endParaRPr lang="en-US" sz="1350" dirty="0"/>
          </a:p>
          <a:p>
            <a:pPr marL="76200" indent="-76200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Of contents of electronic communication</a:t>
            </a:r>
            <a:endParaRPr lang="en-US" sz="1350" dirty="0"/>
          </a:p>
          <a:p>
            <a:pPr marL="76200" indent="-76200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Using a device</a:t>
            </a:r>
            <a:endParaRPr lang="en-US" sz="1350" dirty="0"/>
          </a:p>
          <a:p>
            <a:pPr marL="76200" indent="-76200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Without consent of a party</a:t>
            </a:r>
            <a:endParaRPr lang="en-US" sz="135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5">
    <p:bg>
      <p:bgPr>
        <a:solidFill>
          <a:srgbClr val="FFFFFF"/>
        </a:solidFill>
        <a:effectLst/>
      </p:bgPr>
    </p:bg>
    <p:spTree>
      <p:nvGrpSpPr>
        <p:cNvPr id="1" name="" descr="" titl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 descr="" title=""/>
          <p:cNvSpPr/>
          <p:nvPr/>
        </p:nvSpPr>
        <p:spPr>
          <a:xfrm>
            <a:off x="457200" y="971550"/>
            <a:ext cx="8229600" cy="0"/>
          </a:xfrm>
          <a:prstGeom prst="line">
            <a:avLst/>
          </a:prstGeom>
          <a:noFill/>
          <a:ln w="38100">
            <a:solidFill>
              <a:srgbClr val="D9770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 descr="" title=""/>
          <p:cNvSpPr/>
          <p:nvPr/>
        </p:nvSpPr>
        <p:spPr>
          <a:xfrm>
            <a:off x="457200" y="457200"/>
            <a:ext cx="5440680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3000"/>
              </a:lnSpc>
              <a:buNone/>
            </a:pPr>
            <a:r>
              <a:rPr lang="en-US" sz="27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Wiretap Act: Defense Arguments</a:t>
            </a:r>
            <a:endParaRPr lang="en-US" sz="2700" dirty="0"/>
          </a:p>
        </p:txBody>
      </p:sp>
      <p:sp>
        <p:nvSpPr>
          <p:cNvPr id="4" name="Text 2" descr="" title=""/>
          <p:cNvSpPr/>
          <p:nvPr/>
        </p:nvSpPr>
        <p:spPr>
          <a:xfrm>
            <a:off x="457200" y="1481138"/>
            <a:ext cx="8394192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400"/>
              </a:lnSpc>
              <a:spcAft>
                <a:spcPts val="900"/>
              </a:spcAft>
              <a:buNone/>
            </a:pPr>
            <a:r>
              <a:rPr lang="en-US" sz="1800" b="1" dirty="0">
                <a:solidFill>
                  <a:srgbClr val="D977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Defenses Asserted</a:t>
            </a:r>
            <a:endParaRPr lang="en-US" sz="1800" dirty="0"/>
          </a:p>
        </p:txBody>
      </p:sp>
      <p:sp>
        <p:nvSpPr>
          <p:cNvPr id="5" name="Text 3" descr="" title=""/>
          <p:cNvSpPr/>
          <p:nvPr/>
        </p:nvSpPr>
        <p:spPr>
          <a:xfrm>
            <a:off x="457200" y="2052637"/>
            <a:ext cx="3962400" cy="1085850"/>
          </a:xfrm>
          <a:prstGeom prst="roundRect">
            <a:avLst>
              <a:gd name="adj" fmla="val 7018"/>
            </a:avLst>
          </a:prstGeom>
          <a:solidFill>
            <a:srgbClr val="F3F4F6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6" name="Text 4" descr="" title=""/>
          <p:cNvSpPr/>
          <p:nvPr/>
        </p:nvSpPr>
        <p:spPr>
          <a:xfrm>
            <a:off x="609600" y="2205038"/>
            <a:ext cx="3730752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Aft>
                <a:spcPts val="600"/>
              </a:spcAft>
              <a:buNone/>
            </a:pPr>
            <a:r>
              <a:rPr lang="en-US" sz="135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Party Exception</a:t>
            </a:r>
            <a:endParaRPr lang="en-US" sz="1350" dirty="0"/>
          </a:p>
        </p:txBody>
      </p:sp>
      <p:sp>
        <p:nvSpPr>
          <p:cNvPr id="7" name="Text 5" descr="" title=""/>
          <p:cNvSpPr/>
          <p:nvPr/>
        </p:nvSpPr>
        <p:spPr>
          <a:xfrm>
            <a:off x="609600" y="2547938"/>
            <a:ext cx="3730752" cy="4000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75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125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Defendants are parties to the communication or received consent from one party</a:t>
            </a:r>
            <a:endParaRPr lang="en-US" sz="1125" dirty="0"/>
          </a:p>
        </p:txBody>
      </p:sp>
      <p:sp>
        <p:nvSpPr>
          <p:cNvPr id="8" name="Text 6" descr="" title=""/>
          <p:cNvSpPr/>
          <p:nvPr/>
        </p:nvSpPr>
        <p:spPr>
          <a:xfrm>
            <a:off x="4724400" y="2152650"/>
            <a:ext cx="3962400" cy="885825"/>
          </a:xfrm>
          <a:prstGeom prst="roundRect">
            <a:avLst>
              <a:gd name="adj" fmla="val 8602"/>
            </a:avLst>
          </a:prstGeom>
          <a:solidFill>
            <a:srgbClr val="F3F4F6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9" name="Text 7" descr="" title=""/>
          <p:cNvSpPr/>
          <p:nvPr/>
        </p:nvSpPr>
        <p:spPr>
          <a:xfrm>
            <a:off x="4876800" y="2305050"/>
            <a:ext cx="3730752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Aft>
                <a:spcPts val="600"/>
              </a:spcAft>
              <a:buNone/>
            </a:pPr>
            <a:r>
              <a:rPr lang="en-US" sz="135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Tracking Device Exemption</a:t>
            </a:r>
            <a:endParaRPr lang="en-US" sz="1350" dirty="0"/>
          </a:p>
        </p:txBody>
      </p:sp>
      <p:sp>
        <p:nvSpPr>
          <p:cNvPr id="10" name="Text 8" descr="" title=""/>
          <p:cNvSpPr/>
          <p:nvPr/>
        </p:nvSpPr>
        <p:spPr>
          <a:xfrm>
            <a:off x="4876800" y="2647950"/>
            <a:ext cx="3730752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75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125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FWA excludes communications from tracking devices</a:t>
            </a:r>
            <a:endParaRPr lang="en-US" sz="1125" dirty="0"/>
          </a:p>
        </p:txBody>
      </p:sp>
      <p:sp>
        <p:nvSpPr>
          <p:cNvPr id="11" name="Text 9" descr="" title=""/>
          <p:cNvSpPr/>
          <p:nvPr/>
        </p:nvSpPr>
        <p:spPr>
          <a:xfrm>
            <a:off x="457200" y="3443288"/>
            <a:ext cx="8229600" cy="885825"/>
          </a:xfrm>
          <a:prstGeom prst="roundRect">
            <a:avLst>
              <a:gd name="adj" fmla="val 8602"/>
            </a:avLst>
          </a:prstGeom>
          <a:solidFill>
            <a:srgbClr val="F3F4F6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2" name="Text 10" descr="" title=""/>
          <p:cNvSpPr/>
          <p:nvPr/>
        </p:nvSpPr>
        <p:spPr>
          <a:xfrm>
            <a:off x="609600" y="3595688"/>
            <a:ext cx="8083296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Aft>
                <a:spcPts val="600"/>
              </a:spcAft>
              <a:buNone/>
            </a:pPr>
            <a:r>
              <a:rPr lang="en-US" sz="135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Contemporaneous Interception</a:t>
            </a:r>
            <a:endParaRPr lang="en-US" sz="1350" dirty="0"/>
          </a:p>
        </p:txBody>
      </p:sp>
      <p:sp>
        <p:nvSpPr>
          <p:cNvPr id="13" name="Text 11" descr="" title=""/>
          <p:cNvSpPr/>
          <p:nvPr/>
        </p:nvSpPr>
        <p:spPr>
          <a:xfrm>
            <a:off x="609600" y="3938588"/>
            <a:ext cx="8083296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75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125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Data collected within self-contained app, not intercepted during transit affecting interstate commerce</a:t>
            </a:r>
            <a:endParaRPr lang="en-US" sz="1125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 descr="" titl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 descr="" title=""/>
          <p:cNvSpPr/>
          <p:nvPr/>
        </p:nvSpPr>
        <p:spPr>
          <a:xfrm>
            <a:off x="457200" y="971550"/>
            <a:ext cx="8229600" cy="0"/>
          </a:xfrm>
          <a:prstGeom prst="line">
            <a:avLst/>
          </a:prstGeom>
          <a:noFill/>
          <a:ln w="38100">
            <a:solidFill>
              <a:srgbClr val="D9770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 descr="" title=""/>
          <p:cNvSpPr/>
          <p:nvPr/>
        </p:nvSpPr>
        <p:spPr>
          <a:xfrm>
            <a:off x="457200" y="457200"/>
            <a:ext cx="4206812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3000"/>
              </a:lnSpc>
              <a:buNone/>
            </a:pPr>
            <a:r>
              <a:rPr lang="en-US" sz="27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Executive Summary</a:t>
            </a:r>
            <a:endParaRPr lang="en-US" sz="2700" dirty="0"/>
          </a:p>
        </p:txBody>
      </p:sp>
      <p:sp>
        <p:nvSpPr>
          <p:cNvPr id="4" name="Text 2" descr="" title=""/>
          <p:cNvSpPr/>
          <p:nvPr/>
        </p:nvSpPr>
        <p:spPr>
          <a:xfrm>
            <a:off x="457200" y="1671638"/>
            <a:ext cx="8229600" cy="904875"/>
          </a:xfrm>
          <a:prstGeom prst="roundRect">
            <a:avLst>
              <a:gd name="adj" fmla="val 8421"/>
            </a:avLst>
          </a:prstGeom>
          <a:solidFill>
            <a:srgbClr val="1E3A5F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" name="Text 3" descr="" title=""/>
          <p:cNvSpPr/>
          <p:nvPr/>
        </p:nvSpPr>
        <p:spPr>
          <a:xfrm>
            <a:off x="628650" y="1881187"/>
            <a:ext cx="8044434" cy="485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913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27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insurance industry faces heightened scrutiny over telematics data practices, with enforcement actions and litigation challenging data collection, consent, and sharing practices</a:t>
            </a:r>
            <a:endParaRPr lang="en-US" sz="1275" dirty="0"/>
          </a:p>
        </p:txBody>
      </p:sp>
      <p:sp>
        <p:nvSpPr>
          <p:cNvPr id="6" name="Text 4" descr="" title=""/>
          <p:cNvSpPr/>
          <p:nvPr/>
        </p:nvSpPr>
        <p:spPr>
          <a:xfrm>
            <a:off x="457200" y="2900363"/>
            <a:ext cx="4041648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Aft>
                <a:spcPts val="750"/>
              </a:spcAft>
              <a:buNone/>
            </a:pPr>
            <a:r>
              <a:rPr lang="en-US" sz="1500" b="1" dirty="0">
                <a:solidFill>
                  <a:srgbClr val="D977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Landscape</a:t>
            </a:r>
            <a:endParaRPr lang="en-US" sz="1500" dirty="0"/>
          </a:p>
        </p:txBody>
      </p:sp>
      <p:sp>
        <p:nvSpPr>
          <p:cNvPr id="7" name="Text 5" descr="" title=""/>
          <p:cNvSpPr/>
          <p:nvPr/>
        </p:nvSpPr>
        <p:spPr>
          <a:xfrm>
            <a:off x="457200" y="3262313"/>
            <a:ext cx="3962400" cy="876300"/>
          </a:xfrm>
          <a:prstGeom prst="rect">
            <a:avLst/>
          </a:prstGeom>
          <a:noFill/>
          <a:ln/>
        </p:spPr>
        <p:txBody>
          <a:bodyPr wrap="square" lIns="76200" tIns="0" rIns="0" bIns="0" rtlCol="0" anchor="t"/>
          <a:lstStyle/>
          <a:p>
            <a:pPr marL="76200" indent="-76200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16.8M telematics policies in 2022</a:t>
            </a:r>
            <a:endParaRPr lang="en-US" sz="1350" dirty="0"/>
          </a:p>
          <a:p>
            <a:pPr marL="76200" indent="-76200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Growing to 30M by 2027</a:t>
            </a:r>
            <a:endParaRPr lang="en-US" sz="1350" dirty="0"/>
          </a:p>
          <a:p>
            <a:pPr marL="76200" indent="-76200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$57B market in 2023</a:t>
            </a:r>
            <a:endParaRPr lang="en-US" sz="1350" dirty="0"/>
          </a:p>
        </p:txBody>
      </p:sp>
      <p:sp>
        <p:nvSpPr>
          <p:cNvPr id="8" name="Text 6" descr="" title=""/>
          <p:cNvSpPr/>
          <p:nvPr/>
        </p:nvSpPr>
        <p:spPr>
          <a:xfrm>
            <a:off x="4724400" y="2900363"/>
            <a:ext cx="4041648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Aft>
                <a:spcPts val="750"/>
              </a:spcAft>
              <a:buNone/>
            </a:pPr>
            <a:r>
              <a:rPr lang="en-US" sz="1500" b="1" dirty="0">
                <a:solidFill>
                  <a:srgbClr val="D977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Challenge</a:t>
            </a:r>
            <a:endParaRPr lang="en-US" sz="1500" dirty="0"/>
          </a:p>
        </p:txBody>
      </p:sp>
      <p:sp>
        <p:nvSpPr>
          <p:cNvPr id="9" name="Text 7" descr="" title=""/>
          <p:cNvSpPr/>
          <p:nvPr/>
        </p:nvSpPr>
        <p:spPr>
          <a:xfrm>
            <a:off x="4724400" y="3262313"/>
            <a:ext cx="3962400" cy="876300"/>
          </a:xfrm>
          <a:prstGeom prst="rect">
            <a:avLst/>
          </a:prstGeom>
          <a:noFill/>
          <a:ln/>
        </p:spPr>
        <p:txBody>
          <a:bodyPr wrap="square" lIns="76200" tIns="0" rIns="0" bIns="0" rtlCol="0" anchor="t"/>
          <a:lstStyle/>
          <a:p>
            <a:pPr marL="76200" indent="-76200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FTC consent order with GM</a:t>
            </a:r>
            <a:endParaRPr lang="en-US" sz="1350" dirty="0"/>
          </a:p>
          <a:p>
            <a:pPr marL="76200" indent="-76200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Multiple state AG actions</a:t>
            </a:r>
            <a:endParaRPr lang="en-US" sz="1350" dirty="0"/>
          </a:p>
          <a:p>
            <a:pPr marL="76200" indent="-76200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Wave of class action litigation</a:t>
            </a:r>
            <a:endParaRPr lang="en-US" sz="135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6">
    <p:bg>
      <p:bgPr>
        <a:solidFill>
          <a:srgbClr val="FFFFFF"/>
        </a:solidFill>
        <a:effectLst/>
      </p:bgPr>
    </p:bg>
    <p:spTree>
      <p:nvGrpSpPr>
        <p:cNvPr id="1" name="" descr="" titl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 descr="" title=""/>
          <p:cNvSpPr/>
          <p:nvPr/>
        </p:nvSpPr>
        <p:spPr>
          <a:xfrm>
            <a:off x="457200" y="971550"/>
            <a:ext cx="8229600" cy="0"/>
          </a:xfrm>
          <a:prstGeom prst="line">
            <a:avLst/>
          </a:prstGeom>
          <a:noFill/>
          <a:ln w="38100">
            <a:solidFill>
              <a:srgbClr val="D9770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 descr="" title=""/>
          <p:cNvSpPr/>
          <p:nvPr/>
        </p:nvSpPr>
        <p:spPr>
          <a:xfrm>
            <a:off x="457200" y="457200"/>
            <a:ext cx="4206812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3000"/>
              </a:lnSpc>
              <a:buNone/>
            </a:pPr>
            <a:r>
              <a:rPr lang="en-US" sz="27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State Wiretap Statutes</a:t>
            </a:r>
            <a:endParaRPr lang="en-US" sz="2700" dirty="0"/>
          </a:p>
        </p:txBody>
      </p:sp>
      <p:sp>
        <p:nvSpPr>
          <p:cNvPr id="4" name="Text 2" descr="" title=""/>
          <p:cNvSpPr/>
          <p:nvPr/>
        </p:nvSpPr>
        <p:spPr>
          <a:xfrm>
            <a:off x="457200" y="1851720"/>
            <a:ext cx="8394192" cy="2589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04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275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Many states have wiretap statutes similar to the Federal Wiretap Act, providing additional bases for litigation</a:t>
            </a:r>
            <a:endParaRPr lang="en-US" sz="1275" dirty="0"/>
          </a:p>
        </p:txBody>
      </p:sp>
      <p:sp>
        <p:nvSpPr>
          <p:cNvPr id="5" name="Text 3" descr="" title=""/>
          <p:cNvSpPr/>
          <p:nvPr/>
        </p:nvSpPr>
        <p:spPr>
          <a:xfrm>
            <a:off x="457200" y="2453580"/>
            <a:ext cx="4041648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Aft>
                <a:spcPts val="750"/>
              </a:spcAft>
              <a:buNone/>
            </a:pPr>
            <a:r>
              <a:rPr lang="en-US" sz="1500" b="1" dirty="0">
                <a:solidFill>
                  <a:srgbClr val="D977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States with Claims</a:t>
            </a:r>
            <a:endParaRPr lang="en-US" sz="1500" dirty="0"/>
          </a:p>
        </p:txBody>
      </p:sp>
      <p:sp>
        <p:nvSpPr>
          <p:cNvPr id="6" name="Text 4" descr="" title=""/>
          <p:cNvSpPr/>
          <p:nvPr/>
        </p:nvSpPr>
        <p:spPr>
          <a:xfrm>
            <a:off x="457200" y="2815530"/>
            <a:ext cx="3962400" cy="1181100"/>
          </a:xfrm>
          <a:prstGeom prst="rect">
            <a:avLst/>
          </a:prstGeom>
          <a:noFill/>
          <a:ln/>
        </p:spPr>
        <p:txBody>
          <a:bodyPr wrap="square" lIns="76200" tIns="0" rIns="0" bIns="0" rtlCol="0" anchor="t"/>
          <a:lstStyle/>
          <a:p>
            <a:pPr marL="76200" indent="-76200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California Invasion of Privacy Act</a:t>
            </a:r>
            <a:endParaRPr lang="en-US" sz="1350" dirty="0"/>
          </a:p>
          <a:p>
            <a:pPr marL="76200" indent="-76200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Florida Security of Communications Act</a:t>
            </a:r>
            <a:endParaRPr lang="en-US" sz="1350" dirty="0"/>
          </a:p>
          <a:p>
            <a:pPr marL="76200" indent="-76200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Illinois Eavesdropping Act</a:t>
            </a:r>
            <a:endParaRPr lang="en-US" sz="1350" dirty="0"/>
          </a:p>
          <a:p>
            <a:pPr marL="76200" indent="-76200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Pennsylvania Wiretapping Act</a:t>
            </a:r>
            <a:endParaRPr lang="en-US" sz="1350" dirty="0"/>
          </a:p>
        </p:txBody>
      </p:sp>
      <p:sp>
        <p:nvSpPr>
          <p:cNvPr id="7" name="Text 5" descr="" title=""/>
          <p:cNvSpPr/>
          <p:nvPr/>
        </p:nvSpPr>
        <p:spPr>
          <a:xfrm>
            <a:off x="4724400" y="2605980"/>
            <a:ext cx="4041648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Aft>
                <a:spcPts val="750"/>
              </a:spcAft>
              <a:buNone/>
            </a:pPr>
            <a:r>
              <a:rPr lang="en-US" sz="1500" b="1" dirty="0">
                <a:solidFill>
                  <a:srgbClr val="D977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Analysis</a:t>
            </a:r>
            <a:endParaRPr lang="en-US" sz="1500" dirty="0"/>
          </a:p>
        </p:txBody>
      </p:sp>
      <p:sp>
        <p:nvSpPr>
          <p:cNvPr id="8" name="Text 6" descr="" title=""/>
          <p:cNvSpPr/>
          <p:nvPr/>
        </p:nvSpPr>
        <p:spPr>
          <a:xfrm>
            <a:off x="4724400" y="2967930"/>
            <a:ext cx="3962400" cy="876300"/>
          </a:xfrm>
          <a:prstGeom prst="rect">
            <a:avLst/>
          </a:prstGeom>
          <a:noFill/>
          <a:ln/>
        </p:spPr>
        <p:txBody>
          <a:bodyPr wrap="square" lIns="76200" tIns="0" rIns="0" bIns="0" rtlCol="0" anchor="t"/>
          <a:lstStyle/>
          <a:p>
            <a:pPr marL="76200" indent="-76200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Generally track federal statute</a:t>
            </a:r>
            <a:endParaRPr lang="en-US" sz="1350" dirty="0"/>
          </a:p>
          <a:p>
            <a:pPr marL="76200" indent="-76200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Similar defenses apply</a:t>
            </a:r>
            <a:endParaRPr lang="en-US" sz="1350" dirty="0"/>
          </a:p>
          <a:p>
            <a:pPr marL="76200" indent="-76200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Same issues re: interception</a:t>
            </a:r>
            <a:endParaRPr lang="en-US" sz="135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8">
    <p:bg>
      <p:bgPr>
        <a:solidFill>
          <a:srgbClr val="FFFFFF"/>
        </a:solidFill>
        <a:effectLst/>
      </p:bgPr>
    </p:bg>
    <p:spTree>
      <p:nvGrpSpPr>
        <p:cNvPr id="1" name="" descr="" titl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 descr="" title=""/>
          <p:cNvSpPr/>
          <p:nvPr/>
        </p:nvSpPr>
        <p:spPr>
          <a:xfrm>
            <a:off x="457200" y="971550"/>
            <a:ext cx="8229600" cy="0"/>
          </a:xfrm>
          <a:prstGeom prst="line">
            <a:avLst/>
          </a:prstGeom>
          <a:noFill/>
          <a:ln w="38100">
            <a:solidFill>
              <a:srgbClr val="D9770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 descr="" title=""/>
          <p:cNvSpPr/>
          <p:nvPr/>
        </p:nvSpPr>
        <p:spPr>
          <a:xfrm>
            <a:off x="457200" y="457200"/>
            <a:ext cx="5586413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3000"/>
              </a:lnSpc>
              <a:buNone/>
            </a:pPr>
            <a:r>
              <a:rPr lang="en-US" sz="2700" b="1" dirty="0">
                <a:solidFill>
                  <a:srgbClr val="1E3A5F"/>
                </a:solidFill>
                <a:latin typeface="Arial" pitchFamily="34" charset="0"/>
                <a:cs typeface="Arial" pitchFamily="34" charset="-120"/>
              </a:rPr>
              <a:t>Summary of Claims</a:t>
            </a:r>
            <a:endParaRPr lang="en-US" sz="2700" dirty="0"/>
          </a:p>
        </p:txBody>
      </p:sp>
      <p:sp>
        <p:nvSpPr>
          <p:cNvPr id="4" name="Text 2" descr="" title=""/>
          <p:cNvSpPr/>
          <p:nvPr/>
        </p:nvSpPr>
        <p:spPr>
          <a:xfrm>
            <a:off x="457200" y="1400175"/>
            <a:ext cx="8394192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400"/>
              </a:lnSpc>
              <a:spcAft>
                <a:spcPts val="900"/>
              </a:spcAft>
              <a:buNone/>
            </a:pPr>
            <a:r>
              <a:rPr lang="en-US" sz="1800" b="1" dirty="0">
                <a:solidFill>
                  <a:srgbClr val="D977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Additional Claims Asserted</a:t>
            </a:r>
            <a:endParaRPr lang="en-US" sz="1800" dirty="0"/>
          </a:p>
        </p:txBody>
      </p:sp>
      <p:sp>
        <p:nvSpPr>
          <p:cNvPr id="5" name="Text 3" descr="" title=""/>
          <p:cNvSpPr/>
          <p:nvPr/>
        </p:nvSpPr>
        <p:spPr>
          <a:xfrm>
            <a:off x="457200" y="1971675"/>
            <a:ext cx="4041648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Aft>
                <a:spcPts val="600"/>
              </a:spcAft>
              <a:buNone/>
            </a:pPr>
            <a:r>
              <a:rPr lang="en-US" sz="1350" b="1" dirty="0">
                <a:solidFill>
                  <a:srgbClr val="1E3A5F"/>
                </a:solidFill>
                <a:latin typeface="Arial" pitchFamily="34" charset="0"/>
                <a:cs typeface="Arial" pitchFamily="34" charset="-120"/>
              </a:rPr>
              <a:t>Federal Statutes</a:t>
            </a:r>
            <a:endParaRPr lang="en-US" sz="1350" dirty="0"/>
          </a:p>
        </p:txBody>
      </p:sp>
      <p:sp>
        <p:nvSpPr>
          <p:cNvPr id="6" name="Text 4" descr="" title=""/>
          <p:cNvSpPr/>
          <p:nvPr/>
        </p:nvSpPr>
        <p:spPr>
          <a:xfrm>
            <a:off x="457200" y="2314575"/>
            <a:ext cx="3962400" cy="876300"/>
          </a:xfrm>
          <a:prstGeom prst="rect">
            <a:avLst/>
          </a:prstGeom>
          <a:noFill/>
          <a:ln/>
        </p:spPr>
        <p:txBody>
          <a:bodyPr wrap="square" lIns="71438" tIns="0" rIns="0" bIns="0" rtlCol="0" anchor="t"/>
          <a:lstStyle/>
          <a:p>
            <a:pPr marL="71438" indent="-71438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Federal Wiretap Act</a:t>
            </a:r>
          </a:p>
          <a:p>
            <a:pPr marL="71438" indent="-71438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Fair Credit Reporting Act (against data brokers)</a:t>
            </a:r>
          </a:p>
          <a:p>
            <a:pPr marL="71438" indent="-71438">
              <a:lnSpc>
                <a:spcPts val="2100"/>
              </a:lnSpc>
              <a:buSzPct val="100000"/>
              <a:buFontTx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Computer Fraud and Abuse Act</a:t>
            </a:r>
            <a:endParaRPr lang="en-US" sz="1350" dirty="0"/>
          </a:p>
          <a:p>
            <a:pPr marL="71438" indent="-71438">
              <a:lnSpc>
                <a:spcPts val="2100"/>
              </a:lnSpc>
              <a:buSzPct val="100000"/>
              <a:buChar char="•"/>
            </a:pPr>
            <a:endParaRPr lang="en-US" sz="1350" dirty="0">
              <a:solidFill>
                <a:srgbClr val="1F2937"/>
              </a:solidFill>
              <a:latin typeface="Arial" pitchFamily="34" charset="0"/>
              <a:ea typeface="Arial" pitchFamily="34" charset="-122"/>
              <a:cs typeface="Arial" pitchFamily="34" charset="-120"/>
            </a:endParaRPr>
          </a:p>
        </p:txBody>
      </p:sp>
      <p:sp>
        <p:nvSpPr>
          <p:cNvPr id="7" name="Text 5" descr="" title=""/>
          <p:cNvSpPr/>
          <p:nvPr/>
        </p:nvSpPr>
        <p:spPr>
          <a:xfrm>
            <a:off x="4724400" y="1971675"/>
            <a:ext cx="4041648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Aft>
                <a:spcPts val="600"/>
              </a:spcAft>
              <a:buNone/>
            </a:pPr>
            <a:r>
              <a:rPr lang="en-US" sz="135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Consumer Protection Laws</a:t>
            </a:r>
            <a:endParaRPr lang="en-US" sz="1350" dirty="0"/>
          </a:p>
        </p:txBody>
      </p:sp>
      <p:sp>
        <p:nvSpPr>
          <p:cNvPr id="8" name="Text 6" descr="" title=""/>
          <p:cNvSpPr/>
          <p:nvPr/>
        </p:nvSpPr>
        <p:spPr>
          <a:xfrm>
            <a:off x="4724400" y="2314575"/>
            <a:ext cx="3962400" cy="876300"/>
          </a:xfrm>
          <a:prstGeom prst="rect">
            <a:avLst/>
          </a:prstGeom>
          <a:noFill/>
          <a:ln/>
        </p:spPr>
        <p:txBody>
          <a:bodyPr wrap="square" lIns="71438" tIns="0" rIns="0" bIns="0" rtlCol="0" anchor="t"/>
          <a:lstStyle/>
          <a:p>
            <a:pPr marL="71438" indent="-7143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State </a:t>
            </a:r>
            <a:r>
              <a:rPr lang="en-US" sz="1350" dirty="0" err="1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UDTAP</a:t>
            </a: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statutes</a:t>
            </a:r>
            <a:endParaRPr lang="en-US" sz="1350" dirty="0"/>
          </a:p>
          <a:p>
            <a:pPr marL="71438" indent="-7143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Unfair competition law</a:t>
            </a:r>
            <a:endParaRPr lang="en-US" sz="1350" dirty="0"/>
          </a:p>
          <a:p>
            <a:pPr marL="71438" indent="-7143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Deceptive trade practices</a:t>
            </a:r>
          </a:p>
          <a:p>
            <a:pPr marL="71438" indent="-7143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cs typeface="Arial" pitchFamily="34" charset="-120"/>
              </a:rPr>
              <a:t>State Wiretap statutes</a:t>
            </a:r>
          </a:p>
          <a:p>
            <a:pPr marL="71438" indent="-7143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cs typeface="Arial" pitchFamily="34" charset="-120"/>
              </a:rPr>
              <a:t>Other state data protection statutes</a:t>
            </a:r>
            <a:endParaRPr lang="en-US" sz="1350" dirty="0"/>
          </a:p>
        </p:txBody>
      </p:sp>
      <p:sp>
        <p:nvSpPr>
          <p:cNvPr id="9" name="Text 7" descr="" title=""/>
          <p:cNvSpPr/>
          <p:nvPr/>
        </p:nvSpPr>
        <p:spPr>
          <a:xfrm>
            <a:off x="457200" y="3495675"/>
            <a:ext cx="8394192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Aft>
                <a:spcPts val="600"/>
              </a:spcAft>
              <a:buNone/>
            </a:pPr>
            <a:r>
              <a:rPr lang="en-US" sz="1350" b="1" dirty="0">
                <a:solidFill>
                  <a:srgbClr val="1E3A5F"/>
                </a:solidFill>
                <a:latin typeface="Arial" pitchFamily="34" charset="0"/>
                <a:cs typeface="Arial" pitchFamily="34" charset="-120"/>
              </a:rPr>
              <a:t>Common Law Claims </a:t>
            </a:r>
            <a:endParaRPr lang="en-US" sz="1350" dirty="0"/>
          </a:p>
        </p:txBody>
      </p:sp>
      <p:sp>
        <p:nvSpPr>
          <p:cNvPr id="10" name="Text 8" descr="" title=""/>
          <p:cNvSpPr/>
          <p:nvPr/>
        </p:nvSpPr>
        <p:spPr>
          <a:xfrm>
            <a:off x="457200" y="3838575"/>
            <a:ext cx="8229600" cy="571500"/>
          </a:xfrm>
          <a:prstGeom prst="rect">
            <a:avLst/>
          </a:prstGeom>
          <a:noFill/>
          <a:ln/>
        </p:spPr>
        <p:txBody>
          <a:bodyPr wrap="square" lIns="71438" tIns="0" rIns="0" bIns="0" rtlCol="0" anchor="t"/>
          <a:lstStyle/>
          <a:p>
            <a:pPr marL="71438" indent="-71438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Invasion of privacy (common law)</a:t>
            </a:r>
            <a:endParaRPr lang="en-US" sz="1350" dirty="0"/>
          </a:p>
          <a:p>
            <a:pPr marL="71438" indent="-71438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Intrusion upon seclusion</a:t>
            </a:r>
          </a:p>
          <a:p>
            <a:pPr marL="71438" indent="-71438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cs typeface="Arial" pitchFamily="34" charset="-120"/>
              </a:rPr>
              <a:t>Unjust Enrichment</a:t>
            </a:r>
          </a:p>
          <a:p>
            <a:pPr marL="71438" indent="-71438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cs typeface="Arial" pitchFamily="34" charset="-120"/>
              </a:rPr>
              <a:t>Breach of Contract</a:t>
            </a:r>
            <a:endParaRPr lang="en-US" sz="1350" dirty="0"/>
          </a:p>
        </p:txBody>
      </p:sp>
    </p:spTree>
  </p:cSld>
  <p:clrMapOvr>
    <a:masterClrMapping/>
  </p:clrMapOvr>
</p:sld>
</file>

<file path=ppt/slides/slide32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" title="">
          <a:extLst>
            <a:ext uri="{FF2B5EF4-FFF2-40B4-BE49-F238E27FC236}">
              <a16:creationId xmlns:a16="http://schemas.microsoft.com/office/drawing/2014/main" id="{CFD209F2-08D9-6806-51C0-4FA1EF08CD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 descr="" title="">
            <a:extLst>
              <a:ext uri="{FF2B5EF4-FFF2-40B4-BE49-F238E27FC236}">
                <a16:creationId xmlns:a16="http://schemas.microsoft.com/office/drawing/2014/main" id="{71C18214-7515-E407-20A7-916C6A8F78BC}"/>
              </a:ext>
            </a:extLst>
          </p:cNvPr>
          <p:cNvSpPr/>
          <p:nvPr/>
        </p:nvSpPr>
        <p:spPr>
          <a:xfrm>
            <a:off x="457200" y="971550"/>
            <a:ext cx="8229600" cy="0"/>
          </a:xfrm>
          <a:prstGeom prst="line">
            <a:avLst/>
          </a:prstGeom>
          <a:noFill/>
          <a:ln w="38100">
            <a:solidFill>
              <a:srgbClr val="D9770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 descr="" title="">
            <a:extLst>
              <a:ext uri="{FF2B5EF4-FFF2-40B4-BE49-F238E27FC236}">
                <a16:creationId xmlns:a16="http://schemas.microsoft.com/office/drawing/2014/main" id="{A5D97BCF-E722-C1E1-AFDE-9C6AE624442D}"/>
              </a:ext>
            </a:extLst>
          </p:cNvPr>
          <p:cNvSpPr/>
          <p:nvPr/>
        </p:nvSpPr>
        <p:spPr>
          <a:xfrm>
            <a:off x="457200" y="457200"/>
            <a:ext cx="5440680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3000"/>
              </a:lnSpc>
              <a:buNone/>
            </a:pPr>
            <a:r>
              <a:rPr lang="en-US" sz="27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Defense Arguments</a:t>
            </a:r>
            <a:endParaRPr lang="en-US" sz="2700" dirty="0"/>
          </a:p>
        </p:txBody>
      </p:sp>
      <p:sp>
        <p:nvSpPr>
          <p:cNvPr id="4" name="Text 2" descr="" title="">
            <a:extLst>
              <a:ext uri="{FF2B5EF4-FFF2-40B4-BE49-F238E27FC236}">
                <a16:creationId xmlns:a16="http://schemas.microsoft.com/office/drawing/2014/main" id="{8D7AB8F5-1156-B640-2651-703029F19BE3}"/>
              </a:ext>
            </a:extLst>
          </p:cNvPr>
          <p:cNvSpPr/>
          <p:nvPr/>
        </p:nvSpPr>
        <p:spPr>
          <a:xfrm>
            <a:off x="457200" y="1481138"/>
            <a:ext cx="8394192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400"/>
              </a:lnSpc>
              <a:spcAft>
                <a:spcPts val="900"/>
              </a:spcAft>
              <a:buNone/>
            </a:pPr>
            <a:r>
              <a:rPr lang="en-US" b="1" dirty="0">
                <a:solidFill>
                  <a:srgbClr val="D97706"/>
                </a:solidFill>
                <a:latin typeface="Arial" pitchFamily="34" charset="0"/>
                <a:cs typeface="Arial" pitchFamily="34" charset="-120"/>
              </a:rPr>
              <a:t>Motions to Dismiss Include:</a:t>
            </a:r>
            <a:endParaRPr lang="en-US" sz="1800" dirty="0"/>
          </a:p>
        </p:txBody>
      </p:sp>
      <p:sp>
        <p:nvSpPr>
          <p:cNvPr id="5" name="Text 3" descr="" title="">
            <a:extLst>
              <a:ext uri="{FF2B5EF4-FFF2-40B4-BE49-F238E27FC236}">
                <a16:creationId xmlns:a16="http://schemas.microsoft.com/office/drawing/2014/main" id="{489CBE4A-5BD4-8E44-080A-F2CFCD2D7F34}"/>
              </a:ext>
            </a:extLst>
          </p:cNvPr>
          <p:cNvSpPr/>
          <p:nvPr/>
        </p:nvSpPr>
        <p:spPr>
          <a:xfrm>
            <a:off x="457200" y="2166938"/>
            <a:ext cx="3962400" cy="1085850"/>
          </a:xfrm>
          <a:prstGeom prst="roundRect">
            <a:avLst>
              <a:gd name="adj" fmla="val 7018"/>
            </a:avLst>
          </a:prstGeom>
          <a:solidFill>
            <a:srgbClr val="F3F4F6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6" name="Text 4" descr="" title="">
            <a:extLst>
              <a:ext uri="{FF2B5EF4-FFF2-40B4-BE49-F238E27FC236}">
                <a16:creationId xmlns:a16="http://schemas.microsoft.com/office/drawing/2014/main" id="{9B7FCF7B-6E39-5C12-566A-1F55AB69B1AC}"/>
              </a:ext>
            </a:extLst>
          </p:cNvPr>
          <p:cNvSpPr/>
          <p:nvPr/>
        </p:nvSpPr>
        <p:spPr>
          <a:xfrm>
            <a:off x="609600" y="2205038"/>
            <a:ext cx="3730752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Aft>
                <a:spcPts val="600"/>
              </a:spcAft>
              <a:buNone/>
            </a:pPr>
            <a:r>
              <a:rPr lang="en-US" sz="135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Preemption of state law claims under FCRA</a:t>
            </a:r>
            <a:endParaRPr lang="en-US" sz="1350" dirty="0"/>
          </a:p>
        </p:txBody>
      </p:sp>
      <p:sp>
        <p:nvSpPr>
          <p:cNvPr id="7" name="Text 5" descr="" title="">
            <a:extLst>
              <a:ext uri="{FF2B5EF4-FFF2-40B4-BE49-F238E27FC236}">
                <a16:creationId xmlns:a16="http://schemas.microsoft.com/office/drawing/2014/main" id="{DCB42042-0866-5B47-5F69-9354404ED0AA}"/>
              </a:ext>
            </a:extLst>
          </p:cNvPr>
          <p:cNvSpPr/>
          <p:nvPr/>
        </p:nvSpPr>
        <p:spPr>
          <a:xfrm>
            <a:off x="609600" y="2547938"/>
            <a:ext cx="3730752" cy="4000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75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125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Defendants are parties to the communication or received consent from one party; in any event FCRA does not require consent of consumer data </a:t>
            </a:r>
          </a:p>
          <a:p>
            <a:pPr marL="0" indent="0" algn="l">
              <a:lnSpc>
                <a:spcPts val="1575"/>
              </a:lnSpc>
              <a:spcBef>
                <a:spcPts val="300"/>
              </a:spcBef>
              <a:spcAft>
                <a:spcPts val="300"/>
              </a:spcAft>
              <a:buNone/>
            </a:pPr>
            <a:endParaRPr lang="en-US" sz="1125" dirty="0"/>
          </a:p>
        </p:txBody>
      </p:sp>
      <p:sp>
        <p:nvSpPr>
          <p:cNvPr id="8" name="Text 6" descr="" title="">
            <a:extLst>
              <a:ext uri="{FF2B5EF4-FFF2-40B4-BE49-F238E27FC236}">
                <a16:creationId xmlns:a16="http://schemas.microsoft.com/office/drawing/2014/main" id="{E976DAE1-FA0A-4438-D783-F45F77D2C76B}"/>
              </a:ext>
            </a:extLst>
          </p:cNvPr>
          <p:cNvSpPr/>
          <p:nvPr/>
        </p:nvSpPr>
        <p:spPr>
          <a:xfrm>
            <a:off x="4724400" y="2152650"/>
            <a:ext cx="3962400" cy="1085850"/>
          </a:xfrm>
          <a:prstGeom prst="roundRect">
            <a:avLst>
              <a:gd name="adj" fmla="val 8602"/>
            </a:avLst>
          </a:prstGeom>
          <a:solidFill>
            <a:srgbClr val="F3F4F6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9" name="Text 7" descr="" title="">
            <a:extLst>
              <a:ext uri="{FF2B5EF4-FFF2-40B4-BE49-F238E27FC236}">
                <a16:creationId xmlns:a16="http://schemas.microsoft.com/office/drawing/2014/main" id="{6BC49146-1717-36C2-556E-DC55696E277B}"/>
              </a:ext>
            </a:extLst>
          </p:cNvPr>
          <p:cNvSpPr/>
          <p:nvPr/>
        </p:nvSpPr>
        <p:spPr>
          <a:xfrm>
            <a:off x="4803648" y="2235994"/>
            <a:ext cx="3730752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Aft>
                <a:spcPts val="600"/>
              </a:spcAft>
              <a:buNone/>
            </a:pPr>
            <a:r>
              <a:rPr lang="en-US" sz="1350" b="1" dirty="0">
                <a:solidFill>
                  <a:srgbClr val="1E3A5F"/>
                </a:solidFill>
                <a:latin typeface="Arial" pitchFamily="34" charset="0"/>
                <a:cs typeface="Arial" pitchFamily="34" charset="-120"/>
              </a:rPr>
              <a:t>Filed Rate Doctrine </a:t>
            </a:r>
            <a:endParaRPr lang="en-US" sz="1350" dirty="0"/>
          </a:p>
        </p:txBody>
      </p:sp>
      <p:sp>
        <p:nvSpPr>
          <p:cNvPr id="10" name="Text 8" descr="" title="">
            <a:extLst>
              <a:ext uri="{FF2B5EF4-FFF2-40B4-BE49-F238E27FC236}">
                <a16:creationId xmlns:a16="http://schemas.microsoft.com/office/drawing/2014/main" id="{D9715D07-5E7F-EE39-03E0-4BAA4482F3E2}"/>
              </a:ext>
            </a:extLst>
          </p:cNvPr>
          <p:cNvSpPr/>
          <p:nvPr/>
        </p:nvSpPr>
        <p:spPr>
          <a:xfrm>
            <a:off x="4803648" y="2514600"/>
            <a:ext cx="3730752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75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125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Consumers cannot seek damages related to insurance rates that are publicly filed and approved by state regulators</a:t>
            </a:r>
            <a:endParaRPr lang="en-US" sz="1125" dirty="0"/>
          </a:p>
        </p:txBody>
      </p:sp>
      <p:sp>
        <p:nvSpPr>
          <p:cNvPr id="11" name="Text 9" descr="" title="">
            <a:extLst>
              <a:ext uri="{FF2B5EF4-FFF2-40B4-BE49-F238E27FC236}">
                <a16:creationId xmlns:a16="http://schemas.microsoft.com/office/drawing/2014/main" id="{D3A86652-CCAA-386A-7507-C6D222C9FB83}"/>
              </a:ext>
            </a:extLst>
          </p:cNvPr>
          <p:cNvSpPr/>
          <p:nvPr/>
        </p:nvSpPr>
        <p:spPr>
          <a:xfrm>
            <a:off x="451104" y="3419475"/>
            <a:ext cx="8229600" cy="885825"/>
          </a:xfrm>
          <a:prstGeom prst="roundRect">
            <a:avLst>
              <a:gd name="adj" fmla="val 8602"/>
            </a:avLst>
          </a:prstGeom>
          <a:solidFill>
            <a:srgbClr val="F3F4F6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2" name="Text 10" descr="" title="">
            <a:extLst>
              <a:ext uri="{FF2B5EF4-FFF2-40B4-BE49-F238E27FC236}">
                <a16:creationId xmlns:a16="http://schemas.microsoft.com/office/drawing/2014/main" id="{4166C2DB-4DC8-AE6F-03E8-BC9F041ACB93}"/>
              </a:ext>
            </a:extLst>
          </p:cNvPr>
          <p:cNvSpPr/>
          <p:nvPr/>
        </p:nvSpPr>
        <p:spPr>
          <a:xfrm>
            <a:off x="609600" y="3462338"/>
            <a:ext cx="8083296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Aft>
                <a:spcPts val="600"/>
              </a:spcAft>
              <a:buNone/>
            </a:pPr>
            <a:r>
              <a:rPr lang="en-US" sz="1350" b="1" dirty="0">
                <a:solidFill>
                  <a:srgbClr val="1E3A5F"/>
                </a:solidFill>
                <a:latin typeface="Arial" pitchFamily="34" charset="0"/>
                <a:cs typeface="Arial" pitchFamily="34" charset="-120"/>
              </a:rPr>
              <a:t>Informed Consent </a:t>
            </a:r>
            <a:endParaRPr lang="en-US" sz="1350" dirty="0"/>
          </a:p>
        </p:txBody>
      </p:sp>
      <p:sp>
        <p:nvSpPr>
          <p:cNvPr id="13" name="Text 11" descr="" title="">
            <a:extLst>
              <a:ext uri="{FF2B5EF4-FFF2-40B4-BE49-F238E27FC236}">
                <a16:creationId xmlns:a16="http://schemas.microsoft.com/office/drawing/2014/main" id="{FBD409B3-7B70-20BC-807D-8D3094F1001B}"/>
              </a:ext>
            </a:extLst>
          </p:cNvPr>
          <p:cNvSpPr/>
          <p:nvPr/>
        </p:nvSpPr>
        <p:spPr>
          <a:xfrm>
            <a:off x="597408" y="3779839"/>
            <a:ext cx="8083296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75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125" dirty="0">
                <a:solidFill>
                  <a:srgbClr val="1F2937"/>
                </a:solidFill>
                <a:latin typeface="Arial" pitchFamily="34" charset="0"/>
                <a:cs typeface="Arial" pitchFamily="34" charset="-120"/>
              </a:rPr>
              <a:t>Case law does not require “a highly granular disclosure” </a:t>
            </a:r>
          </a:p>
          <a:p>
            <a:pPr marL="0" indent="0" algn="l">
              <a:lnSpc>
                <a:spcPts val="1575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125" dirty="0">
                <a:solidFill>
                  <a:srgbClr val="1F2937"/>
                </a:solidFill>
                <a:latin typeface="Arial" pitchFamily="34" charset="0"/>
                <a:cs typeface="Arial" pitchFamily="34" charset="-120"/>
              </a:rPr>
              <a:t>Conspicuous hyperlinks to privacy policies and terms of use</a:t>
            </a:r>
          </a:p>
          <a:p>
            <a:pPr marL="0" indent="0" algn="l">
              <a:lnSpc>
                <a:spcPts val="1575"/>
              </a:lnSpc>
              <a:spcBef>
                <a:spcPts val="300"/>
              </a:spcBef>
              <a:spcAft>
                <a:spcPts val="300"/>
              </a:spcAft>
              <a:buNone/>
            </a:pPr>
            <a:endParaRPr lang="en-US" sz="1125" dirty="0"/>
          </a:p>
        </p:txBody>
      </p:sp>
    </p:spTree>
    <p:extLst>
      <p:ext uri="{BB962C8B-B14F-4D97-AF65-F5344CB8AC3E}">
        <p14:creationId xmlns:p14="http://schemas.microsoft.com/office/powerpoint/2010/main" val="352321037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9">
    <p:bg>
      <p:bgPr>
        <a:solidFill>
          <a:srgbClr val="FFFFFF"/>
        </a:solidFill>
        <a:effectLst/>
      </p:bgPr>
    </p:bg>
    <p:spTree>
      <p:nvGrpSpPr>
        <p:cNvPr id="1" name="" descr="" titl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 descr="" title=""/>
          <p:cNvSpPr/>
          <p:nvPr/>
        </p:nvSpPr>
        <p:spPr>
          <a:xfrm>
            <a:off x="457200" y="971550"/>
            <a:ext cx="8229600" cy="0"/>
          </a:xfrm>
          <a:prstGeom prst="line">
            <a:avLst/>
          </a:prstGeom>
          <a:noFill/>
          <a:ln w="38100">
            <a:solidFill>
              <a:srgbClr val="D9770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 descr="" title=""/>
          <p:cNvSpPr/>
          <p:nvPr/>
        </p:nvSpPr>
        <p:spPr>
          <a:xfrm>
            <a:off x="457200" y="457200"/>
            <a:ext cx="4206812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3000"/>
              </a:lnSpc>
              <a:buNone/>
            </a:pPr>
            <a:r>
              <a:rPr lang="en-US" sz="27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Litigation Risk Factors</a:t>
            </a:r>
            <a:endParaRPr lang="en-US" sz="2700" dirty="0"/>
          </a:p>
        </p:txBody>
      </p:sp>
      <p:sp>
        <p:nvSpPr>
          <p:cNvPr id="4" name="Text 2" descr="" title=""/>
          <p:cNvSpPr/>
          <p:nvPr/>
        </p:nvSpPr>
        <p:spPr>
          <a:xfrm>
            <a:off x="457200" y="1343918"/>
            <a:ext cx="8229600" cy="645765"/>
          </a:xfrm>
          <a:prstGeom prst="roundRect">
            <a:avLst>
              <a:gd name="adj" fmla="val 11800"/>
            </a:avLst>
          </a:prstGeom>
          <a:solidFill>
            <a:srgbClr val="FEF3C7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" name="Shape 3" descr="" title=""/>
          <p:cNvSpPr/>
          <p:nvPr/>
        </p:nvSpPr>
        <p:spPr>
          <a:xfrm>
            <a:off x="485775" y="1343918"/>
            <a:ext cx="0" cy="645765"/>
          </a:xfrm>
          <a:prstGeom prst="line">
            <a:avLst/>
          </a:prstGeom>
          <a:noFill/>
          <a:ln w="57150">
            <a:solidFill>
              <a:srgbClr val="D9770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 descr="" title=""/>
          <p:cNvSpPr/>
          <p:nvPr/>
        </p:nvSpPr>
        <p:spPr>
          <a:xfrm>
            <a:off x="685800" y="1553468"/>
            <a:ext cx="7986141" cy="22666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785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275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Multiple risk factors increase exposure to class action litigation</a:t>
            </a:r>
            <a:endParaRPr lang="en-US" sz="1275" dirty="0"/>
          </a:p>
        </p:txBody>
      </p:sp>
      <p:sp>
        <p:nvSpPr>
          <p:cNvPr id="7" name="Text 5" descr="" title=""/>
          <p:cNvSpPr/>
          <p:nvPr/>
        </p:nvSpPr>
        <p:spPr>
          <a:xfrm>
            <a:off x="457200" y="2313533"/>
            <a:ext cx="8394192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Aft>
                <a:spcPts val="750"/>
              </a:spcAft>
              <a:buNone/>
            </a:pPr>
            <a:r>
              <a:rPr lang="en-US" sz="1500" b="1" dirty="0">
                <a:solidFill>
                  <a:srgbClr val="D977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Risk Factors</a:t>
            </a:r>
            <a:endParaRPr lang="en-US" sz="1500" dirty="0"/>
          </a:p>
        </p:txBody>
      </p:sp>
      <p:sp>
        <p:nvSpPr>
          <p:cNvPr id="8" name="Text 6" descr="" title=""/>
          <p:cNvSpPr/>
          <p:nvPr/>
        </p:nvSpPr>
        <p:spPr>
          <a:xfrm>
            <a:off x="457200" y="2675483"/>
            <a:ext cx="8229600" cy="1790700"/>
          </a:xfrm>
          <a:prstGeom prst="rect">
            <a:avLst/>
          </a:prstGeom>
          <a:noFill/>
          <a:ln/>
        </p:spPr>
        <p:txBody>
          <a:bodyPr wrap="square" lIns="80963" tIns="0" rIns="0" bIns="0" rtlCol="0" anchor="t"/>
          <a:lstStyle/>
          <a:p>
            <a:pPr marL="80963" indent="-80963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Inadequate disclosure of data collection practices</a:t>
            </a:r>
            <a:endParaRPr lang="en-US" sz="1350" dirty="0"/>
          </a:p>
          <a:p>
            <a:pPr marL="80963" indent="-80963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Lack of clear, affirmative consent</a:t>
            </a:r>
            <a:endParaRPr lang="en-US" sz="1350" dirty="0"/>
          </a:p>
          <a:p>
            <a:pPr marL="80963" indent="-80963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Data sharing without consumer knowledge</a:t>
            </a:r>
            <a:endParaRPr lang="en-US" sz="1350" dirty="0"/>
          </a:p>
          <a:p>
            <a:pPr marL="80963" indent="-80963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of confusing or manipulative enrollment processes</a:t>
            </a:r>
            <a:endParaRPr lang="en-US" sz="1350" dirty="0"/>
          </a:p>
          <a:p>
            <a:pPr marL="80963" indent="-80963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Multiple parties in data chain without clear responsibility</a:t>
            </a:r>
            <a:endParaRPr lang="en-US" sz="1350" dirty="0"/>
          </a:p>
          <a:p>
            <a:pPr marL="80963" indent="-80963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Consumer harm (rate increases, coverage denials)</a:t>
            </a:r>
            <a:endParaRPr lang="en-US" sz="1350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0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 descr="" titl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 descr="" title=""/>
          <p:cNvSpPr/>
          <p:nvPr/>
        </p:nvSpPr>
        <p:spPr>
          <a:xfrm>
            <a:off x="816959" y="1381125"/>
            <a:ext cx="7510082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5400"/>
              </a:lnSpc>
              <a:buNone/>
            </a:pPr>
            <a:r>
              <a:rPr lang="en-US" sz="5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State Legislation &amp; Regulatory Landscape</a:t>
            </a:r>
            <a:endParaRPr lang="en-US" sz="5400" dirty="0"/>
          </a:p>
        </p:txBody>
      </p:sp>
      <p:sp>
        <p:nvSpPr>
          <p:cNvPr id="3" name="Text 1" descr="" title=""/>
          <p:cNvSpPr/>
          <p:nvPr/>
        </p:nvSpPr>
        <p:spPr>
          <a:xfrm>
            <a:off x="374904" y="3209925"/>
            <a:ext cx="8394192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2400"/>
              </a:lnSpc>
              <a:spcBef>
                <a:spcPts val="2400"/>
              </a:spcBef>
              <a:spcAft>
                <a:spcPts val="300"/>
              </a:spcAft>
              <a:buNone/>
            </a:pPr>
            <a:endParaRPr lang="en-US" sz="180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1">
    <p:bg>
      <p:bgPr>
        <a:solidFill>
          <a:srgbClr val="FFFFFF"/>
        </a:solidFill>
        <a:effectLst/>
      </p:bgPr>
    </p:bg>
    <p:spTree>
      <p:nvGrpSpPr>
        <p:cNvPr id="1" name="" descr="" titl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 descr="" title=""/>
          <p:cNvSpPr/>
          <p:nvPr/>
        </p:nvSpPr>
        <p:spPr>
          <a:xfrm>
            <a:off x="457200" y="971550"/>
            <a:ext cx="8229600" cy="0"/>
          </a:xfrm>
          <a:prstGeom prst="line">
            <a:avLst/>
          </a:prstGeom>
          <a:noFill/>
          <a:ln w="38100">
            <a:solidFill>
              <a:srgbClr val="D9770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 descr="" title=""/>
          <p:cNvSpPr/>
          <p:nvPr/>
        </p:nvSpPr>
        <p:spPr>
          <a:xfrm>
            <a:off x="457200" y="457200"/>
            <a:ext cx="4459415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3000"/>
              </a:lnSpc>
              <a:buNone/>
            </a:pPr>
            <a:r>
              <a:rPr lang="en-US" sz="27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State Legislation Overview</a:t>
            </a:r>
            <a:endParaRPr lang="en-US" sz="2700" dirty="0"/>
          </a:p>
        </p:txBody>
      </p:sp>
      <p:sp>
        <p:nvSpPr>
          <p:cNvPr id="4" name="Text 2" descr="" title=""/>
          <p:cNvSpPr/>
          <p:nvPr/>
        </p:nvSpPr>
        <p:spPr>
          <a:xfrm>
            <a:off x="457200" y="1560314"/>
            <a:ext cx="8394192" cy="5179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04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275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Several states are considering legislation specifically addressing telematics data and connected vehicle privacy; however not many of these bills have gained traction </a:t>
            </a:r>
            <a:endParaRPr lang="en-US" sz="1275" dirty="0"/>
          </a:p>
        </p:txBody>
      </p:sp>
      <p:sp>
        <p:nvSpPr>
          <p:cNvPr id="5" name="Text 3" descr="" title=""/>
          <p:cNvSpPr/>
          <p:nvPr/>
        </p:nvSpPr>
        <p:spPr>
          <a:xfrm>
            <a:off x="457200" y="2440186"/>
            <a:ext cx="3962400" cy="1847850"/>
          </a:xfrm>
          <a:prstGeom prst="roundRect">
            <a:avLst>
              <a:gd name="adj" fmla="val 4124"/>
            </a:avLst>
          </a:prstGeom>
          <a:solidFill>
            <a:srgbClr val="F3F4F6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6" name="Text 4" descr="" title=""/>
          <p:cNvSpPr/>
          <p:nvPr/>
        </p:nvSpPr>
        <p:spPr>
          <a:xfrm>
            <a:off x="609600" y="2592586"/>
            <a:ext cx="3730752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Aft>
                <a:spcPts val="750"/>
              </a:spcAft>
              <a:buNone/>
            </a:pPr>
            <a:r>
              <a:rPr lang="en-US" sz="1500" b="1" dirty="0">
                <a:solidFill>
                  <a:srgbClr val="D977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Approaches Vary</a:t>
            </a:r>
            <a:endParaRPr lang="en-US" sz="1500" dirty="0"/>
          </a:p>
        </p:txBody>
      </p:sp>
      <p:sp>
        <p:nvSpPr>
          <p:cNvPr id="7" name="Text 5" descr="" title=""/>
          <p:cNvSpPr/>
          <p:nvPr/>
        </p:nvSpPr>
        <p:spPr>
          <a:xfrm>
            <a:off x="609600" y="2954536"/>
            <a:ext cx="3657600" cy="1181100"/>
          </a:xfrm>
          <a:prstGeom prst="rect">
            <a:avLst/>
          </a:prstGeom>
          <a:noFill/>
          <a:ln/>
        </p:spPr>
        <p:txBody>
          <a:bodyPr wrap="square" lIns="71438" tIns="0" rIns="0" bIns="0" rtlCol="0" anchor="t"/>
          <a:lstStyle/>
          <a:p>
            <a:pPr marL="71438" indent="-7143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Outright prohibition (California)</a:t>
            </a:r>
            <a:endParaRPr lang="en-US" sz="1350" dirty="0"/>
          </a:p>
          <a:p>
            <a:pPr marL="71438" indent="-7143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Purchase bans (Missouri proposal)</a:t>
            </a:r>
            <a:endParaRPr lang="en-US" sz="1350" dirty="0"/>
          </a:p>
          <a:p>
            <a:pPr marL="71438" indent="-7143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Discount-only rules (New York)</a:t>
            </a:r>
            <a:endParaRPr lang="en-US" sz="1350" dirty="0"/>
          </a:p>
          <a:p>
            <a:pPr marL="71438" indent="-7143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Comprehensive privacy laws (Maryland)</a:t>
            </a:r>
            <a:endParaRPr lang="en-US" sz="1350" dirty="0"/>
          </a:p>
        </p:txBody>
      </p:sp>
      <p:sp>
        <p:nvSpPr>
          <p:cNvPr id="8" name="Text 6" descr="" title=""/>
          <p:cNvSpPr/>
          <p:nvPr/>
        </p:nvSpPr>
        <p:spPr>
          <a:xfrm>
            <a:off x="4724400" y="2440186"/>
            <a:ext cx="3962400" cy="1847850"/>
          </a:xfrm>
          <a:prstGeom prst="roundRect">
            <a:avLst>
              <a:gd name="adj" fmla="val 4124"/>
            </a:avLst>
          </a:prstGeom>
          <a:solidFill>
            <a:srgbClr val="F3F4F6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9" name="Text 7" descr="" title=""/>
          <p:cNvSpPr/>
          <p:nvPr/>
        </p:nvSpPr>
        <p:spPr>
          <a:xfrm>
            <a:off x="4876800" y="2592586"/>
            <a:ext cx="3730752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Aft>
                <a:spcPts val="750"/>
              </a:spcAft>
              <a:buNone/>
            </a:pPr>
            <a:r>
              <a:rPr lang="en-US" sz="1500" b="1" dirty="0">
                <a:solidFill>
                  <a:srgbClr val="D977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Common Themes</a:t>
            </a:r>
            <a:endParaRPr lang="en-US" sz="1500" dirty="0"/>
          </a:p>
        </p:txBody>
      </p:sp>
      <p:sp>
        <p:nvSpPr>
          <p:cNvPr id="10" name="Text 8" descr="" title=""/>
          <p:cNvSpPr/>
          <p:nvPr/>
        </p:nvSpPr>
        <p:spPr>
          <a:xfrm>
            <a:off x="4876800" y="2954536"/>
            <a:ext cx="3657600" cy="1181100"/>
          </a:xfrm>
          <a:prstGeom prst="rect">
            <a:avLst/>
          </a:prstGeom>
          <a:noFill/>
          <a:ln/>
        </p:spPr>
        <p:txBody>
          <a:bodyPr wrap="square" lIns="71438" tIns="0" rIns="0" bIns="0" rtlCol="0" anchor="t"/>
          <a:lstStyle/>
          <a:p>
            <a:pPr marL="71438" indent="-7143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Consumer consent requirements</a:t>
            </a:r>
            <a:endParaRPr lang="en-US" sz="1350" dirty="0"/>
          </a:p>
          <a:p>
            <a:pPr marL="71438" indent="-7143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Data security standards</a:t>
            </a:r>
            <a:endParaRPr lang="en-US" sz="1350" dirty="0"/>
          </a:p>
          <a:p>
            <a:pPr marL="71438" indent="-7143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Notification obligations</a:t>
            </a:r>
            <a:endParaRPr lang="en-US" sz="1350" dirty="0"/>
          </a:p>
          <a:p>
            <a:pPr marL="71438" indent="-7143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Consumer rights to access/delete</a:t>
            </a:r>
            <a:endParaRPr lang="en-US" sz="1350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3">
    <p:bg>
      <p:bgPr>
        <a:solidFill>
          <a:srgbClr val="FFFFFF"/>
        </a:solidFill>
        <a:effectLst/>
      </p:bgPr>
    </p:bg>
    <p:spTree>
      <p:nvGrpSpPr>
        <p:cNvPr id="1" name="" descr="" titl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 descr="" title=""/>
          <p:cNvSpPr/>
          <p:nvPr/>
        </p:nvSpPr>
        <p:spPr>
          <a:xfrm>
            <a:off x="457200" y="971550"/>
            <a:ext cx="8229600" cy="0"/>
          </a:xfrm>
          <a:prstGeom prst="line">
            <a:avLst/>
          </a:prstGeom>
          <a:noFill/>
          <a:ln w="38100">
            <a:solidFill>
              <a:srgbClr val="D9770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 descr="" title=""/>
          <p:cNvSpPr/>
          <p:nvPr/>
        </p:nvSpPr>
        <p:spPr>
          <a:xfrm>
            <a:off x="457200" y="457200"/>
            <a:ext cx="4517708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3000"/>
              </a:lnSpc>
              <a:buNone/>
            </a:pPr>
            <a:r>
              <a:rPr lang="en-US" sz="27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Emerging State Legislation</a:t>
            </a:r>
            <a:endParaRPr lang="en-US" sz="2700" dirty="0"/>
          </a:p>
        </p:txBody>
      </p:sp>
      <p:sp>
        <p:nvSpPr>
          <p:cNvPr id="4" name="Text 2" descr="" title=""/>
          <p:cNvSpPr/>
          <p:nvPr/>
        </p:nvSpPr>
        <p:spPr>
          <a:xfrm>
            <a:off x="457200" y="1786979"/>
            <a:ext cx="3962400" cy="872430"/>
          </a:xfrm>
          <a:prstGeom prst="roundRect">
            <a:avLst>
              <a:gd name="adj" fmla="val 8734"/>
            </a:avLst>
          </a:prstGeom>
          <a:solidFill>
            <a:srgbClr val="F3F4F6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" name="Text 3" descr="" title=""/>
          <p:cNvSpPr/>
          <p:nvPr/>
        </p:nvSpPr>
        <p:spPr>
          <a:xfrm>
            <a:off x="609600" y="1939379"/>
            <a:ext cx="3730752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Aft>
                <a:spcPts val="600"/>
              </a:spcAft>
              <a:buNone/>
            </a:pPr>
            <a:r>
              <a:rPr lang="en-US" sz="1350" b="1" dirty="0">
                <a:solidFill>
                  <a:srgbClr val="D977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Maryland</a:t>
            </a:r>
            <a:endParaRPr lang="en-US" sz="1350" dirty="0"/>
          </a:p>
        </p:txBody>
      </p:sp>
      <p:sp>
        <p:nvSpPr>
          <p:cNvPr id="6" name="Text 4" descr="" title=""/>
          <p:cNvSpPr/>
          <p:nvPr/>
        </p:nvSpPr>
        <p:spPr>
          <a:xfrm>
            <a:off x="609600" y="2282279"/>
            <a:ext cx="3730752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0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Online Data Privacy Act with insurance business exemption</a:t>
            </a:r>
            <a:endParaRPr lang="en-US" sz="1050" dirty="0"/>
          </a:p>
        </p:txBody>
      </p:sp>
      <p:sp>
        <p:nvSpPr>
          <p:cNvPr id="7" name="Text 5" descr="" title=""/>
          <p:cNvSpPr/>
          <p:nvPr/>
        </p:nvSpPr>
        <p:spPr>
          <a:xfrm>
            <a:off x="4724400" y="1786979"/>
            <a:ext cx="3962400" cy="872430"/>
          </a:xfrm>
          <a:prstGeom prst="roundRect">
            <a:avLst>
              <a:gd name="adj" fmla="val 8734"/>
            </a:avLst>
          </a:prstGeom>
          <a:solidFill>
            <a:srgbClr val="F3F4F6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8" name="Text 6" descr="" title=""/>
          <p:cNvSpPr/>
          <p:nvPr/>
        </p:nvSpPr>
        <p:spPr>
          <a:xfrm>
            <a:off x="4876800" y="1939379"/>
            <a:ext cx="3730752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Aft>
                <a:spcPts val="600"/>
              </a:spcAft>
              <a:buNone/>
            </a:pPr>
            <a:r>
              <a:rPr lang="en-US" sz="1350" b="1" dirty="0">
                <a:solidFill>
                  <a:srgbClr val="D977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Missouri HB 1121</a:t>
            </a:r>
            <a:endParaRPr lang="en-US" sz="1350" dirty="0"/>
          </a:p>
        </p:txBody>
      </p:sp>
      <p:sp>
        <p:nvSpPr>
          <p:cNvPr id="9" name="Text 7" descr="" title=""/>
          <p:cNvSpPr/>
          <p:nvPr/>
        </p:nvSpPr>
        <p:spPr>
          <a:xfrm>
            <a:off x="4876800" y="2282279"/>
            <a:ext cx="3730752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0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Prohibits purchasing driving data from third parties</a:t>
            </a:r>
            <a:endParaRPr lang="en-US" sz="1050" dirty="0"/>
          </a:p>
        </p:txBody>
      </p:sp>
      <p:sp>
        <p:nvSpPr>
          <p:cNvPr id="10" name="Text 8" descr="" title=""/>
          <p:cNvSpPr/>
          <p:nvPr/>
        </p:nvSpPr>
        <p:spPr>
          <a:xfrm>
            <a:off x="457200" y="3057525"/>
            <a:ext cx="3962400" cy="872430"/>
          </a:xfrm>
          <a:prstGeom prst="roundRect">
            <a:avLst>
              <a:gd name="adj" fmla="val 8734"/>
            </a:avLst>
          </a:prstGeom>
          <a:solidFill>
            <a:srgbClr val="F3F4F6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1" name="Text 9" descr="" title=""/>
          <p:cNvSpPr/>
          <p:nvPr/>
        </p:nvSpPr>
        <p:spPr>
          <a:xfrm>
            <a:off x="609600" y="3209925"/>
            <a:ext cx="3730752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Aft>
                <a:spcPts val="600"/>
              </a:spcAft>
              <a:buNone/>
            </a:pPr>
            <a:r>
              <a:rPr lang="en-US" sz="1350" b="1" dirty="0">
                <a:solidFill>
                  <a:srgbClr val="D977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New York</a:t>
            </a:r>
            <a:endParaRPr lang="en-US" sz="1350" dirty="0"/>
          </a:p>
        </p:txBody>
      </p:sp>
      <p:sp>
        <p:nvSpPr>
          <p:cNvPr id="12" name="Text 10" descr="" title=""/>
          <p:cNvSpPr/>
          <p:nvPr/>
        </p:nvSpPr>
        <p:spPr>
          <a:xfrm>
            <a:off x="609600" y="3552825"/>
            <a:ext cx="3730752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0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Maintains "discount only" rule for UBI programs</a:t>
            </a:r>
            <a:endParaRPr lang="en-US" sz="1050" dirty="0"/>
          </a:p>
        </p:txBody>
      </p:sp>
      <p:sp>
        <p:nvSpPr>
          <p:cNvPr id="13" name="Text 11" descr="" title=""/>
          <p:cNvSpPr/>
          <p:nvPr/>
        </p:nvSpPr>
        <p:spPr>
          <a:xfrm>
            <a:off x="4724400" y="2964210"/>
            <a:ext cx="3962400" cy="1059061"/>
          </a:xfrm>
          <a:prstGeom prst="roundRect">
            <a:avLst>
              <a:gd name="adj" fmla="val 7195"/>
            </a:avLst>
          </a:prstGeom>
          <a:solidFill>
            <a:srgbClr val="F3F4F6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4" name="Text 12" descr="" title=""/>
          <p:cNvSpPr/>
          <p:nvPr/>
        </p:nvSpPr>
        <p:spPr>
          <a:xfrm>
            <a:off x="4876800" y="3116610"/>
            <a:ext cx="3730752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Aft>
                <a:spcPts val="600"/>
              </a:spcAft>
              <a:buNone/>
            </a:pPr>
            <a:r>
              <a:rPr lang="en-US" sz="1350" b="1" dirty="0">
                <a:solidFill>
                  <a:srgbClr val="D977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North Carolina</a:t>
            </a:r>
            <a:endParaRPr lang="en-US" sz="1350" dirty="0"/>
          </a:p>
        </p:txBody>
      </p:sp>
      <p:sp>
        <p:nvSpPr>
          <p:cNvPr id="15" name="Text 13" descr="" title=""/>
          <p:cNvSpPr/>
          <p:nvPr/>
        </p:nvSpPr>
        <p:spPr>
          <a:xfrm>
            <a:off x="4876800" y="3459510"/>
            <a:ext cx="3730752" cy="3732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0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Connected vehicle data regulation and notification requirements</a:t>
            </a:r>
            <a:endParaRPr lang="en-US" sz="1050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5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 descr="" titl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 descr="" title=""/>
          <p:cNvSpPr/>
          <p:nvPr/>
        </p:nvSpPr>
        <p:spPr>
          <a:xfrm>
            <a:off x="2157698" y="1381125"/>
            <a:ext cx="4828604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5400"/>
              </a:lnSpc>
              <a:buNone/>
            </a:pPr>
            <a:r>
              <a:rPr lang="en-US" sz="5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Avoiding Wrong Turns</a:t>
            </a:r>
            <a:endParaRPr lang="en-US" sz="5400" dirty="0"/>
          </a:p>
        </p:txBody>
      </p:sp>
      <p:sp>
        <p:nvSpPr>
          <p:cNvPr id="3" name="Text 1" descr="" title=""/>
          <p:cNvSpPr/>
          <p:nvPr/>
        </p:nvSpPr>
        <p:spPr>
          <a:xfrm>
            <a:off x="374904" y="3209925"/>
            <a:ext cx="8394192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2400"/>
              </a:lnSpc>
              <a:spcBef>
                <a:spcPts val="2400"/>
              </a:spcBef>
              <a:spcAft>
                <a:spcPts val="300"/>
              </a:spcAft>
              <a:buNone/>
            </a:pPr>
            <a:endParaRPr lang="en-US" sz="1800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6">
    <p:bg>
      <p:bgPr>
        <a:solidFill>
          <a:srgbClr val="FFFFFF"/>
        </a:solidFill>
        <a:effectLst/>
      </p:bgPr>
    </p:bg>
    <p:spTree>
      <p:nvGrpSpPr>
        <p:cNvPr id="1" name="" descr="" titl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 descr="" title=""/>
          <p:cNvSpPr/>
          <p:nvPr/>
        </p:nvSpPr>
        <p:spPr>
          <a:xfrm>
            <a:off x="457200" y="971550"/>
            <a:ext cx="8229600" cy="0"/>
          </a:xfrm>
          <a:prstGeom prst="line">
            <a:avLst/>
          </a:prstGeom>
          <a:noFill/>
          <a:ln w="38100">
            <a:solidFill>
              <a:srgbClr val="D9770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 descr="" title=""/>
          <p:cNvSpPr/>
          <p:nvPr/>
        </p:nvSpPr>
        <p:spPr>
          <a:xfrm>
            <a:off x="457200" y="457200"/>
            <a:ext cx="4206812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3000"/>
              </a:lnSpc>
              <a:buNone/>
            </a:pPr>
            <a:r>
              <a:rPr lang="en-US" sz="27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Consent</a:t>
            </a:r>
            <a:endParaRPr lang="en-US" sz="2700" dirty="0"/>
          </a:p>
        </p:txBody>
      </p:sp>
      <p:sp>
        <p:nvSpPr>
          <p:cNvPr id="4" name="Text 2" descr="" title=""/>
          <p:cNvSpPr/>
          <p:nvPr/>
        </p:nvSpPr>
        <p:spPr>
          <a:xfrm>
            <a:off x="457200" y="1223963"/>
            <a:ext cx="8394192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400"/>
              </a:lnSpc>
              <a:spcAft>
                <a:spcPts val="900"/>
              </a:spcAft>
              <a:buNone/>
            </a:pPr>
            <a:r>
              <a:rPr lang="en-US" sz="1800" b="1" dirty="0">
                <a:solidFill>
                  <a:srgbClr val="D977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Obtaining Consumer Consent</a:t>
            </a:r>
            <a:endParaRPr lang="en-US" sz="1800" dirty="0"/>
          </a:p>
        </p:txBody>
      </p:sp>
      <p:sp>
        <p:nvSpPr>
          <p:cNvPr id="5" name="Text 3" descr="" title=""/>
          <p:cNvSpPr/>
          <p:nvPr/>
        </p:nvSpPr>
        <p:spPr>
          <a:xfrm>
            <a:off x="457200" y="1795463"/>
            <a:ext cx="4041648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Aft>
                <a:spcPts val="600"/>
              </a:spcAft>
              <a:buNone/>
            </a:pPr>
            <a:r>
              <a:rPr lang="en-US" sz="135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Clear Opt-In</a:t>
            </a:r>
            <a:endParaRPr lang="en-US" sz="1350" dirty="0"/>
          </a:p>
        </p:txBody>
      </p:sp>
      <p:sp>
        <p:nvSpPr>
          <p:cNvPr id="6" name="Text 4" descr="" title=""/>
          <p:cNvSpPr/>
          <p:nvPr/>
        </p:nvSpPr>
        <p:spPr>
          <a:xfrm>
            <a:off x="457200" y="2138363"/>
            <a:ext cx="3962400" cy="1181100"/>
          </a:xfrm>
          <a:prstGeom prst="rect">
            <a:avLst/>
          </a:prstGeom>
          <a:noFill/>
          <a:ln/>
        </p:spPr>
        <p:txBody>
          <a:bodyPr wrap="square" lIns="71438" tIns="0" rIns="0" bIns="0" rtlCol="0" anchor="t"/>
          <a:lstStyle/>
          <a:p>
            <a:pPr marL="71438" indent="-7143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 pre-checked boxes</a:t>
            </a:r>
            <a:endParaRPr lang="en-US" sz="1350" dirty="0"/>
          </a:p>
          <a:p>
            <a:pPr marL="71438" indent="-7143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Conspicuous placement</a:t>
            </a:r>
            <a:endParaRPr lang="en-US" sz="1350" dirty="0"/>
          </a:p>
          <a:p>
            <a:pPr marL="71438" indent="-7143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Plain language</a:t>
            </a:r>
            <a:endParaRPr lang="en-US" sz="1350" dirty="0"/>
          </a:p>
          <a:p>
            <a:pPr marL="71438" indent="-7143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Separate from other consents</a:t>
            </a:r>
            <a:endParaRPr lang="en-US" sz="1350" dirty="0"/>
          </a:p>
        </p:txBody>
      </p:sp>
      <p:sp>
        <p:nvSpPr>
          <p:cNvPr id="7" name="Text 5" descr="" title=""/>
          <p:cNvSpPr/>
          <p:nvPr/>
        </p:nvSpPr>
        <p:spPr>
          <a:xfrm>
            <a:off x="4724400" y="1947863"/>
            <a:ext cx="4041648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Aft>
                <a:spcPts val="600"/>
              </a:spcAft>
              <a:buNone/>
            </a:pPr>
            <a:r>
              <a:rPr lang="en-US" sz="135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Withdrawal Rights</a:t>
            </a:r>
            <a:endParaRPr lang="en-US" sz="1350" dirty="0"/>
          </a:p>
        </p:txBody>
      </p:sp>
      <p:sp>
        <p:nvSpPr>
          <p:cNvPr id="8" name="Text 6" descr="" title=""/>
          <p:cNvSpPr/>
          <p:nvPr/>
        </p:nvSpPr>
        <p:spPr>
          <a:xfrm>
            <a:off x="4724400" y="2290763"/>
            <a:ext cx="3962400" cy="876300"/>
          </a:xfrm>
          <a:prstGeom prst="rect">
            <a:avLst/>
          </a:prstGeom>
          <a:noFill/>
          <a:ln/>
        </p:spPr>
        <p:txBody>
          <a:bodyPr wrap="square" lIns="71438" tIns="0" rIns="0" bIns="0" rtlCol="0" anchor="t"/>
          <a:lstStyle/>
          <a:p>
            <a:pPr marL="71438" indent="-7143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Easy withdrawal mechanism</a:t>
            </a:r>
            <a:endParaRPr lang="en-US" sz="1350" dirty="0"/>
          </a:p>
          <a:p>
            <a:pPr marL="71438" indent="-7143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Same ease as opting in</a:t>
            </a:r>
            <a:endParaRPr lang="en-US" sz="1350" dirty="0"/>
          </a:p>
          <a:p>
            <a:pPr marL="71438" indent="-7143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Clear instructions</a:t>
            </a:r>
            <a:endParaRPr lang="en-US" sz="1350" dirty="0"/>
          </a:p>
        </p:txBody>
      </p:sp>
      <p:sp>
        <p:nvSpPr>
          <p:cNvPr id="9" name="Text 7" descr="" title=""/>
          <p:cNvSpPr/>
          <p:nvPr/>
        </p:nvSpPr>
        <p:spPr>
          <a:xfrm>
            <a:off x="457200" y="3624263"/>
            <a:ext cx="8394192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Aft>
                <a:spcPts val="600"/>
              </a:spcAft>
              <a:buNone/>
            </a:pPr>
            <a:r>
              <a:rPr lang="en-US" sz="135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Documentation</a:t>
            </a:r>
            <a:endParaRPr lang="en-US" sz="1350" dirty="0"/>
          </a:p>
        </p:txBody>
      </p:sp>
      <p:sp>
        <p:nvSpPr>
          <p:cNvPr id="10" name="Text 8" descr="" title=""/>
          <p:cNvSpPr/>
          <p:nvPr/>
        </p:nvSpPr>
        <p:spPr>
          <a:xfrm>
            <a:off x="457200" y="3967163"/>
            <a:ext cx="8229600" cy="571500"/>
          </a:xfrm>
          <a:prstGeom prst="rect">
            <a:avLst/>
          </a:prstGeom>
          <a:noFill/>
          <a:ln/>
        </p:spPr>
        <p:txBody>
          <a:bodyPr wrap="square" lIns="71438" tIns="0" rIns="0" bIns="0" rtlCol="0" anchor="t"/>
          <a:lstStyle/>
          <a:p>
            <a:pPr marL="71438" indent="-7143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Record consent and timing</a:t>
            </a:r>
            <a:endParaRPr lang="en-US" sz="1350" dirty="0"/>
          </a:p>
          <a:p>
            <a:pPr marL="71438" indent="-7143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Maintain audit trail</a:t>
            </a:r>
            <a:endParaRPr lang="en-US" sz="1350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7">
    <p:bg>
      <p:bgPr>
        <a:solidFill>
          <a:srgbClr val="FFFFFF"/>
        </a:solidFill>
        <a:effectLst/>
      </p:bgPr>
    </p:bg>
    <p:spTree>
      <p:nvGrpSpPr>
        <p:cNvPr id="1" name="" descr="" titl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 descr="" title=""/>
          <p:cNvSpPr/>
          <p:nvPr/>
        </p:nvSpPr>
        <p:spPr>
          <a:xfrm>
            <a:off x="457200" y="971550"/>
            <a:ext cx="8229600" cy="0"/>
          </a:xfrm>
          <a:prstGeom prst="line">
            <a:avLst/>
          </a:prstGeom>
          <a:noFill/>
          <a:ln w="38100">
            <a:solidFill>
              <a:srgbClr val="D9770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 descr="" title=""/>
          <p:cNvSpPr/>
          <p:nvPr/>
        </p:nvSpPr>
        <p:spPr>
          <a:xfrm>
            <a:off x="457200" y="457200"/>
            <a:ext cx="4303967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3000"/>
              </a:lnSpc>
              <a:buNone/>
            </a:pPr>
            <a:r>
              <a:rPr lang="en-US" sz="27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Disclosure </a:t>
            </a:r>
            <a:endParaRPr lang="en-US" sz="2700" dirty="0"/>
          </a:p>
        </p:txBody>
      </p:sp>
      <p:sp>
        <p:nvSpPr>
          <p:cNvPr id="4" name="Text 2" descr="" title=""/>
          <p:cNvSpPr/>
          <p:nvPr/>
        </p:nvSpPr>
        <p:spPr>
          <a:xfrm>
            <a:off x="457200" y="1081087"/>
            <a:ext cx="8394192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400"/>
              </a:lnSpc>
              <a:spcAft>
                <a:spcPts val="900"/>
              </a:spcAft>
              <a:buNone/>
            </a:pPr>
            <a:r>
              <a:rPr lang="en-US" b="1" dirty="0">
                <a:solidFill>
                  <a:srgbClr val="D97706"/>
                </a:solidFill>
                <a:latin typeface="Arial" pitchFamily="34" charset="0"/>
                <a:cs typeface="Arial" pitchFamily="34" charset="-120"/>
              </a:rPr>
              <a:t>Considerations </a:t>
            </a:r>
            <a:endParaRPr lang="en-US" sz="1800" dirty="0"/>
          </a:p>
        </p:txBody>
      </p:sp>
      <p:sp>
        <p:nvSpPr>
          <p:cNvPr id="5" name="Text 3" descr="" title=""/>
          <p:cNvSpPr/>
          <p:nvPr/>
        </p:nvSpPr>
        <p:spPr>
          <a:xfrm>
            <a:off x="457200" y="1519238"/>
            <a:ext cx="8394192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Aft>
                <a:spcPts val="750"/>
              </a:spcAft>
              <a:buNone/>
            </a:pPr>
            <a:endParaRPr lang="en-US" sz="1500" dirty="0"/>
          </a:p>
        </p:txBody>
      </p:sp>
      <p:sp>
        <p:nvSpPr>
          <p:cNvPr id="6" name="Text 4" descr="" title=""/>
          <p:cNvSpPr/>
          <p:nvPr/>
        </p:nvSpPr>
        <p:spPr>
          <a:xfrm>
            <a:off x="463296" y="1647825"/>
            <a:ext cx="8229600" cy="1790700"/>
          </a:xfrm>
          <a:prstGeom prst="rect">
            <a:avLst/>
          </a:prstGeom>
          <a:noFill/>
          <a:ln/>
        </p:spPr>
        <p:txBody>
          <a:bodyPr wrap="square" lIns="76200" tIns="0" rIns="0" bIns="0" rtlCol="0" anchor="t"/>
          <a:lstStyle/>
          <a:p>
            <a:pPr marL="76200" indent="-76200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data is collected (be specific)</a:t>
            </a:r>
            <a:endParaRPr lang="en-US" sz="1350" dirty="0"/>
          </a:p>
          <a:p>
            <a:pPr marL="76200" indent="-76200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data will be used (pricing, underwriting, research)</a:t>
            </a:r>
            <a:endParaRPr lang="en-US" sz="1350" dirty="0"/>
          </a:p>
          <a:p>
            <a:pPr marL="76200" indent="-76200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All third parties who will receive data</a:t>
            </a:r>
            <a:endParaRPr lang="en-US" sz="1350" dirty="0"/>
          </a:p>
          <a:p>
            <a:pPr marL="76200" indent="-76200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long data will be retained</a:t>
            </a:r>
            <a:endParaRPr lang="en-US" sz="1350" dirty="0"/>
          </a:p>
          <a:p>
            <a:pPr marL="76200" indent="-76200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Consumer rights regarding their data</a:t>
            </a:r>
            <a:endParaRPr lang="en-US" sz="1350" dirty="0"/>
          </a:p>
          <a:p>
            <a:pPr marL="76200" indent="-76200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to exercise those rights</a:t>
            </a:r>
            <a:endParaRPr lang="en-US" sz="1350" dirty="0"/>
          </a:p>
        </p:txBody>
      </p:sp>
      <p:sp>
        <p:nvSpPr>
          <p:cNvPr id="7" name="Text 5" descr="" title=""/>
          <p:cNvSpPr/>
          <p:nvPr/>
        </p:nvSpPr>
        <p:spPr>
          <a:xfrm>
            <a:off x="457200" y="3976687"/>
            <a:ext cx="8229600" cy="885825"/>
          </a:xfrm>
          <a:prstGeom prst="roundRect">
            <a:avLst>
              <a:gd name="adj" fmla="val 8602"/>
            </a:avLst>
          </a:prstGeom>
          <a:solidFill>
            <a:srgbClr val="F3F4F6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8" name="Text 6" descr="" title=""/>
          <p:cNvSpPr/>
          <p:nvPr/>
        </p:nvSpPr>
        <p:spPr>
          <a:xfrm>
            <a:off x="609600" y="4129088"/>
            <a:ext cx="8083296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Aft>
                <a:spcPts val="600"/>
              </a:spcAft>
              <a:buNone/>
            </a:pPr>
            <a:r>
              <a:rPr lang="en-US" sz="135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"Dark Patterns"</a:t>
            </a:r>
            <a:endParaRPr lang="en-US" sz="1350" dirty="0"/>
          </a:p>
        </p:txBody>
      </p:sp>
      <p:sp>
        <p:nvSpPr>
          <p:cNvPr id="9" name="Text 7" descr="" title=""/>
          <p:cNvSpPr/>
          <p:nvPr/>
        </p:nvSpPr>
        <p:spPr>
          <a:xfrm>
            <a:off x="609600" y="4471988"/>
            <a:ext cx="8083296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75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125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“Manipulative” design techniques that obscure key information or steer consumers toward certain choices</a:t>
            </a:r>
            <a:endParaRPr lang="en-US" sz="1125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 descr="" titl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 descr="" title=""/>
          <p:cNvSpPr/>
          <p:nvPr/>
        </p:nvSpPr>
        <p:spPr>
          <a:xfrm>
            <a:off x="1176433" y="1038225"/>
            <a:ext cx="6791135" cy="205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5400"/>
              </a:lnSpc>
              <a:buNone/>
            </a:pPr>
            <a:r>
              <a:rPr lang="en-US" sz="5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Overview of Telematics &amp; Usage-Based Insurance</a:t>
            </a:r>
            <a:endParaRPr lang="en-US" sz="5400" dirty="0"/>
          </a:p>
        </p:txBody>
      </p:sp>
      <p:sp>
        <p:nvSpPr>
          <p:cNvPr id="3" name="Text 1" descr="" title=""/>
          <p:cNvSpPr/>
          <p:nvPr/>
        </p:nvSpPr>
        <p:spPr>
          <a:xfrm>
            <a:off x="1176433" y="3552825"/>
            <a:ext cx="6791135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2400"/>
              </a:lnSpc>
              <a:spcBef>
                <a:spcPts val="2400"/>
              </a:spcBef>
              <a:spcAft>
                <a:spcPts val="300"/>
              </a:spcAft>
              <a:buNone/>
            </a:pPr>
            <a:endParaRPr lang="en-US" sz="1800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8">
    <p:bg>
      <p:bgPr>
        <a:solidFill>
          <a:srgbClr val="FFFFFF"/>
        </a:solidFill>
        <a:effectLst/>
      </p:bgPr>
    </p:bg>
    <p:spTree>
      <p:nvGrpSpPr>
        <p:cNvPr id="1" name="" descr="" titl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 descr="" title=""/>
          <p:cNvSpPr/>
          <p:nvPr/>
        </p:nvSpPr>
        <p:spPr>
          <a:xfrm>
            <a:off x="457200" y="971550"/>
            <a:ext cx="8229600" cy="0"/>
          </a:xfrm>
          <a:prstGeom prst="line">
            <a:avLst/>
          </a:prstGeom>
          <a:noFill/>
          <a:ln w="38100">
            <a:solidFill>
              <a:srgbClr val="D9770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 descr="" title=""/>
          <p:cNvSpPr/>
          <p:nvPr/>
        </p:nvSpPr>
        <p:spPr>
          <a:xfrm>
            <a:off x="457200" y="457200"/>
            <a:ext cx="5508689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3000"/>
              </a:lnSpc>
              <a:buNone/>
            </a:pPr>
            <a:r>
              <a:rPr lang="en-US" sz="27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Data Management</a:t>
            </a:r>
            <a:endParaRPr lang="en-US" sz="2700" dirty="0"/>
          </a:p>
        </p:txBody>
      </p:sp>
      <p:sp>
        <p:nvSpPr>
          <p:cNvPr id="4" name="Text 2" descr="" title=""/>
          <p:cNvSpPr/>
          <p:nvPr/>
        </p:nvSpPr>
        <p:spPr>
          <a:xfrm>
            <a:off x="457200" y="1209675"/>
            <a:ext cx="4041648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Aft>
                <a:spcPts val="750"/>
              </a:spcAft>
              <a:buNone/>
            </a:pPr>
            <a:r>
              <a:rPr lang="en-US" sz="1500" b="1" dirty="0">
                <a:solidFill>
                  <a:srgbClr val="D977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Data Minimization</a:t>
            </a:r>
            <a:endParaRPr lang="en-US" sz="1500" dirty="0"/>
          </a:p>
        </p:txBody>
      </p:sp>
      <p:sp>
        <p:nvSpPr>
          <p:cNvPr id="5" name="Text 3" descr="" title=""/>
          <p:cNvSpPr/>
          <p:nvPr/>
        </p:nvSpPr>
        <p:spPr>
          <a:xfrm>
            <a:off x="457200" y="1571625"/>
            <a:ext cx="3962400" cy="1181100"/>
          </a:xfrm>
          <a:prstGeom prst="rect">
            <a:avLst/>
          </a:prstGeom>
          <a:noFill/>
          <a:ln/>
        </p:spPr>
        <p:txBody>
          <a:bodyPr wrap="square" lIns="71438" tIns="0" rIns="0" bIns="0" rtlCol="0" anchor="t"/>
          <a:lstStyle/>
          <a:p>
            <a:pPr marL="71438" indent="-7143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Collect only necessary data</a:t>
            </a:r>
            <a:endParaRPr lang="en-US" sz="1350" dirty="0"/>
          </a:p>
          <a:p>
            <a:pPr marL="71438" indent="-7143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Limited to stated purpose</a:t>
            </a:r>
            <a:endParaRPr lang="en-US" sz="1350" dirty="0"/>
          </a:p>
          <a:p>
            <a:pPr marL="71438" indent="-7143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Regular review of collection</a:t>
            </a:r>
            <a:endParaRPr lang="en-US" sz="1350" dirty="0"/>
          </a:p>
          <a:p>
            <a:pPr marL="71438" indent="-7143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De-identify when possible</a:t>
            </a:r>
            <a:endParaRPr lang="en-US" sz="1350" dirty="0"/>
          </a:p>
        </p:txBody>
      </p:sp>
      <p:sp>
        <p:nvSpPr>
          <p:cNvPr id="6" name="Text 4" descr="" title=""/>
          <p:cNvSpPr/>
          <p:nvPr/>
        </p:nvSpPr>
        <p:spPr>
          <a:xfrm>
            <a:off x="4724400" y="1209675"/>
            <a:ext cx="4041648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Aft>
                <a:spcPts val="750"/>
              </a:spcAft>
              <a:buNone/>
            </a:pPr>
            <a:r>
              <a:rPr lang="en-US" sz="1500" b="1" dirty="0">
                <a:solidFill>
                  <a:srgbClr val="D977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Retention &amp; Deletion</a:t>
            </a:r>
            <a:endParaRPr lang="en-US" sz="1500" dirty="0"/>
          </a:p>
        </p:txBody>
      </p:sp>
      <p:sp>
        <p:nvSpPr>
          <p:cNvPr id="7" name="Text 5" descr="" title=""/>
          <p:cNvSpPr/>
          <p:nvPr/>
        </p:nvSpPr>
        <p:spPr>
          <a:xfrm>
            <a:off x="4724400" y="1571625"/>
            <a:ext cx="3962400" cy="1181100"/>
          </a:xfrm>
          <a:prstGeom prst="rect">
            <a:avLst/>
          </a:prstGeom>
          <a:noFill/>
          <a:ln/>
        </p:spPr>
        <p:txBody>
          <a:bodyPr wrap="square" lIns="71438" tIns="0" rIns="0" bIns="0" rtlCol="0" anchor="t"/>
          <a:lstStyle/>
          <a:p>
            <a:pPr marL="71438" indent="-7143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Establish retention schedules</a:t>
            </a:r>
            <a:endParaRPr lang="en-US" sz="1350" dirty="0"/>
          </a:p>
          <a:p>
            <a:pPr marL="71438" indent="-7143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Tie to business needs</a:t>
            </a:r>
            <a:endParaRPr lang="en-US" sz="1350" dirty="0"/>
          </a:p>
          <a:p>
            <a:pPr marL="71438" indent="-7143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Delete when no longer needed</a:t>
            </a:r>
            <a:endParaRPr lang="en-US" sz="1350" dirty="0"/>
          </a:p>
          <a:p>
            <a:pPr marL="71438" indent="-7143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Honor deletion requests</a:t>
            </a:r>
            <a:endParaRPr lang="en-US" sz="1350" dirty="0"/>
          </a:p>
        </p:txBody>
      </p:sp>
      <p:sp>
        <p:nvSpPr>
          <p:cNvPr id="8" name="Text 6" descr="" title=""/>
          <p:cNvSpPr/>
          <p:nvPr/>
        </p:nvSpPr>
        <p:spPr>
          <a:xfrm>
            <a:off x="457200" y="3057525"/>
            <a:ext cx="8394192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Aft>
                <a:spcPts val="750"/>
              </a:spcAft>
              <a:buNone/>
            </a:pPr>
            <a:r>
              <a:rPr lang="en-US" sz="1500" b="1" dirty="0">
                <a:solidFill>
                  <a:srgbClr val="D977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Consumer Rights</a:t>
            </a:r>
            <a:endParaRPr lang="en-US" sz="1500" dirty="0"/>
          </a:p>
        </p:txBody>
      </p:sp>
      <p:sp>
        <p:nvSpPr>
          <p:cNvPr id="9" name="Text 7" descr="" title=""/>
          <p:cNvSpPr/>
          <p:nvPr/>
        </p:nvSpPr>
        <p:spPr>
          <a:xfrm>
            <a:off x="457200" y="3419475"/>
            <a:ext cx="8229600" cy="1181100"/>
          </a:xfrm>
          <a:prstGeom prst="rect">
            <a:avLst/>
          </a:prstGeom>
          <a:noFill/>
          <a:ln/>
        </p:spPr>
        <p:txBody>
          <a:bodyPr wrap="square" lIns="71438" tIns="0" rIns="0" bIns="0" rtlCol="0" anchor="t"/>
          <a:lstStyle/>
          <a:p>
            <a:pPr marL="71438" indent="-7143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Provide data access mechanisms</a:t>
            </a:r>
            <a:endParaRPr lang="en-US" sz="1350" dirty="0"/>
          </a:p>
          <a:p>
            <a:pPr marL="71438" indent="-7143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Enable deletion requests</a:t>
            </a:r>
            <a:endParaRPr lang="en-US" sz="1350" dirty="0"/>
          </a:p>
          <a:p>
            <a:pPr marL="71438" indent="-7143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Allow geolocation disabling</a:t>
            </a:r>
            <a:endParaRPr lang="en-US" sz="1350" dirty="0"/>
          </a:p>
          <a:p>
            <a:pPr marL="71438" indent="-7143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Respond timely to requests</a:t>
            </a:r>
            <a:endParaRPr lang="en-US" sz="1350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0">
    <p:bg>
      <p:bgPr>
        <a:solidFill>
          <a:srgbClr val="FFFFFF"/>
        </a:solidFill>
        <a:effectLst/>
      </p:bgPr>
    </p:bg>
    <p:spTree>
      <p:nvGrpSpPr>
        <p:cNvPr id="1" name="" descr="" titl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 descr="" title=""/>
          <p:cNvSpPr/>
          <p:nvPr/>
        </p:nvSpPr>
        <p:spPr>
          <a:xfrm>
            <a:off x="457200" y="971550"/>
            <a:ext cx="8229600" cy="0"/>
          </a:xfrm>
          <a:prstGeom prst="line">
            <a:avLst/>
          </a:prstGeom>
          <a:noFill/>
          <a:ln w="38100">
            <a:solidFill>
              <a:srgbClr val="D9770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 descr="" title=""/>
          <p:cNvSpPr/>
          <p:nvPr/>
        </p:nvSpPr>
        <p:spPr>
          <a:xfrm>
            <a:off x="457200" y="457200"/>
            <a:ext cx="6191250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3000"/>
              </a:lnSpc>
              <a:buNone/>
            </a:pPr>
            <a:r>
              <a:rPr lang="en-US" sz="27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State-Specific Considerations</a:t>
            </a:r>
            <a:endParaRPr lang="en-US" sz="2700" dirty="0"/>
          </a:p>
        </p:txBody>
      </p:sp>
      <p:sp>
        <p:nvSpPr>
          <p:cNvPr id="4" name="Text 2" descr="" title=""/>
          <p:cNvSpPr/>
          <p:nvPr/>
        </p:nvSpPr>
        <p:spPr>
          <a:xfrm>
            <a:off x="457200" y="1262063"/>
            <a:ext cx="8394192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400"/>
              </a:lnSpc>
              <a:spcAft>
                <a:spcPts val="900"/>
              </a:spcAft>
              <a:buNone/>
            </a:pPr>
            <a:r>
              <a:rPr lang="en-US" sz="1800" b="1" dirty="0">
                <a:solidFill>
                  <a:srgbClr val="D977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Know Your Markets</a:t>
            </a:r>
            <a:endParaRPr lang="en-US" sz="1800" dirty="0"/>
          </a:p>
        </p:txBody>
      </p:sp>
      <p:sp>
        <p:nvSpPr>
          <p:cNvPr id="5" name="Text 3" descr="" title=""/>
          <p:cNvSpPr/>
          <p:nvPr/>
        </p:nvSpPr>
        <p:spPr>
          <a:xfrm>
            <a:off x="457200" y="1833563"/>
            <a:ext cx="4041648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Aft>
                <a:spcPts val="600"/>
              </a:spcAft>
              <a:buNone/>
            </a:pPr>
            <a:r>
              <a:rPr lang="en-US" sz="135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Ongoing Monitoring</a:t>
            </a:r>
            <a:endParaRPr lang="en-US" sz="1350" dirty="0"/>
          </a:p>
        </p:txBody>
      </p:sp>
      <p:sp>
        <p:nvSpPr>
          <p:cNvPr id="6" name="Text 4" descr="" title=""/>
          <p:cNvSpPr/>
          <p:nvPr/>
        </p:nvSpPr>
        <p:spPr>
          <a:xfrm>
            <a:off x="457200" y="2176463"/>
            <a:ext cx="3962400" cy="1181100"/>
          </a:xfrm>
          <a:prstGeom prst="rect">
            <a:avLst/>
          </a:prstGeom>
          <a:noFill/>
          <a:ln/>
        </p:spPr>
        <p:txBody>
          <a:bodyPr wrap="square" lIns="71438" tIns="0" rIns="0" bIns="0" rtlCol="0" anchor="t"/>
          <a:lstStyle/>
          <a:p>
            <a:pPr marL="71438" indent="-7143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Track state legislation</a:t>
            </a:r>
            <a:endParaRPr lang="en-US" sz="1350" dirty="0"/>
          </a:p>
          <a:p>
            <a:pPr marL="71438" indent="-7143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Monitor regulatory guidance</a:t>
            </a:r>
            <a:endParaRPr lang="en-US" sz="1350" dirty="0"/>
          </a:p>
          <a:p>
            <a:pPr marL="71438" indent="-7143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Watch AG enforcement trends</a:t>
            </a:r>
            <a:endParaRPr lang="en-US" sz="1350" dirty="0"/>
          </a:p>
          <a:p>
            <a:pPr marL="71438" indent="-7143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Review court decisions</a:t>
            </a:r>
            <a:endParaRPr lang="en-US" sz="1350" dirty="0"/>
          </a:p>
        </p:txBody>
      </p:sp>
      <p:sp>
        <p:nvSpPr>
          <p:cNvPr id="7" name="Text 5" descr="" title=""/>
          <p:cNvSpPr/>
          <p:nvPr/>
        </p:nvSpPr>
        <p:spPr>
          <a:xfrm>
            <a:off x="4724400" y="1833563"/>
            <a:ext cx="4041648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Aft>
                <a:spcPts val="600"/>
              </a:spcAft>
              <a:buNone/>
            </a:pPr>
            <a:r>
              <a:rPr lang="en-US" sz="135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Program Design</a:t>
            </a:r>
            <a:endParaRPr lang="en-US" sz="1350" dirty="0"/>
          </a:p>
        </p:txBody>
      </p:sp>
      <p:sp>
        <p:nvSpPr>
          <p:cNvPr id="8" name="Text 6" descr="" title=""/>
          <p:cNvSpPr/>
          <p:nvPr/>
        </p:nvSpPr>
        <p:spPr>
          <a:xfrm>
            <a:off x="4724400" y="2176463"/>
            <a:ext cx="3962400" cy="1181100"/>
          </a:xfrm>
          <a:prstGeom prst="rect">
            <a:avLst/>
          </a:prstGeom>
          <a:noFill/>
          <a:ln/>
        </p:spPr>
        <p:txBody>
          <a:bodyPr wrap="square" lIns="71438" tIns="0" rIns="0" bIns="0" rtlCol="0" anchor="t"/>
          <a:lstStyle/>
          <a:p>
            <a:pPr marL="71438" indent="-7143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State-specific variations</a:t>
            </a:r>
            <a:endParaRPr lang="en-US" sz="1350" dirty="0"/>
          </a:p>
          <a:p>
            <a:pPr marL="71438" indent="-7143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Comply with strictest standards</a:t>
            </a:r>
            <a:endParaRPr lang="en-US" sz="1350" dirty="0"/>
          </a:p>
          <a:p>
            <a:pPr marL="71438" indent="-7143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Separate restricted states</a:t>
            </a:r>
            <a:endParaRPr lang="en-US" sz="1350" dirty="0"/>
          </a:p>
          <a:p>
            <a:pPr marL="71438" indent="-7143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Document compliance efforts</a:t>
            </a:r>
            <a:endParaRPr lang="en-US" sz="1350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1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 descr="" titl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 descr="" title=""/>
          <p:cNvSpPr/>
          <p:nvPr/>
        </p:nvSpPr>
        <p:spPr>
          <a:xfrm>
            <a:off x="1735075" y="1724025"/>
            <a:ext cx="56737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5400"/>
              </a:lnSpc>
              <a:buNone/>
            </a:pPr>
            <a:r>
              <a:rPr lang="en-US" sz="5400" b="1" dirty="0">
                <a:solidFill>
                  <a:srgbClr val="FFFFFF"/>
                </a:solidFill>
                <a:latin typeface="Arial" pitchFamily="34" charset="0"/>
                <a:cs typeface="Arial" pitchFamily="34" charset="-120"/>
              </a:rPr>
              <a:t>The Road Ahead</a:t>
            </a:r>
            <a:endParaRPr lang="en-US" sz="5400" dirty="0"/>
          </a:p>
        </p:txBody>
      </p:sp>
      <p:sp>
        <p:nvSpPr>
          <p:cNvPr id="3" name="Text 1" descr="" title=""/>
          <p:cNvSpPr/>
          <p:nvPr/>
        </p:nvSpPr>
        <p:spPr>
          <a:xfrm>
            <a:off x="374904" y="2867025"/>
            <a:ext cx="8394192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2400"/>
              </a:lnSpc>
              <a:spcBef>
                <a:spcPts val="2400"/>
              </a:spcBef>
              <a:spcAft>
                <a:spcPts val="300"/>
              </a:spcAft>
              <a:buNone/>
            </a:pPr>
            <a:endParaRPr lang="en-US" sz="1800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2">
    <p:bg>
      <p:bgPr>
        <a:solidFill>
          <a:srgbClr val="FFFFFF"/>
        </a:solidFill>
        <a:effectLst/>
      </p:bgPr>
    </p:bg>
    <p:spTree>
      <p:nvGrpSpPr>
        <p:cNvPr id="1" name="" descr="" titl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 descr="" title=""/>
          <p:cNvSpPr/>
          <p:nvPr/>
        </p:nvSpPr>
        <p:spPr>
          <a:xfrm>
            <a:off x="457200" y="971550"/>
            <a:ext cx="8229600" cy="0"/>
          </a:xfrm>
          <a:prstGeom prst="line">
            <a:avLst/>
          </a:prstGeom>
          <a:noFill/>
          <a:ln w="38100">
            <a:solidFill>
              <a:srgbClr val="D9770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 descr="" title=""/>
          <p:cNvSpPr/>
          <p:nvPr/>
        </p:nvSpPr>
        <p:spPr>
          <a:xfrm>
            <a:off x="457200" y="457200"/>
            <a:ext cx="5701726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3000"/>
              </a:lnSpc>
              <a:buNone/>
            </a:pPr>
            <a:r>
              <a:rPr lang="en-US" sz="27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Potential Industry Impacts</a:t>
            </a:r>
            <a:endParaRPr lang="en-US" sz="2700" dirty="0"/>
          </a:p>
        </p:txBody>
      </p:sp>
      <p:sp>
        <p:nvSpPr>
          <p:cNvPr id="4" name="Text 2" descr="" title=""/>
          <p:cNvSpPr/>
          <p:nvPr/>
        </p:nvSpPr>
        <p:spPr>
          <a:xfrm>
            <a:off x="457200" y="1188839"/>
            <a:ext cx="8394192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400"/>
              </a:lnSpc>
              <a:spcAft>
                <a:spcPts val="750"/>
              </a:spcAft>
              <a:buNone/>
            </a:pPr>
            <a:r>
              <a:rPr lang="en-US" sz="1800" b="1" dirty="0">
                <a:solidFill>
                  <a:srgbClr val="D977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Path Forward</a:t>
            </a:r>
            <a:endParaRPr lang="en-US" sz="1800" dirty="0"/>
          </a:p>
        </p:txBody>
      </p:sp>
      <p:sp>
        <p:nvSpPr>
          <p:cNvPr id="5" name="Text 3" descr="" title=""/>
          <p:cNvSpPr/>
          <p:nvPr/>
        </p:nvSpPr>
        <p:spPr>
          <a:xfrm>
            <a:off x="457200" y="1588889"/>
            <a:ext cx="8394192" cy="5179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04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275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regulatory and litigation landscape will continue to evolve as stakeholders balance innovation with pricing concerns and privacy protection</a:t>
            </a:r>
            <a:endParaRPr lang="en-US" sz="1275" dirty="0"/>
          </a:p>
        </p:txBody>
      </p:sp>
      <p:sp>
        <p:nvSpPr>
          <p:cNvPr id="6" name="Text 4" descr="" title=""/>
          <p:cNvSpPr/>
          <p:nvPr/>
        </p:nvSpPr>
        <p:spPr>
          <a:xfrm>
            <a:off x="457200" y="2468761"/>
            <a:ext cx="8394192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Aft>
                <a:spcPts val="750"/>
              </a:spcAft>
              <a:buNone/>
            </a:pPr>
            <a:r>
              <a:rPr lang="en-US" sz="15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Future Legal Developments</a:t>
            </a:r>
            <a:endParaRPr lang="en-US" sz="1500" dirty="0"/>
          </a:p>
        </p:txBody>
      </p:sp>
      <p:sp>
        <p:nvSpPr>
          <p:cNvPr id="7" name="Text 5" descr="" title=""/>
          <p:cNvSpPr/>
          <p:nvPr/>
        </p:nvSpPr>
        <p:spPr>
          <a:xfrm>
            <a:off x="457200" y="2830710"/>
            <a:ext cx="8229600" cy="1941867"/>
          </a:xfrm>
          <a:prstGeom prst="rect">
            <a:avLst/>
          </a:prstGeom>
          <a:noFill/>
          <a:ln/>
        </p:spPr>
        <p:txBody>
          <a:bodyPr wrap="square" lIns="76200" tIns="0" rIns="0" bIns="0" rtlCol="0" anchor="t"/>
          <a:lstStyle/>
          <a:p>
            <a:pPr marL="76200" indent="-76200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Additional enactment and enforcement of comprehensive state data protection laws</a:t>
            </a:r>
          </a:p>
          <a:p>
            <a:pPr marL="76200" indent="-76200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Potential legislation regarding insurers’ use of telematics </a:t>
            </a:r>
          </a:p>
          <a:p>
            <a:pPr marL="76200" indent="-76200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Outcome of pending litigation may influence continued federal and state enforcement actions</a:t>
            </a:r>
            <a:endParaRPr lang="en-US" sz="1350" dirty="0"/>
          </a:p>
          <a:p>
            <a:pPr marL="76200" indent="-76200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Potential evolution of class action litigation strategies</a:t>
            </a:r>
            <a:endParaRPr lang="en-US" sz="1350" dirty="0"/>
          </a:p>
          <a:p>
            <a:pPr marL="76200" indent="-76200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Industry development of best practices</a:t>
            </a:r>
            <a:endParaRPr lang="en-US" sz="1350" dirty="0"/>
          </a:p>
          <a:p>
            <a:pPr marL="76200" indent="-76200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Greater standardization of consent processes and/or requirements </a:t>
            </a:r>
            <a:endParaRPr lang="en-US" sz="1350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3">
    <p:bg>
      <p:bgPr>
        <a:solidFill>
          <a:srgbClr val="FFFFFF"/>
        </a:solidFill>
        <a:effectLst/>
      </p:bgPr>
    </p:bg>
    <p:spTree>
      <p:nvGrpSpPr>
        <p:cNvPr id="1" name="" descr="" titl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 descr="" title=""/>
          <p:cNvSpPr/>
          <p:nvPr/>
        </p:nvSpPr>
        <p:spPr>
          <a:xfrm>
            <a:off x="457200" y="971550"/>
            <a:ext cx="8229600" cy="0"/>
          </a:xfrm>
          <a:prstGeom prst="line">
            <a:avLst/>
          </a:prstGeom>
          <a:noFill/>
          <a:ln w="38100">
            <a:solidFill>
              <a:srgbClr val="D9770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 descr="" title=""/>
          <p:cNvSpPr/>
          <p:nvPr/>
        </p:nvSpPr>
        <p:spPr>
          <a:xfrm>
            <a:off x="457200" y="457200"/>
            <a:ext cx="6091619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3000"/>
              </a:lnSpc>
              <a:buNone/>
            </a:pPr>
            <a:r>
              <a:rPr lang="en-US" sz="27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Balancing Innovation and Protection</a:t>
            </a:r>
            <a:endParaRPr lang="en-US" sz="2700" dirty="0"/>
          </a:p>
        </p:txBody>
      </p:sp>
      <p:sp>
        <p:nvSpPr>
          <p:cNvPr id="4" name="Text 2" descr="" title=""/>
          <p:cNvSpPr/>
          <p:nvPr/>
        </p:nvSpPr>
        <p:spPr>
          <a:xfrm>
            <a:off x="457200" y="1396454"/>
            <a:ext cx="3962400" cy="1885950"/>
          </a:xfrm>
          <a:prstGeom prst="roundRect">
            <a:avLst>
              <a:gd name="adj" fmla="val 4040"/>
            </a:avLst>
          </a:prstGeom>
          <a:solidFill>
            <a:srgbClr val="F3F4F6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" name="Text 3" descr="" title=""/>
          <p:cNvSpPr/>
          <p:nvPr/>
        </p:nvSpPr>
        <p:spPr>
          <a:xfrm>
            <a:off x="628650" y="1567904"/>
            <a:ext cx="369189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Aft>
                <a:spcPts val="750"/>
              </a:spcAft>
              <a:buNone/>
            </a:pPr>
            <a:r>
              <a:rPr lang="en-US" sz="1500" b="1" dirty="0">
                <a:solidFill>
                  <a:srgbClr val="D977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Value of Telematics</a:t>
            </a:r>
            <a:endParaRPr lang="en-US" sz="1500" dirty="0"/>
          </a:p>
        </p:txBody>
      </p:sp>
      <p:sp>
        <p:nvSpPr>
          <p:cNvPr id="6" name="Text 4" descr="" title=""/>
          <p:cNvSpPr/>
          <p:nvPr/>
        </p:nvSpPr>
        <p:spPr>
          <a:xfrm>
            <a:off x="628650" y="1929854"/>
            <a:ext cx="3619500" cy="1181100"/>
          </a:xfrm>
          <a:prstGeom prst="rect">
            <a:avLst/>
          </a:prstGeom>
          <a:noFill/>
          <a:ln/>
        </p:spPr>
        <p:txBody>
          <a:bodyPr wrap="square" lIns="71438" tIns="0" rIns="0" bIns="0" rtlCol="0" anchor="t"/>
          <a:lstStyle/>
          <a:p>
            <a:pPr marL="71438" indent="-7143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Improved road safety</a:t>
            </a:r>
            <a:endParaRPr lang="en-US" sz="1350" dirty="0"/>
          </a:p>
          <a:p>
            <a:pPr marL="71438" indent="-7143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Fairer, more personalized pricing</a:t>
            </a:r>
            <a:endParaRPr lang="en-US" sz="1350" dirty="0"/>
          </a:p>
          <a:p>
            <a:pPr marL="71438" indent="-7143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Reduced accidents and claims</a:t>
            </a:r>
            <a:endParaRPr lang="en-US" sz="1350" dirty="0"/>
          </a:p>
          <a:p>
            <a:pPr marL="71438" indent="-7143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Consumer choice and savings</a:t>
            </a:r>
            <a:endParaRPr lang="en-US" sz="1350" dirty="0"/>
          </a:p>
        </p:txBody>
      </p:sp>
      <p:sp>
        <p:nvSpPr>
          <p:cNvPr id="7" name="Text 5" descr="" title=""/>
          <p:cNvSpPr/>
          <p:nvPr/>
        </p:nvSpPr>
        <p:spPr>
          <a:xfrm>
            <a:off x="4724400" y="1396454"/>
            <a:ext cx="3962400" cy="1885950"/>
          </a:xfrm>
          <a:prstGeom prst="roundRect">
            <a:avLst>
              <a:gd name="adj" fmla="val 4040"/>
            </a:avLst>
          </a:prstGeom>
          <a:solidFill>
            <a:srgbClr val="F3F4F6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8" name="Text 6" descr="" title=""/>
          <p:cNvSpPr/>
          <p:nvPr/>
        </p:nvSpPr>
        <p:spPr>
          <a:xfrm>
            <a:off x="4895850" y="1567904"/>
            <a:ext cx="369189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Aft>
                <a:spcPts val="750"/>
              </a:spcAft>
              <a:buNone/>
            </a:pPr>
            <a:r>
              <a:rPr lang="en-US" sz="1500" b="1" dirty="0">
                <a:solidFill>
                  <a:srgbClr val="D977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Protection Requirements</a:t>
            </a:r>
            <a:endParaRPr lang="en-US" sz="1500" dirty="0"/>
          </a:p>
        </p:txBody>
      </p:sp>
      <p:sp>
        <p:nvSpPr>
          <p:cNvPr id="9" name="Text 7" descr="" title=""/>
          <p:cNvSpPr/>
          <p:nvPr/>
        </p:nvSpPr>
        <p:spPr>
          <a:xfrm>
            <a:off x="4895850" y="1929854"/>
            <a:ext cx="3619500" cy="1181100"/>
          </a:xfrm>
          <a:prstGeom prst="rect">
            <a:avLst/>
          </a:prstGeom>
          <a:noFill/>
          <a:ln/>
        </p:spPr>
        <p:txBody>
          <a:bodyPr wrap="square" lIns="71438" tIns="0" rIns="0" bIns="0" rtlCol="0" anchor="t"/>
          <a:lstStyle/>
          <a:p>
            <a:pPr marL="71438" indent="-7143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Meaningful consumer consent</a:t>
            </a:r>
            <a:endParaRPr lang="en-US" sz="1350" dirty="0"/>
          </a:p>
          <a:p>
            <a:pPr marL="71438" indent="-7143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Transparent disclosure</a:t>
            </a:r>
            <a:endParaRPr lang="en-US" sz="1350" dirty="0"/>
          </a:p>
          <a:p>
            <a:pPr marL="71438" indent="-7143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Data security and privacy</a:t>
            </a:r>
            <a:endParaRPr lang="en-US" sz="1350" dirty="0"/>
          </a:p>
          <a:p>
            <a:pPr marL="71438" indent="-7143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Consumer control over data</a:t>
            </a:r>
            <a:endParaRPr lang="en-US" sz="1350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4">
    <p:bg>
      <p:bgPr>
        <a:solidFill>
          <a:srgbClr val="FFFFFF"/>
        </a:solidFill>
        <a:effectLst/>
      </p:bgPr>
    </p:bg>
    <p:spTree>
      <p:nvGrpSpPr>
        <p:cNvPr id="1" name="" descr="" titl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 descr="" title=""/>
          <p:cNvSpPr/>
          <p:nvPr/>
        </p:nvSpPr>
        <p:spPr>
          <a:xfrm>
            <a:off x="457200" y="971550"/>
            <a:ext cx="8229600" cy="0"/>
          </a:xfrm>
          <a:prstGeom prst="line">
            <a:avLst/>
          </a:prstGeom>
          <a:noFill/>
          <a:ln w="38100">
            <a:solidFill>
              <a:srgbClr val="D9770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 descr="" title=""/>
          <p:cNvSpPr/>
          <p:nvPr/>
        </p:nvSpPr>
        <p:spPr>
          <a:xfrm>
            <a:off x="457200" y="457200"/>
            <a:ext cx="4206812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3000"/>
              </a:lnSpc>
              <a:buNone/>
            </a:pPr>
            <a:r>
              <a:rPr lang="en-US" sz="27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Takeaways</a:t>
            </a:r>
            <a:endParaRPr lang="en-US" sz="2700" dirty="0"/>
          </a:p>
        </p:txBody>
      </p:sp>
      <p:sp>
        <p:nvSpPr>
          <p:cNvPr id="4" name="Text 2" descr="" title=""/>
          <p:cNvSpPr/>
          <p:nvPr/>
        </p:nvSpPr>
        <p:spPr>
          <a:xfrm>
            <a:off x="457200" y="1057870"/>
            <a:ext cx="8229600" cy="661988"/>
          </a:xfrm>
          <a:prstGeom prst="roundRect">
            <a:avLst>
              <a:gd name="adj" fmla="val 11511"/>
            </a:avLst>
          </a:prstGeom>
          <a:solidFill>
            <a:srgbClr val="1E3A5F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" name="Text 3" descr="" title=""/>
          <p:cNvSpPr/>
          <p:nvPr/>
        </p:nvSpPr>
        <p:spPr>
          <a:xfrm>
            <a:off x="628650" y="1267420"/>
            <a:ext cx="8044434" cy="2428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913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27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telematics landscape requires proactive compliance and ongoing vigilance</a:t>
            </a:r>
            <a:endParaRPr lang="en-US" sz="1275" dirty="0"/>
          </a:p>
        </p:txBody>
      </p:sp>
      <p:sp>
        <p:nvSpPr>
          <p:cNvPr id="6" name="Text 4" descr="" title=""/>
          <p:cNvSpPr/>
          <p:nvPr/>
        </p:nvSpPr>
        <p:spPr>
          <a:xfrm>
            <a:off x="457200" y="2043708"/>
            <a:ext cx="8229600" cy="1790700"/>
          </a:xfrm>
          <a:prstGeom prst="rect">
            <a:avLst/>
          </a:prstGeom>
          <a:noFill/>
          <a:ln/>
        </p:spPr>
        <p:txBody>
          <a:bodyPr wrap="square" lIns="80963" tIns="0" rIns="0" bIns="0" rtlCol="0" anchor="t"/>
          <a:lstStyle/>
          <a:p>
            <a:pPr marL="80963" indent="-80963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Heightened regulatory scrutiny from FTC and state AGs</a:t>
            </a:r>
            <a:endParaRPr lang="en-US" sz="1350" dirty="0"/>
          </a:p>
          <a:p>
            <a:pPr marL="80963" indent="-80963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Significant class action litigation exposure under existing and emerging consumer protection laws</a:t>
            </a:r>
            <a:endParaRPr lang="en-US" sz="1350" dirty="0"/>
          </a:p>
          <a:p>
            <a:pPr marL="80963" indent="-80963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Consent and disclosure provisions are central to avoiding risk </a:t>
            </a:r>
            <a:endParaRPr lang="en-US" sz="1350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5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 descr="" titl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 descr="" title=""/>
          <p:cNvSpPr/>
          <p:nvPr/>
        </p:nvSpPr>
        <p:spPr>
          <a:xfrm>
            <a:off x="2648029" y="1419225"/>
            <a:ext cx="3847793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5400"/>
              </a:lnSpc>
              <a:buNone/>
            </a:pPr>
            <a:r>
              <a:rPr lang="en-US" sz="5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Questions?</a:t>
            </a:r>
            <a:endParaRPr lang="en-US" sz="5400" dirty="0"/>
          </a:p>
        </p:txBody>
      </p:sp>
      <p:sp>
        <p:nvSpPr>
          <p:cNvPr id="3" name="Text 1" descr="" title=""/>
          <p:cNvSpPr/>
          <p:nvPr/>
        </p:nvSpPr>
        <p:spPr>
          <a:xfrm>
            <a:off x="374904" y="2752725"/>
            <a:ext cx="8394192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800" dirty="0">
                <a:solidFill>
                  <a:srgbClr val="FFFFFF">
                    <a:alpha val="9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Thank you for your attention!</a:t>
            </a:r>
            <a:endParaRPr lang="en-US" sz="1800" dirty="0"/>
          </a:p>
        </p:txBody>
      </p:sp>
      <p:sp>
        <p:nvSpPr>
          <p:cNvPr id="4" name="Text 2" descr="" title=""/>
          <p:cNvSpPr/>
          <p:nvPr/>
        </p:nvSpPr>
        <p:spPr>
          <a:xfrm>
            <a:off x="374904" y="3209925"/>
            <a:ext cx="8394192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2100"/>
              </a:lnSpc>
              <a:spcBef>
                <a:spcPts val="1200"/>
              </a:spcBef>
              <a:spcAft>
                <a:spcPts val="300"/>
              </a:spcAft>
              <a:buNone/>
            </a:pPr>
            <a:endParaRPr lang="en-US" sz="1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 descr="" titl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 descr="" title=""/>
          <p:cNvSpPr/>
          <p:nvPr/>
        </p:nvSpPr>
        <p:spPr>
          <a:xfrm>
            <a:off x="457200" y="971550"/>
            <a:ext cx="8229600" cy="0"/>
          </a:xfrm>
          <a:prstGeom prst="line">
            <a:avLst/>
          </a:prstGeom>
          <a:noFill/>
          <a:ln w="38100">
            <a:solidFill>
              <a:srgbClr val="D9770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 descr="" title=""/>
          <p:cNvSpPr/>
          <p:nvPr/>
        </p:nvSpPr>
        <p:spPr>
          <a:xfrm>
            <a:off x="457200" y="457200"/>
            <a:ext cx="4206812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3000"/>
              </a:lnSpc>
              <a:buNone/>
            </a:pPr>
            <a:r>
              <a:rPr lang="en-US" sz="27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is Telematics?</a:t>
            </a:r>
            <a:endParaRPr lang="en-US" sz="2700" dirty="0"/>
          </a:p>
        </p:txBody>
      </p:sp>
      <p:sp>
        <p:nvSpPr>
          <p:cNvPr id="4" name="Text 2" descr="" title=""/>
          <p:cNvSpPr/>
          <p:nvPr/>
        </p:nvSpPr>
        <p:spPr>
          <a:xfrm>
            <a:off x="457200" y="1516410"/>
            <a:ext cx="8394192" cy="5485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6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Telematics refers to technology that monitors driving behavior through sensors in vehicles or smartphones, collecting data to assess risk and inform insurance decisions</a:t>
            </a:r>
            <a:endParaRPr lang="en-US" sz="1350" dirty="0"/>
          </a:p>
        </p:txBody>
      </p:sp>
      <p:sp>
        <p:nvSpPr>
          <p:cNvPr id="5" name="Text 3" descr="" title=""/>
          <p:cNvSpPr/>
          <p:nvPr/>
        </p:nvSpPr>
        <p:spPr>
          <a:xfrm>
            <a:off x="457200" y="2598390"/>
            <a:ext cx="3962400" cy="1581150"/>
          </a:xfrm>
          <a:prstGeom prst="roundRect">
            <a:avLst>
              <a:gd name="adj" fmla="val 4819"/>
            </a:avLst>
          </a:prstGeom>
          <a:solidFill>
            <a:srgbClr val="F3F4F6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6" name="Text 4" descr="" title=""/>
          <p:cNvSpPr/>
          <p:nvPr/>
        </p:nvSpPr>
        <p:spPr>
          <a:xfrm>
            <a:off x="628650" y="2769840"/>
            <a:ext cx="369189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Aft>
                <a:spcPts val="750"/>
              </a:spcAft>
              <a:buNone/>
            </a:pPr>
            <a:r>
              <a:rPr lang="en-US" sz="1500" b="1" dirty="0">
                <a:solidFill>
                  <a:srgbClr val="D977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Data Collection Methods</a:t>
            </a:r>
            <a:endParaRPr lang="en-US" sz="1500" dirty="0"/>
          </a:p>
        </p:txBody>
      </p:sp>
      <p:sp>
        <p:nvSpPr>
          <p:cNvPr id="7" name="Text 5" descr="" title=""/>
          <p:cNvSpPr/>
          <p:nvPr/>
        </p:nvSpPr>
        <p:spPr>
          <a:xfrm>
            <a:off x="628650" y="3131790"/>
            <a:ext cx="3619500" cy="876300"/>
          </a:xfrm>
          <a:prstGeom prst="rect">
            <a:avLst/>
          </a:prstGeom>
          <a:noFill/>
          <a:ln/>
        </p:spPr>
        <p:txBody>
          <a:bodyPr wrap="square" lIns="76200" tIns="0" rIns="0" bIns="0" rtlCol="0" anchor="t"/>
          <a:lstStyle/>
          <a:p>
            <a:pPr marL="76200" indent="-76200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Plug-in devices (OBD-II port)</a:t>
            </a:r>
            <a:endParaRPr lang="en-US" sz="1350" dirty="0"/>
          </a:p>
          <a:p>
            <a:pPr marL="76200" indent="-76200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Smartphone applications</a:t>
            </a:r>
            <a:endParaRPr lang="en-US" sz="1350" dirty="0"/>
          </a:p>
          <a:p>
            <a:pPr marL="76200" indent="-76200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Built-in connected car technology</a:t>
            </a:r>
            <a:endParaRPr lang="en-US" sz="1350" dirty="0"/>
          </a:p>
        </p:txBody>
      </p:sp>
      <p:sp>
        <p:nvSpPr>
          <p:cNvPr id="8" name="Text 6" descr="" title=""/>
          <p:cNvSpPr/>
          <p:nvPr/>
        </p:nvSpPr>
        <p:spPr>
          <a:xfrm>
            <a:off x="4724400" y="2445990"/>
            <a:ext cx="3962400" cy="1885950"/>
          </a:xfrm>
          <a:prstGeom prst="roundRect">
            <a:avLst>
              <a:gd name="adj" fmla="val 4040"/>
            </a:avLst>
          </a:prstGeom>
          <a:solidFill>
            <a:srgbClr val="F3F4F6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9" name="Text 7" descr="" title=""/>
          <p:cNvSpPr/>
          <p:nvPr/>
        </p:nvSpPr>
        <p:spPr>
          <a:xfrm>
            <a:off x="4895850" y="2617440"/>
            <a:ext cx="369189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Aft>
                <a:spcPts val="750"/>
              </a:spcAft>
              <a:buNone/>
            </a:pPr>
            <a:r>
              <a:rPr lang="en-US" sz="1500" b="1" dirty="0">
                <a:solidFill>
                  <a:srgbClr val="D977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Types of Data Collected</a:t>
            </a:r>
            <a:endParaRPr lang="en-US" sz="1500" dirty="0"/>
          </a:p>
        </p:txBody>
      </p:sp>
      <p:sp>
        <p:nvSpPr>
          <p:cNvPr id="10" name="Text 8" descr="" title=""/>
          <p:cNvSpPr/>
          <p:nvPr/>
        </p:nvSpPr>
        <p:spPr>
          <a:xfrm>
            <a:off x="4895850" y="2979390"/>
            <a:ext cx="3619500" cy="1181100"/>
          </a:xfrm>
          <a:prstGeom prst="rect">
            <a:avLst/>
          </a:prstGeom>
          <a:noFill/>
          <a:ln/>
        </p:spPr>
        <p:txBody>
          <a:bodyPr wrap="square" lIns="76200" tIns="0" rIns="0" bIns="0" rtlCol="0" anchor="t"/>
          <a:lstStyle/>
          <a:p>
            <a:pPr marL="76200" indent="-76200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GPS location and routes</a:t>
            </a:r>
            <a:endParaRPr lang="en-US" sz="1350" dirty="0"/>
          </a:p>
          <a:p>
            <a:pPr marL="76200" indent="-76200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Speed and acceleration</a:t>
            </a:r>
            <a:endParaRPr lang="en-US" sz="1350" dirty="0"/>
          </a:p>
          <a:p>
            <a:pPr marL="76200" indent="-76200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Braking patterns</a:t>
            </a:r>
            <a:endParaRPr lang="en-US" sz="1350" dirty="0"/>
          </a:p>
          <a:p>
            <a:pPr marL="76200" indent="-76200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Time of day driving</a:t>
            </a:r>
            <a:endParaRPr lang="en-US" sz="13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 descr="" titl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 descr="" title=""/>
          <p:cNvSpPr/>
          <p:nvPr/>
        </p:nvSpPr>
        <p:spPr>
          <a:xfrm>
            <a:off x="457200" y="971550"/>
            <a:ext cx="8229600" cy="0"/>
          </a:xfrm>
          <a:prstGeom prst="line">
            <a:avLst/>
          </a:prstGeom>
          <a:noFill/>
          <a:ln w="38100">
            <a:solidFill>
              <a:srgbClr val="D9770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 descr="" title=""/>
          <p:cNvSpPr/>
          <p:nvPr/>
        </p:nvSpPr>
        <p:spPr>
          <a:xfrm>
            <a:off x="457200" y="457200"/>
            <a:ext cx="6635687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3000"/>
              </a:lnSpc>
              <a:buNone/>
            </a:pPr>
            <a:r>
              <a:rPr lang="en-US" sz="27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Usage-Based Insurance (UBI) Programs</a:t>
            </a:r>
            <a:endParaRPr lang="en-US" sz="2700" dirty="0"/>
          </a:p>
        </p:txBody>
      </p:sp>
      <p:sp>
        <p:nvSpPr>
          <p:cNvPr id="4" name="Text 2" descr="" title=""/>
          <p:cNvSpPr/>
          <p:nvPr/>
        </p:nvSpPr>
        <p:spPr>
          <a:xfrm>
            <a:off x="457200" y="1671638"/>
            <a:ext cx="8394192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400"/>
              </a:lnSpc>
              <a:spcAft>
                <a:spcPts val="750"/>
              </a:spcAft>
              <a:buNone/>
            </a:pPr>
            <a:r>
              <a:rPr lang="en-US" sz="1800" b="1" dirty="0">
                <a:solidFill>
                  <a:srgbClr val="D977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is UBI?</a:t>
            </a:r>
            <a:endParaRPr lang="en-US" sz="1800" dirty="0"/>
          </a:p>
        </p:txBody>
      </p:sp>
      <p:sp>
        <p:nvSpPr>
          <p:cNvPr id="5" name="Text 3" descr="" title=""/>
          <p:cNvSpPr/>
          <p:nvPr/>
        </p:nvSpPr>
        <p:spPr>
          <a:xfrm>
            <a:off x="457200" y="2071688"/>
            <a:ext cx="8394192" cy="4857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913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275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UBI programs use telematics data to price insurance premiums based on the policyholder’s driving behavior rather than solely on traditional (or outdated) demographic factors</a:t>
            </a:r>
            <a:endParaRPr lang="en-US" sz="1275" dirty="0"/>
          </a:p>
        </p:txBody>
      </p:sp>
      <p:sp>
        <p:nvSpPr>
          <p:cNvPr id="6" name="Text 4" descr="" title=""/>
          <p:cNvSpPr/>
          <p:nvPr/>
        </p:nvSpPr>
        <p:spPr>
          <a:xfrm>
            <a:off x="457200" y="2919413"/>
            <a:ext cx="4041648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Aft>
                <a:spcPts val="600"/>
              </a:spcAft>
              <a:buNone/>
            </a:pPr>
            <a:r>
              <a:rPr lang="en-US" sz="15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Types of UBI Programs</a:t>
            </a:r>
            <a:endParaRPr lang="en-US" sz="1500" dirty="0"/>
          </a:p>
        </p:txBody>
      </p:sp>
      <p:sp>
        <p:nvSpPr>
          <p:cNvPr id="7" name="Text 5" descr="" title=""/>
          <p:cNvSpPr/>
          <p:nvPr/>
        </p:nvSpPr>
        <p:spPr>
          <a:xfrm>
            <a:off x="457200" y="3262313"/>
            <a:ext cx="3962400" cy="876300"/>
          </a:xfrm>
          <a:prstGeom prst="rect">
            <a:avLst/>
          </a:prstGeom>
          <a:noFill/>
          <a:ln/>
        </p:spPr>
        <p:txBody>
          <a:bodyPr wrap="square" lIns="71438" tIns="0" rIns="0" bIns="0" rtlCol="0" anchor="t"/>
          <a:lstStyle/>
          <a:p>
            <a:pPr marL="71438" indent="-7143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Pay-as-you-drive (mileage-based)</a:t>
            </a:r>
            <a:endParaRPr lang="en-US" sz="1350" dirty="0"/>
          </a:p>
          <a:p>
            <a:pPr marL="71438" indent="-7143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Pay-how-you-drive (behavior-based)</a:t>
            </a:r>
            <a:endParaRPr lang="en-US" sz="1350" dirty="0"/>
          </a:p>
          <a:p>
            <a:pPr marL="71438" indent="-7143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Hybrid programs combining both</a:t>
            </a:r>
            <a:endParaRPr lang="en-US" sz="1350" dirty="0"/>
          </a:p>
        </p:txBody>
      </p:sp>
      <p:sp>
        <p:nvSpPr>
          <p:cNvPr id="8" name="Text 6" descr="" title=""/>
          <p:cNvSpPr/>
          <p:nvPr/>
        </p:nvSpPr>
        <p:spPr>
          <a:xfrm>
            <a:off x="4724400" y="2919413"/>
            <a:ext cx="4041648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Aft>
                <a:spcPts val="600"/>
              </a:spcAft>
              <a:buNone/>
            </a:pPr>
            <a:r>
              <a:rPr lang="en-US" sz="15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Traditional vs. UBI Rating</a:t>
            </a:r>
            <a:endParaRPr lang="en-US" sz="1500" dirty="0"/>
          </a:p>
        </p:txBody>
      </p:sp>
      <p:sp>
        <p:nvSpPr>
          <p:cNvPr id="9" name="Text 7" descr="" title=""/>
          <p:cNvSpPr/>
          <p:nvPr/>
        </p:nvSpPr>
        <p:spPr>
          <a:xfrm>
            <a:off x="4724400" y="3262313"/>
            <a:ext cx="3962400" cy="876300"/>
          </a:xfrm>
          <a:prstGeom prst="rect">
            <a:avLst/>
          </a:prstGeom>
          <a:noFill/>
          <a:ln/>
        </p:spPr>
        <p:txBody>
          <a:bodyPr wrap="square" lIns="71438" tIns="0" rIns="0" bIns="0" rtlCol="0" anchor="t"/>
          <a:lstStyle/>
          <a:p>
            <a:pPr marL="71438" indent="-7143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Traditional: demographics, credit, location</a:t>
            </a:r>
            <a:endParaRPr lang="en-US" sz="1350" dirty="0"/>
          </a:p>
          <a:p>
            <a:pPr marL="71438" indent="-7143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UBI: adds individual driving patterns</a:t>
            </a:r>
            <a:endParaRPr lang="en-US" sz="1350" dirty="0"/>
          </a:p>
          <a:p>
            <a:pPr marL="71438" indent="-7143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More personalized risk assessment</a:t>
            </a:r>
            <a:endParaRPr lang="en-US" sz="13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 descr="" titl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 descr="" title=""/>
          <p:cNvSpPr/>
          <p:nvPr/>
        </p:nvSpPr>
        <p:spPr>
          <a:xfrm>
            <a:off x="457200" y="971550"/>
            <a:ext cx="8229600" cy="0"/>
          </a:xfrm>
          <a:prstGeom prst="line">
            <a:avLst/>
          </a:prstGeom>
          <a:noFill/>
          <a:ln w="38100">
            <a:solidFill>
              <a:srgbClr val="D9770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 descr="" title=""/>
          <p:cNvSpPr/>
          <p:nvPr/>
        </p:nvSpPr>
        <p:spPr>
          <a:xfrm>
            <a:off x="457200" y="457200"/>
            <a:ext cx="4449699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3000"/>
              </a:lnSpc>
              <a:buNone/>
            </a:pPr>
            <a:r>
              <a:rPr lang="en-US" sz="27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Telematics Ecosystem</a:t>
            </a:r>
            <a:endParaRPr lang="en-US" sz="2700" dirty="0"/>
          </a:p>
        </p:txBody>
      </p:sp>
      <p:sp>
        <p:nvSpPr>
          <p:cNvPr id="4" name="Text 2" descr="" title=""/>
          <p:cNvSpPr/>
          <p:nvPr/>
        </p:nvSpPr>
        <p:spPr>
          <a:xfrm>
            <a:off x="457200" y="1809750"/>
            <a:ext cx="3962400" cy="2190750"/>
          </a:xfrm>
          <a:prstGeom prst="roundRect">
            <a:avLst>
              <a:gd name="adj" fmla="val 3478"/>
            </a:avLst>
          </a:prstGeom>
          <a:solidFill>
            <a:srgbClr val="F3F4F6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" name="Text 3" descr="" title=""/>
          <p:cNvSpPr/>
          <p:nvPr/>
        </p:nvSpPr>
        <p:spPr>
          <a:xfrm>
            <a:off x="628650" y="1981200"/>
            <a:ext cx="369189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Aft>
                <a:spcPts val="750"/>
              </a:spcAft>
              <a:buNone/>
            </a:pPr>
            <a:r>
              <a:rPr lang="en-US" sz="1500" b="1" dirty="0">
                <a:solidFill>
                  <a:srgbClr val="D977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Players</a:t>
            </a:r>
            <a:endParaRPr lang="en-US" sz="1500" dirty="0"/>
          </a:p>
        </p:txBody>
      </p:sp>
      <p:sp>
        <p:nvSpPr>
          <p:cNvPr id="6" name="Text 4" descr="" title=""/>
          <p:cNvSpPr/>
          <p:nvPr/>
        </p:nvSpPr>
        <p:spPr>
          <a:xfrm>
            <a:off x="628650" y="2343150"/>
            <a:ext cx="3619500" cy="1485900"/>
          </a:xfrm>
          <a:prstGeom prst="rect">
            <a:avLst/>
          </a:prstGeom>
          <a:noFill/>
          <a:ln/>
        </p:spPr>
        <p:txBody>
          <a:bodyPr wrap="square" lIns="71438" tIns="0" rIns="0" bIns="0" rtlCol="0" anchor="t"/>
          <a:lstStyle/>
          <a:p>
            <a:pPr marL="71438" indent="-7143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Automakers (GM, Toyota, others)</a:t>
            </a:r>
            <a:endParaRPr lang="en-US" sz="1350" dirty="0"/>
          </a:p>
          <a:p>
            <a:pPr marL="71438" indent="-7143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Telematics service providers (OnStar)</a:t>
            </a:r>
            <a:endParaRPr lang="en-US" sz="1350" dirty="0"/>
          </a:p>
          <a:p>
            <a:pPr marL="71438" indent="-7143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Data aggregators (LexisNexis, Verisk)</a:t>
            </a:r>
            <a:endParaRPr lang="en-US" sz="1350" dirty="0"/>
          </a:p>
          <a:p>
            <a:pPr marL="71438" indent="-7143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Insurance companies</a:t>
            </a:r>
            <a:endParaRPr lang="en-US" sz="1350" dirty="0"/>
          </a:p>
          <a:p>
            <a:pPr marL="71438" indent="-7143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Third-party App Developers</a:t>
            </a:r>
            <a:endParaRPr lang="en-US" sz="1350" dirty="0"/>
          </a:p>
        </p:txBody>
      </p:sp>
      <p:sp>
        <p:nvSpPr>
          <p:cNvPr id="7" name="Text 5" descr="" title=""/>
          <p:cNvSpPr/>
          <p:nvPr/>
        </p:nvSpPr>
        <p:spPr>
          <a:xfrm>
            <a:off x="4724400" y="1809750"/>
            <a:ext cx="3962400" cy="2190750"/>
          </a:xfrm>
          <a:prstGeom prst="roundRect">
            <a:avLst>
              <a:gd name="adj" fmla="val 3478"/>
            </a:avLst>
          </a:prstGeom>
          <a:solidFill>
            <a:srgbClr val="F3F4F6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8" name="Text 6" descr="" title=""/>
          <p:cNvSpPr/>
          <p:nvPr/>
        </p:nvSpPr>
        <p:spPr>
          <a:xfrm>
            <a:off x="4895850" y="1981200"/>
            <a:ext cx="369189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Aft>
                <a:spcPts val="750"/>
              </a:spcAft>
              <a:buNone/>
            </a:pPr>
            <a:r>
              <a:rPr lang="en-US" sz="1500" b="1" dirty="0">
                <a:solidFill>
                  <a:srgbClr val="D977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Data Flow</a:t>
            </a:r>
            <a:endParaRPr lang="en-US" sz="1500" dirty="0"/>
          </a:p>
        </p:txBody>
      </p:sp>
      <p:sp>
        <p:nvSpPr>
          <p:cNvPr id="9" name="Text 7" descr="" title=""/>
          <p:cNvSpPr/>
          <p:nvPr/>
        </p:nvSpPr>
        <p:spPr>
          <a:xfrm>
            <a:off x="4895850" y="2343150"/>
            <a:ext cx="3619500" cy="1485900"/>
          </a:xfrm>
          <a:prstGeom prst="rect">
            <a:avLst/>
          </a:prstGeom>
          <a:noFill/>
          <a:ln/>
        </p:spPr>
        <p:txBody>
          <a:bodyPr wrap="square" lIns="71438" tIns="0" rIns="0" bIns="0" rtlCol="0" anchor="t"/>
          <a:lstStyle/>
          <a:p>
            <a:pPr marL="71438" indent="-7143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Vehicle/phone sensors collect data</a:t>
            </a:r>
            <a:endParaRPr lang="en-US" sz="1350" dirty="0"/>
          </a:p>
          <a:p>
            <a:pPr marL="71438" indent="-7143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Data transmitted to service providers</a:t>
            </a:r>
            <a:endParaRPr lang="en-US" sz="1350" dirty="0"/>
          </a:p>
          <a:p>
            <a:pPr marL="71438" indent="-7143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Aggregators compile and analyze</a:t>
            </a:r>
            <a:endParaRPr lang="en-US" sz="1350" dirty="0"/>
          </a:p>
          <a:p>
            <a:pPr marL="71438" indent="-7143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Reports may be sold to insurers</a:t>
            </a:r>
            <a:endParaRPr lang="en-US" sz="1350" dirty="0"/>
          </a:p>
          <a:p>
            <a:pPr marL="71438" indent="-71438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Insurers may use reports in underwriting and pricing</a:t>
            </a:r>
            <a:endParaRPr lang="en-US" sz="13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 descr="" titl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 descr="" title=""/>
          <p:cNvSpPr/>
          <p:nvPr/>
        </p:nvSpPr>
        <p:spPr>
          <a:xfrm>
            <a:off x="457200" y="971550"/>
            <a:ext cx="8229600" cy="0"/>
          </a:xfrm>
          <a:prstGeom prst="line">
            <a:avLst/>
          </a:prstGeom>
          <a:noFill/>
          <a:ln w="38100">
            <a:solidFill>
              <a:srgbClr val="D9770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 descr="" title=""/>
          <p:cNvSpPr/>
          <p:nvPr/>
        </p:nvSpPr>
        <p:spPr>
          <a:xfrm>
            <a:off x="457200" y="457200"/>
            <a:ext cx="4206812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3000"/>
              </a:lnSpc>
              <a:buNone/>
            </a:pPr>
            <a:r>
              <a:rPr lang="en-US" sz="27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 Size and Growth</a:t>
            </a:r>
            <a:endParaRPr lang="en-US" sz="2700" dirty="0"/>
          </a:p>
        </p:txBody>
      </p:sp>
      <p:sp>
        <p:nvSpPr>
          <p:cNvPr id="4" name="Text 2" descr="" title=""/>
          <p:cNvSpPr/>
          <p:nvPr/>
        </p:nvSpPr>
        <p:spPr>
          <a:xfrm>
            <a:off x="457200" y="1476375"/>
            <a:ext cx="8229600" cy="971550"/>
          </a:xfrm>
          <a:prstGeom prst="roundRect">
            <a:avLst>
              <a:gd name="adj" fmla="val 7843"/>
            </a:avLst>
          </a:prstGeom>
          <a:solidFill>
            <a:srgbClr val="1E3A5F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" name="Text 3" descr="" title=""/>
          <p:cNvSpPr/>
          <p:nvPr/>
        </p:nvSpPr>
        <p:spPr>
          <a:xfrm>
            <a:off x="647700" y="1704975"/>
            <a:ext cx="8005572" cy="514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025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3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telematics insurance market has experienced rapid growth, but there has been less growth in recent years. </a:t>
            </a:r>
            <a:endParaRPr lang="en-US" sz="1350" dirty="0"/>
          </a:p>
        </p:txBody>
      </p:sp>
      <p:sp>
        <p:nvSpPr>
          <p:cNvPr id="6" name="Text 4" descr="" title=""/>
          <p:cNvSpPr/>
          <p:nvPr/>
        </p:nvSpPr>
        <p:spPr>
          <a:xfrm>
            <a:off x="457200" y="2790825"/>
            <a:ext cx="4041648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Aft>
                <a:spcPts val="750"/>
              </a:spcAft>
              <a:buNone/>
            </a:pPr>
            <a:r>
              <a:rPr lang="en-US" sz="1500" b="1" dirty="0">
                <a:solidFill>
                  <a:srgbClr val="D977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Current Market</a:t>
            </a:r>
            <a:endParaRPr lang="en-US" sz="1500" dirty="0"/>
          </a:p>
        </p:txBody>
      </p:sp>
      <p:sp>
        <p:nvSpPr>
          <p:cNvPr id="7" name="Text 5" descr="" title=""/>
          <p:cNvSpPr/>
          <p:nvPr/>
        </p:nvSpPr>
        <p:spPr>
          <a:xfrm>
            <a:off x="457200" y="3152775"/>
            <a:ext cx="3962400" cy="1181100"/>
          </a:xfrm>
          <a:prstGeom prst="rect">
            <a:avLst/>
          </a:prstGeom>
          <a:noFill/>
          <a:ln/>
        </p:spPr>
        <p:txBody>
          <a:bodyPr wrap="square" lIns="76200" tIns="0" rIns="0" bIns="0" rtlCol="0" anchor="t"/>
          <a:lstStyle/>
          <a:p>
            <a:pPr marL="76200" indent="-76200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16.8 million telematics policies (2022)</a:t>
            </a:r>
            <a:endParaRPr lang="en-US" sz="1350" dirty="0"/>
          </a:p>
          <a:p>
            <a:pPr marL="76200" indent="-76200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$57 billion market valuation (2023)</a:t>
            </a:r>
            <a:endParaRPr lang="en-US" sz="1350" dirty="0"/>
          </a:p>
          <a:p>
            <a:pPr marL="76200" indent="-76200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15% of shoppers offered UBI (2024)</a:t>
            </a:r>
            <a:endParaRPr lang="en-US" sz="1350" dirty="0"/>
          </a:p>
          <a:p>
            <a:pPr marL="76200" indent="-76200" algn="l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17% enrollment rate among those offered</a:t>
            </a:r>
            <a:endParaRPr lang="en-US" sz="1350" dirty="0"/>
          </a:p>
        </p:txBody>
      </p:sp>
      <p:sp>
        <p:nvSpPr>
          <p:cNvPr id="8" name="Text 6" descr="" title=""/>
          <p:cNvSpPr/>
          <p:nvPr/>
        </p:nvSpPr>
        <p:spPr>
          <a:xfrm>
            <a:off x="4724400" y="2943225"/>
            <a:ext cx="4041648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Aft>
                <a:spcPts val="750"/>
              </a:spcAft>
              <a:buNone/>
            </a:pPr>
            <a:endParaRPr lang="en-US" sz="1500" dirty="0"/>
          </a:p>
        </p:txBody>
      </p:sp>
      <p:sp>
        <p:nvSpPr>
          <p:cNvPr id="9" name="Text 7" descr="" title=""/>
          <p:cNvSpPr/>
          <p:nvPr/>
        </p:nvSpPr>
        <p:spPr>
          <a:xfrm>
            <a:off x="4724400" y="3305175"/>
            <a:ext cx="3962400" cy="876300"/>
          </a:xfrm>
          <a:prstGeom prst="rect">
            <a:avLst/>
          </a:prstGeom>
          <a:noFill/>
          <a:ln/>
        </p:spPr>
        <p:txBody>
          <a:bodyPr wrap="square" lIns="76200" tIns="0" rIns="0" bIns="0" rtlCol="0" anchor="t"/>
          <a:lstStyle/>
          <a:p>
            <a:pPr marL="76200" indent="-76200" algn="l">
              <a:lnSpc>
                <a:spcPts val="2100"/>
              </a:lnSpc>
              <a:buSzPct val="100000"/>
              <a:buChar char="•"/>
            </a:pPr>
            <a:endParaRPr lang="en-US" sz="13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 descr="" titl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 descr="" title=""/>
          <p:cNvSpPr/>
          <p:nvPr/>
        </p:nvSpPr>
        <p:spPr>
          <a:xfrm>
            <a:off x="898935" y="1724025"/>
            <a:ext cx="7345981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5400"/>
              </a:lnSpc>
              <a:buNone/>
            </a:pPr>
            <a:r>
              <a:rPr lang="en-US" sz="5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Consumer Resistance to Telematics and UBI  </a:t>
            </a:r>
            <a:endParaRPr lang="en-US" sz="5400" dirty="0"/>
          </a:p>
        </p:txBody>
      </p:sp>
      <p:sp>
        <p:nvSpPr>
          <p:cNvPr id="3" name="Text 1" descr="" title=""/>
          <p:cNvSpPr/>
          <p:nvPr/>
        </p:nvSpPr>
        <p:spPr>
          <a:xfrm>
            <a:off x="374904" y="2867025"/>
            <a:ext cx="8394192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2400"/>
              </a:lnSpc>
              <a:spcBef>
                <a:spcPts val="2400"/>
              </a:spcBef>
              <a:spcAft>
                <a:spcPts val="300"/>
              </a:spcAft>
              <a:buNone/>
            </a:pP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thm15="http://schemas.microsoft.com/office/thememl/2012/main"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ap:Properties xmlns:vt="http://schemas.openxmlformats.org/officeDocument/2006/docPropsVTypes" xmlns:ap="http://schemas.openxmlformats.org/officeDocument/2006/extended-properties"/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terms:created xsi:type="dcterms:W3CDTF">1900-01-01T05:00:00.0000000Z</dcterms:created>
  <dcterms:modified xsi:type="dcterms:W3CDTF">1900-01-01T05:00:00.0000000Z</dcterms:modified>
</coreProperties>
</file>