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8" r:id="rId2"/>
    <p:sldId id="260" r:id="rId3"/>
    <p:sldId id="291" r:id="rId4"/>
    <p:sldId id="290" r:id="rId5"/>
    <p:sldId id="266" r:id="rId6"/>
    <p:sldId id="313" r:id="rId7"/>
    <p:sldId id="292" r:id="rId8"/>
    <p:sldId id="275" r:id="rId9"/>
    <p:sldId id="293" r:id="rId10"/>
    <p:sldId id="294" r:id="rId11"/>
    <p:sldId id="295" r:id="rId12"/>
    <p:sldId id="310" r:id="rId13"/>
    <p:sldId id="314" r:id="rId14"/>
    <p:sldId id="315" r:id="rId15"/>
    <p:sldId id="311" r:id="rId16"/>
    <p:sldId id="308" r:id="rId17"/>
    <p:sldId id="316" r:id="rId18"/>
    <p:sldId id="317" r:id="rId19"/>
    <p:sldId id="298" r:id="rId20"/>
    <p:sldId id="299" r:id="rId21"/>
    <p:sldId id="300" r:id="rId22"/>
    <p:sldId id="301" r:id="rId23"/>
    <p:sldId id="302" r:id="rId24"/>
    <p:sldId id="303" r:id="rId25"/>
    <p:sldId id="304" r:id="rId26"/>
    <p:sldId id="305" r:id="rId27"/>
    <p:sldId id="306" r:id="rId28"/>
    <p:sldId id="309" r:id="rId29"/>
    <p:sldId id="312"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F6"/>
          </a:solidFill>
        </a:fill>
      </a:tcStyle>
    </a:wholeTbl>
    <a:band2H>
      <a:tcTxStyle/>
      <a:tcStyle>
        <a:tcBdr/>
        <a:fill>
          <a:solidFill>
            <a:srgbClr val="E7E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1E1"/>
          </a:solidFill>
        </a:fill>
      </a:tcStyle>
    </a:wholeTbl>
    <a:band2H>
      <a:tcTxStyle/>
      <a:tcStyle>
        <a:tcBdr/>
        <a:fill>
          <a:solidFill>
            <a:srgbClr val="F1F1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F6F7"/>
          </a:solidFill>
        </a:fill>
      </a:tcStyle>
    </a:wholeTbl>
    <a:band2H>
      <a:tcTxStyle/>
      <a:tcStyle>
        <a:tcBdr/>
        <a:fill>
          <a:solidFill>
            <a:srgbClr val="FBFBF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lumOff val="31647"/>
            </a:schemeClr>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16" d="100"/>
          <a:sy n="116"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2">
    <p:bg>
      <p:bgPr>
        <a:solidFill>
          <a:srgbClr val="FFFFFF"/>
        </a:solidFill>
        <a:effectLst/>
      </p:bgPr>
    </p:bg>
    <p:spTree>
      <p:nvGrpSpPr>
        <p:cNvPr id="1" name=""/>
        <p:cNvGrpSpPr/>
        <p:nvPr/>
      </p:nvGrpSpPr>
      <p:grpSpPr>
        <a:xfrm>
          <a:off x="0" y="0"/>
          <a:ext cx="0" cy="0"/>
          <a:chOff x="0" y="0"/>
          <a:chExt cx="0" cy="0"/>
        </a:xfrm>
      </p:grpSpPr>
      <p:sp>
        <p:nvSpPr>
          <p:cNvPr id="44" name="Click to edit"/>
          <p:cNvSpPr txBox="1">
            <a:spLocks noGrp="1"/>
          </p:cNvSpPr>
          <p:nvPr>
            <p:ph type="title" hasCustomPrompt="1"/>
          </p:nvPr>
        </p:nvSpPr>
        <p:spPr>
          <a:xfrm>
            <a:off x="1499164" y="3553299"/>
            <a:ext cx="7007791" cy="1822126"/>
          </a:xfrm>
          <a:prstGeom prst="rect">
            <a:avLst/>
          </a:prstGeom>
        </p:spPr>
        <p:txBody>
          <a:bodyPr lIns="50800" tIns="50800" rIns="50800" bIns="50800" anchor="b"/>
          <a:lstStyle>
            <a:lvl1pPr defTabSz="914400">
              <a:defRPr sz="5600">
                <a:solidFill>
                  <a:srgbClr val="C83640"/>
                </a:solidFill>
                <a:latin typeface="Century Gothic"/>
                <a:ea typeface="Century Gothic"/>
                <a:cs typeface="Century Gothic"/>
                <a:sym typeface="Century Gothic"/>
              </a:defRPr>
            </a:lvl1pPr>
          </a:lstStyle>
          <a:p>
            <a:r>
              <a:t>Click to edit</a:t>
            </a:r>
          </a:p>
        </p:txBody>
      </p:sp>
      <p:sp>
        <p:nvSpPr>
          <p:cNvPr id="45" name="Body Level One…"/>
          <p:cNvSpPr txBox="1">
            <a:spLocks noGrp="1"/>
          </p:cNvSpPr>
          <p:nvPr>
            <p:ph type="body" sz="quarter" idx="1" hasCustomPrompt="1"/>
          </p:nvPr>
        </p:nvSpPr>
        <p:spPr>
          <a:xfrm>
            <a:off x="1574075" y="5282843"/>
            <a:ext cx="3600452" cy="798379"/>
          </a:xfrm>
          <a:prstGeom prst="rect">
            <a:avLst/>
          </a:prstGeom>
        </p:spPr>
        <p:txBody>
          <a:bodyPr/>
          <a:lstStyle>
            <a:lvl1pPr marL="0" indent="0">
              <a:spcBef>
                <a:spcPts val="0"/>
              </a:spcBef>
              <a:buSzTx/>
              <a:buFontTx/>
              <a:buNone/>
              <a:defRPr>
                <a:latin typeface="Century Gothic"/>
                <a:ea typeface="Century Gothic"/>
                <a:cs typeface="Century Gothic"/>
                <a:sym typeface="Century Gothic"/>
              </a:defRPr>
            </a:lvl1pPr>
            <a:lvl2pPr>
              <a:spcBef>
                <a:spcPts val="0"/>
              </a:spcBef>
              <a:buFontTx/>
              <a:defRPr>
                <a:latin typeface="Century Gothic"/>
                <a:ea typeface="Century Gothic"/>
                <a:cs typeface="Century Gothic"/>
                <a:sym typeface="Century Gothic"/>
              </a:defRPr>
            </a:lvl2pPr>
            <a:lvl3pPr>
              <a:spcBef>
                <a:spcPts val="0"/>
              </a:spcBef>
              <a:buFontTx/>
              <a:defRPr>
                <a:latin typeface="Century Gothic"/>
                <a:ea typeface="Century Gothic"/>
                <a:cs typeface="Century Gothic"/>
                <a:sym typeface="Century Gothic"/>
              </a:defRPr>
            </a:lvl3pPr>
            <a:lvl4pPr>
              <a:spcBef>
                <a:spcPts val="0"/>
              </a:spcBef>
              <a:buFontTx/>
              <a:defRPr>
                <a:latin typeface="Century Gothic"/>
                <a:ea typeface="Century Gothic"/>
                <a:cs typeface="Century Gothic"/>
                <a:sym typeface="Century Gothic"/>
              </a:defRPr>
            </a:lvl4pPr>
            <a:lvl5pPr>
              <a:spcBef>
                <a:spcPts val="0"/>
              </a:spcBef>
              <a:buFontTx/>
              <a:defRPr>
                <a:latin typeface="Century Gothic"/>
                <a:ea typeface="Century Gothic"/>
                <a:cs typeface="Century Gothic"/>
                <a:sym typeface="Century Gothic"/>
              </a:defRPr>
            </a:lvl5pPr>
          </a:lstStyle>
          <a:p>
            <a:r>
              <a:t>Date
Speaker Name, Speaker Company</a:t>
            </a:r>
          </a:p>
          <a:p>
            <a:pPr lvl="1"/>
            <a:endParaRPr/>
          </a:p>
          <a:p>
            <a:pPr lvl="2"/>
            <a:endParaRPr/>
          </a:p>
          <a:p>
            <a:pPr lvl="3"/>
            <a:endParaRPr/>
          </a:p>
          <a:p>
            <a:pPr lvl="4"/>
            <a:endParaRPr/>
          </a:p>
        </p:txBody>
      </p:sp>
      <p:sp>
        <p:nvSpPr>
          <p:cNvPr id="46" name="Picture Placeholder 4"/>
          <p:cNvSpPr>
            <a:spLocks noGrp="1"/>
          </p:cNvSpPr>
          <p:nvPr>
            <p:ph type="pic" idx="21"/>
          </p:nvPr>
        </p:nvSpPr>
        <p:spPr>
          <a:xfrm>
            <a:off x="382361" y="556270"/>
            <a:ext cx="11427278" cy="3660593"/>
          </a:xfrm>
          <a:prstGeom prst="rect">
            <a:avLst/>
          </a:prstGeom>
          <a:effectLst>
            <a:outerShdw blurRad="63500" dist="25400" dir="5400000" rotWithShape="0">
              <a:srgbClr val="000000">
                <a:alpha val="50000"/>
              </a:srgbClr>
            </a:outerShdw>
          </a:effectLst>
        </p:spPr>
        <p:txBody>
          <a:bodyPr lIns="91439" tIns="45719" rIns="91439" bIns="45719">
            <a:noAutofit/>
          </a:bodyPr>
          <a:lstStyle/>
          <a:p>
            <a:endParaRPr/>
          </a:p>
        </p:txBody>
      </p:sp>
      <p:sp>
        <p:nvSpPr>
          <p:cNvPr id="47" name="Footer Placeholder 4"/>
          <p:cNvSpPr txBox="1"/>
          <p:nvPr/>
        </p:nvSpPr>
        <p:spPr>
          <a:xfrm>
            <a:off x="561654" y="6378832"/>
            <a:ext cx="10546083" cy="345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t>ARIAS•U.S. 2025 Fall Conference | November 13-14, 2025 | New York | www.arias-us.org</a:t>
            </a:r>
          </a:p>
        </p:txBody>
      </p:sp>
      <p:sp>
        <p:nvSpPr>
          <p:cNvPr id="48" name="Circle"/>
          <p:cNvSpPr/>
          <p:nvPr/>
        </p:nvSpPr>
        <p:spPr>
          <a:xfrm>
            <a:off x="375024" y="4662847"/>
            <a:ext cx="1059572" cy="1059573"/>
          </a:xfrm>
          <a:prstGeom prst="ellipse">
            <a:avLst/>
          </a:prstGeom>
          <a:gradFill>
            <a:gsLst>
              <a:gs pos="0">
                <a:srgbClr val="C83640"/>
              </a:gs>
              <a:gs pos="100000">
                <a:srgbClr val="0083C4"/>
              </a:gs>
            </a:gsLst>
            <a:lin ang="14617222"/>
          </a:gradFill>
          <a:ln w="12700">
            <a:miter lim="400000"/>
          </a:ln>
        </p:spPr>
        <p:txBody>
          <a:bodyPr lIns="45718" tIns="45718" rIns="45718" bIns="45718" anchor="ctr"/>
          <a:lstStyle/>
          <a:p>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2 copy">
    <p:bg>
      <p:bgPr>
        <a:solidFill>
          <a:srgbClr val="FFFFFF"/>
        </a:solidFill>
        <a:effectLst/>
      </p:bgPr>
    </p:bg>
    <p:spTree>
      <p:nvGrpSpPr>
        <p:cNvPr id="1" name=""/>
        <p:cNvGrpSpPr/>
        <p:nvPr/>
      </p:nvGrpSpPr>
      <p:grpSpPr>
        <a:xfrm>
          <a:off x="0" y="0"/>
          <a:ext cx="0" cy="0"/>
          <a:chOff x="0" y="0"/>
          <a:chExt cx="0" cy="0"/>
        </a:xfrm>
      </p:grpSpPr>
      <p:sp>
        <p:nvSpPr>
          <p:cNvPr id="66" name="Rectangle"/>
          <p:cNvSpPr/>
          <p:nvPr/>
        </p:nvSpPr>
        <p:spPr>
          <a:xfrm>
            <a:off x="651626" y="707201"/>
            <a:ext cx="9443988" cy="5443598"/>
          </a:xfrm>
          <a:prstGeom prst="rect">
            <a:avLst/>
          </a:prstGeom>
          <a:gradFill>
            <a:gsLst>
              <a:gs pos="0">
                <a:srgbClr val="C83640"/>
              </a:gs>
              <a:gs pos="100000">
                <a:srgbClr val="0083C4"/>
              </a:gs>
            </a:gsLst>
            <a:lin ang="14617222"/>
          </a:gradFill>
          <a:ln w="12700">
            <a:miter lim="400000"/>
          </a:ln>
        </p:spPr>
        <p:txBody>
          <a:bodyPr lIns="45718" tIns="45718" rIns="45718" bIns="45718" anchor="ctr"/>
          <a:lstStyle/>
          <a:p>
            <a:pPr>
              <a:defRPr>
                <a:latin typeface="+mj-lt"/>
                <a:ea typeface="+mj-ea"/>
                <a:cs typeface="+mj-cs"/>
                <a:sym typeface="Helvetica"/>
              </a:defRPr>
            </a:pPr>
            <a:endParaRPr/>
          </a:p>
        </p:txBody>
      </p:sp>
      <p:sp>
        <p:nvSpPr>
          <p:cNvPr id="67" name="Click to edit title"/>
          <p:cNvSpPr txBox="1">
            <a:spLocks noGrp="1"/>
          </p:cNvSpPr>
          <p:nvPr>
            <p:ph type="title" hasCustomPrompt="1"/>
          </p:nvPr>
        </p:nvSpPr>
        <p:spPr>
          <a:xfrm>
            <a:off x="982048" y="-64500"/>
            <a:ext cx="4174338" cy="2781411"/>
          </a:xfrm>
          <a:prstGeom prst="rect">
            <a:avLst/>
          </a:prstGeom>
        </p:spPr>
        <p:txBody>
          <a:bodyPr anchor="b"/>
          <a:lstStyle>
            <a:lvl1pPr>
              <a:defRPr sz="5600">
                <a:solidFill>
                  <a:srgbClr val="FFFFFF"/>
                </a:solidFill>
                <a:latin typeface="Century Gothic"/>
                <a:ea typeface="Century Gothic"/>
                <a:cs typeface="Century Gothic"/>
                <a:sym typeface="Century Gothic"/>
              </a:defRPr>
            </a:lvl1pPr>
          </a:lstStyle>
          <a:p>
            <a:r>
              <a:t>Click to edit title</a:t>
            </a:r>
          </a:p>
        </p:txBody>
      </p:sp>
      <p:sp>
        <p:nvSpPr>
          <p:cNvPr id="68" name="Body Level One…"/>
          <p:cNvSpPr txBox="1">
            <a:spLocks noGrp="1"/>
          </p:cNvSpPr>
          <p:nvPr>
            <p:ph type="body" sz="quarter" idx="1" hasCustomPrompt="1"/>
          </p:nvPr>
        </p:nvSpPr>
        <p:spPr>
          <a:xfrm>
            <a:off x="982047" y="3023599"/>
            <a:ext cx="7380290" cy="1127965"/>
          </a:xfrm>
          <a:prstGeom prst="rect">
            <a:avLst/>
          </a:prstGeom>
        </p:spPr>
        <p:txBody>
          <a:bodyPr/>
          <a:lstStyle>
            <a:lvl1pPr marL="0" indent="0">
              <a:spcBef>
                <a:spcPts val="0"/>
              </a:spcBef>
              <a:buSzTx/>
              <a:buFontTx/>
              <a:buNone/>
              <a:defRPr sz="2800">
                <a:latin typeface="Century Gothic"/>
                <a:ea typeface="Century Gothic"/>
                <a:cs typeface="Century Gothic"/>
                <a:sym typeface="Century Gothic"/>
              </a:defRPr>
            </a:lvl1pPr>
            <a:lvl2pPr marL="0" indent="0">
              <a:spcBef>
                <a:spcPts val="0"/>
              </a:spcBef>
              <a:buSzTx/>
              <a:buFontTx/>
              <a:buNone/>
              <a:defRPr sz="2800">
                <a:latin typeface="Century Gothic"/>
                <a:ea typeface="Century Gothic"/>
                <a:cs typeface="Century Gothic"/>
                <a:sym typeface="Century Gothic"/>
              </a:defRPr>
            </a:lvl2pPr>
            <a:lvl3pPr marL="0" indent="0">
              <a:spcBef>
                <a:spcPts val="0"/>
              </a:spcBef>
              <a:buSzTx/>
              <a:buFontTx/>
              <a:buNone/>
              <a:defRPr sz="2800">
                <a:latin typeface="Century Gothic"/>
                <a:ea typeface="Century Gothic"/>
                <a:cs typeface="Century Gothic"/>
                <a:sym typeface="Century Gothic"/>
              </a:defRPr>
            </a:lvl3pPr>
            <a:lvl4pPr marL="0" indent="0">
              <a:spcBef>
                <a:spcPts val="0"/>
              </a:spcBef>
              <a:buSzTx/>
              <a:buFontTx/>
              <a:buNone/>
              <a:defRPr sz="2800">
                <a:latin typeface="Century Gothic"/>
                <a:ea typeface="Century Gothic"/>
                <a:cs typeface="Century Gothic"/>
                <a:sym typeface="Century Gothic"/>
              </a:defRPr>
            </a:lvl4pPr>
            <a:lvl5pPr marL="0" indent="0">
              <a:spcBef>
                <a:spcPts val="0"/>
              </a:spcBef>
              <a:buSzTx/>
              <a:buFontTx/>
              <a:buNone/>
              <a:defRPr sz="2800">
                <a:latin typeface="Century Gothic"/>
                <a:ea typeface="Century Gothic"/>
                <a:cs typeface="Century Gothic"/>
                <a:sym typeface="Century Gothic"/>
              </a:defRPr>
            </a:lvl5pPr>
          </a:lstStyle>
          <a:p>
            <a:r>
              <a:t>Click to edit subtitle</a:t>
            </a:r>
          </a:p>
          <a:p>
            <a:pPr lvl="1"/>
            <a:endParaRPr/>
          </a:p>
          <a:p>
            <a:pPr lvl="2"/>
            <a:endParaRPr/>
          </a:p>
          <a:p>
            <a:pPr lvl="3"/>
            <a:endParaRPr/>
          </a:p>
          <a:p>
            <a:pPr lvl="4"/>
            <a:endParaRPr/>
          </a:p>
        </p:txBody>
      </p:sp>
      <p:sp>
        <p:nvSpPr>
          <p:cNvPr id="69" name="Text Placeholder 12"/>
          <p:cNvSpPr>
            <a:spLocks noGrp="1"/>
          </p:cNvSpPr>
          <p:nvPr>
            <p:ph type="body" sz="quarter" idx="21" hasCustomPrompt="1"/>
          </p:nvPr>
        </p:nvSpPr>
        <p:spPr>
          <a:xfrm>
            <a:off x="982045" y="4458255"/>
            <a:ext cx="3600457" cy="798379"/>
          </a:xfrm>
          <a:prstGeom prst="rect">
            <a:avLst/>
          </a:prstGeom>
        </p:spPr>
        <p:txBody>
          <a:bodyPr/>
          <a:lstStyle>
            <a:lvl1pPr marL="0" indent="0">
              <a:spcBef>
                <a:spcPts val="0"/>
              </a:spcBef>
              <a:buSzTx/>
              <a:buFontTx/>
              <a:buNone/>
              <a:defRPr>
                <a:latin typeface="Century Gothic"/>
                <a:ea typeface="Century Gothic"/>
                <a:cs typeface="Century Gothic"/>
                <a:sym typeface="Century Gothic"/>
              </a:defRPr>
            </a:lvl1pPr>
          </a:lstStyle>
          <a:p>
            <a:r>
              <a:t>Date
Speaker Name, Speaker Company</a:t>
            </a:r>
          </a:p>
        </p:txBody>
      </p:sp>
      <p:sp>
        <p:nvSpPr>
          <p:cNvPr id="70" name="Footer Placeholder 4"/>
          <p:cNvSpPr txBox="1"/>
          <p:nvPr/>
        </p:nvSpPr>
        <p:spPr>
          <a:xfrm>
            <a:off x="561654" y="6378832"/>
            <a:ext cx="10546083" cy="345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t>ARIAS•U.S. 2025 Fall Conference | November 13-14, 2025 | New York | www.arias-us.org</a:t>
            </a:r>
          </a:p>
        </p:txBody>
      </p:sp>
      <p:sp>
        <p:nvSpPr>
          <p:cNvPr id="71" name="Picture Placeholder 4"/>
          <p:cNvSpPr>
            <a:spLocks noGrp="1"/>
          </p:cNvSpPr>
          <p:nvPr>
            <p:ph type="pic" sz="half" idx="22"/>
          </p:nvPr>
        </p:nvSpPr>
        <p:spPr>
          <a:xfrm>
            <a:off x="5881642" y="1452734"/>
            <a:ext cx="5702051" cy="3952532"/>
          </a:xfrm>
          <a:prstGeom prst="rect">
            <a:avLst/>
          </a:prstGeom>
          <a:effectLst>
            <a:outerShdw blurRad="63500" dist="25400" dir="5400000" rotWithShape="0">
              <a:srgbClr val="000000">
                <a:alpha val="50000"/>
              </a:srgbClr>
            </a:outerShdw>
          </a:effectLst>
        </p:spPr>
        <p:txBody>
          <a:bodyPr lIns="91439" tIns="45719" rIns="91439" bIns="45719">
            <a:noAutofit/>
          </a:bodyPr>
          <a:lstStyle/>
          <a:p>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3">
    <p:bg>
      <p:bgPr>
        <a:solidFill>
          <a:srgbClr val="FFFFFF"/>
        </a:solidFill>
        <a:effectLst/>
      </p:bgPr>
    </p:bg>
    <p:spTree>
      <p:nvGrpSpPr>
        <p:cNvPr id="1" name=""/>
        <p:cNvGrpSpPr/>
        <p:nvPr/>
      </p:nvGrpSpPr>
      <p:grpSpPr>
        <a:xfrm>
          <a:off x="0" y="0"/>
          <a:ext cx="0" cy="0"/>
          <a:chOff x="0" y="0"/>
          <a:chExt cx="0" cy="0"/>
        </a:xfrm>
      </p:grpSpPr>
      <p:sp>
        <p:nvSpPr>
          <p:cNvPr id="79" name="Rectangle"/>
          <p:cNvSpPr/>
          <p:nvPr/>
        </p:nvSpPr>
        <p:spPr>
          <a:xfrm>
            <a:off x="2049960" y="707201"/>
            <a:ext cx="9443985" cy="5443598"/>
          </a:xfrm>
          <a:prstGeom prst="rect">
            <a:avLst/>
          </a:prstGeom>
          <a:gradFill>
            <a:gsLst>
              <a:gs pos="0">
                <a:srgbClr val="C83640"/>
              </a:gs>
              <a:gs pos="100000">
                <a:srgbClr val="0083C4"/>
              </a:gs>
            </a:gsLst>
            <a:lin ang="14617222"/>
          </a:gradFill>
          <a:ln w="12700">
            <a:miter lim="400000"/>
          </a:ln>
        </p:spPr>
        <p:txBody>
          <a:bodyPr lIns="45718" tIns="45718" rIns="45718" bIns="45718" anchor="ctr"/>
          <a:lstStyle/>
          <a:p>
            <a:pPr>
              <a:defRPr>
                <a:latin typeface="+mj-lt"/>
                <a:ea typeface="+mj-ea"/>
                <a:cs typeface="+mj-cs"/>
                <a:sym typeface="Helvetica"/>
              </a:defRPr>
            </a:pPr>
            <a:endParaRPr/>
          </a:p>
        </p:txBody>
      </p:sp>
      <p:sp>
        <p:nvSpPr>
          <p:cNvPr id="80" name="Footer Placeholder 4"/>
          <p:cNvSpPr txBox="1"/>
          <p:nvPr/>
        </p:nvSpPr>
        <p:spPr>
          <a:xfrm>
            <a:off x="561654" y="6378832"/>
            <a:ext cx="10546083" cy="345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600">
                <a:latin typeface="Century Gothic"/>
                <a:ea typeface="Century Gothic"/>
                <a:cs typeface="Century Gothic"/>
                <a:sym typeface="Century Gothic"/>
              </a:defRPr>
            </a:lvl1pPr>
          </a:lstStyle>
          <a:p>
            <a:r>
              <a:t>ARIAS•U.S. 2025 Fall Conference | November 13-14, 2025 | New York | www.arias-us.org</a:t>
            </a:r>
          </a:p>
        </p:txBody>
      </p:sp>
      <p:sp>
        <p:nvSpPr>
          <p:cNvPr id="81" name="Picture Placeholder 4"/>
          <p:cNvSpPr>
            <a:spLocks noGrp="1"/>
          </p:cNvSpPr>
          <p:nvPr>
            <p:ph type="pic" sz="half" idx="21"/>
          </p:nvPr>
        </p:nvSpPr>
        <p:spPr>
          <a:xfrm>
            <a:off x="717093" y="1452734"/>
            <a:ext cx="5702049" cy="3952532"/>
          </a:xfrm>
          <a:prstGeom prst="rect">
            <a:avLst/>
          </a:prstGeom>
          <a:effectLst>
            <a:outerShdw blurRad="63500" dist="25400" dir="5400000" rotWithShape="0">
              <a:srgbClr val="000000">
                <a:alpha val="50000"/>
              </a:srgbClr>
            </a:outerShdw>
          </a:effectLst>
        </p:spPr>
        <p:txBody>
          <a:bodyPr lIns="91439" tIns="45719" rIns="91439" bIns="45719">
            <a:noAutofit/>
          </a:bodyPr>
          <a:lstStyle/>
          <a:p>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ARIAS_ Keynote_Cvr.jpg" descr="ARIAS_ Keynote_Cvr.jpg"/>
          <p:cNvPicPr>
            <a:picLocks noChangeAspect="1"/>
          </p:cNvPicPr>
          <p:nvPr/>
        </p:nvPicPr>
        <p:blipFill>
          <a:blip r:embed="rId5"/>
          <a:stretch>
            <a:fillRect/>
          </a:stretch>
        </p:blipFill>
        <p:spPr>
          <a:xfrm>
            <a:off x="2467" y="0"/>
            <a:ext cx="12187066" cy="6858001"/>
          </a:xfrm>
          <a:prstGeom prst="rect">
            <a:avLst/>
          </a:prstGeom>
          <a:ln w="12700">
            <a:miter lim="400000"/>
          </a:ln>
        </p:spPr>
      </p:pic>
      <p:sp>
        <p:nvSpPr>
          <p:cNvPr id="3"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3949" y="6221732"/>
            <a:ext cx="273652" cy="269237"/>
          </a:xfrm>
          <a:prstGeom prst="rect">
            <a:avLst/>
          </a:prstGeom>
          <a:ln w="12700">
            <a:miter lim="400000"/>
          </a:ln>
        </p:spPr>
        <p:txBody>
          <a:bodyPr wrap="none" lIns="45718" tIns="45718" rIns="45718" bIns="45718" anchor="ctr">
            <a:spAutoFit/>
          </a:bodyPr>
          <a:lstStyle>
            <a:lvl1pPr algn="r">
              <a:defRPr sz="1200">
                <a:latin typeface="Jost"/>
                <a:ea typeface="Jost"/>
                <a:cs typeface="Jost"/>
                <a:sym typeface="Jos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3" r:id="rId1"/>
    <p:sldLayoutId id="2147483655" r:id="rId2"/>
    <p:sldLayoutId id="2147483656" r:id="rId3"/>
  </p:sldLayoutIdLst>
  <p:transition spd="med"/>
  <p:txStyles>
    <p:titleStyle>
      <a:lvl1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solidFill>
            <a:schemeClr val="accent1"/>
          </a:solidFill>
          <a:uFillTx/>
          <a:latin typeface="Source Sans Pro"/>
          <a:ea typeface="Source Sans Pro"/>
          <a:cs typeface="Source Sans Pro"/>
          <a:sym typeface="Source Sans Pro"/>
        </a:defRPr>
      </a:lvl9pPr>
    </p:titleStyle>
    <p:bodyStyle>
      <a:lvl1pPr marL="342900" marR="0" indent="-3429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1pPr>
      <a:lvl2pPr marL="7429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2pPr>
      <a:lvl3pPr marL="11430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3pPr>
      <a:lvl4pPr marL="1600200" marR="0" indent="-22860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4pPr>
      <a:lvl5pPr marL="2114550" marR="0" indent="-28575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5pPr>
      <a:lvl6pPr marL="24460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6pPr>
      <a:lvl7pPr marL="29032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7pPr>
      <a:lvl8pPr marL="33604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8pPr>
      <a:lvl9pPr marL="3817620" marR="0" indent="-160020" algn="l" defTabSz="457200" rtl="0" latinLnBrk="0">
        <a:lnSpc>
          <a:spcPct val="100000"/>
        </a:lnSpc>
        <a:spcBef>
          <a:spcPts val="300"/>
        </a:spcBef>
        <a:spcAft>
          <a:spcPts val="0"/>
        </a:spcAft>
        <a:buClrTx/>
        <a:buSzPct val="100000"/>
        <a:buFont typeface="Arial"/>
        <a:buChar char="•"/>
        <a:tabLst/>
        <a:defRPr sz="1400" b="0" i="0" u="none" strike="noStrike" cap="none" spc="0" baseline="0">
          <a:solidFill>
            <a:srgbClr val="000000"/>
          </a:solidFill>
          <a:uFillTx/>
          <a:latin typeface="Source Sans Pro"/>
          <a:ea typeface="Source Sans Pro"/>
          <a:cs typeface="Source Sans Pro"/>
          <a:sym typeface="Source Sans Pro"/>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Jos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Placeholder 12"/>
          <p:cNvSpPr txBox="1">
            <a:spLocks noGrp="1"/>
          </p:cNvSpPr>
          <p:nvPr>
            <p:ph type="body" sz="quarter" idx="1"/>
          </p:nvPr>
        </p:nvSpPr>
        <p:spPr>
          <a:xfrm>
            <a:off x="1574074" y="5282843"/>
            <a:ext cx="3600455" cy="1018887"/>
          </a:xfrm>
          <a:prstGeom prst="rect">
            <a:avLst/>
          </a:prstGeom>
        </p:spPr>
        <p:txBody>
          <a:bodyPr>
            <a:normAutofit fontScale="92500" lnSpcReduction="10000"/>
          </a:bodyPr>
          <a:lstStyle/>
          <a:p>
            <a:r>
              <a:rPr lang="en-US" dirty="0"/>
              <a:t>Steven Rosenstein</a:t>
            </a:r>
          </a:p>
          <a:p>
            <a:r>
              <a:rPr lang="en-US" dirty="0"/>
              <a:t>Dustin Plotkin</a:t>
            </a:r>
          </a:p>
          <a:p>
            <a:r>
              <a:rPr lang="en-US" dirty="0"/>
              <a:t>Andy Meerkins</a:t>
            </a:r>
          </a:p>
          <a:p>
            <a:endParaRPr lang="en-US" dirty="0"/>
          </a:p>
          <a:p>
            <a:r>
              <a:rPr lang="en-US" dirty="0"/>
              <a:t>Novemeber 14, 2025</a:t>
            </a:r>
          </a:p>
          <a:p>
            <a:endParaRPr dirty="0"/>
          </a:p>
        </p:txBody>
      </p:sp>
      <p:pic>
        <p:nvPicPr>
          <p:cNvPr id="107" name="Picture Placeholder 4" descr="Picture Placeholder 4"/>
          <p:cNvPicPr>
            <a:picLocks noGrp="1" noChangeAspect="1"/>
          </p:cNvPicPr>
          <p:nvPr>
            <p:ph type="pic" idx="21"/>
          </p:nvPr>
        </p:nvPicPr>
        <p:blipFill>
          <a:blip r:embed="rId2"/>
          <a:stretch>
            <a:fillRect/>
          </a:stretch>
        </p:blipFill>
        <p:spPr>
          <a:prstGeom prst="rect">
            <a:avLst/>
          </a:prstGeom>
        </p:spPr>
      </p:pic>
      <p:sp>
        <p:nvSpPr>
          <p:cNvPr id="105" name="Title 1"/>
          <p:cNvSpPr txBox="1">
            <a:spLocks noGrp="1"/>
          </p:cNvSpPr>
          <p:nvPr>
            <p:ph type="title"/>
          </p:nvPr>
        </p:nvSpPr>
        <p:spPr>
          <a:xfrm>
            <a:off x="924232" y="776779"/>
            <a:ext cx="10885407" cy="2802163"/>
          </a:xfrm>
          <a:prstGeom prst="rect">
            <a:avLst/>
          </a:prstGeom>
        </p:spPr>
        <p:txBody>
          <a:bodyPr/>
          <a:lstStyle/>
          <a:p>
            <a:r>
              <a:rPr lang="en-US" dirty="0"/>
              <a:t>Perspectives on Insurer and Reinsurer Insolvency From Across the Industry</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86637-49A9-05AA-9BB9-A02444728D4D}"/>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35B08042-98C0-D9A1-2B11-1399EA4A6A0A}"/>
              </a:ext>
            </a:extLst>
          </p:cNvPr>
          <p:cNvSpPr txBox="1">
            <a:spLocks noGrp="1"/>
          </p:cNvSpPr>
          <p:nvPr>
            <p:ph type="title"/>
          </p:nvPr>
        </p:nvSpPr>
        <p:spPr>
          <a:xfrm>
            <a:off x="982049" y="726831"/>
            <a:ext cx="10389336" cy="917033"/>
          </a:xfrm>
          <a:prstGeom prst="rect">
            <a:avLst/>
          </a:prstGeom>
        </p:spPr>
        <p:txBody>
          <a:bodyPr>
            <a:noAutofit/>
          </a:bodyPr>
          <a:lstStyle/>
          <a:p>
            <a:r>
              <a:rPr lang="en-US" sz="4000" dirty="0"/>
              <a:t>Liquidation</a:t>
            </a:r>
            <a:endParaRPr sz="4000" dirty="0"/>
          </a:p>
        </p:txBody>
      </p:sp>
      <p:pic>
        <p:nvPicPr>
          <p:cNvPr id="5" name="Picture Placeholder 4" descr="Picture Placeholder 4">
            <a:extLst>
              <a:ext uri="{FF2B5EF4-FFF2-40B4-BE49-F238E27FC236}">
                <a16:creationId xmlns:a16="http://schemas.microsoft.com/office/drawing/2014/main" id="{15721F74-FB32-0104-1D11-B1A3432C21B7}"/>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36FCE270-1A79-7DEE-B03E-292338CAFF38}"/>
              </a:ext>
            </a:extLst>
          </p:cNvPr>
          <p:cNvSpPr txBox="1"/>
          <p:nvPr/>
        </p:nvSpPr>
        <p:spPr>
          <a:xfrm>
            <a:off x="982050" y="1623317"/>
            <a:ext cx="10155138" cy="5062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If the receiver and the court determine that the insurer cannot be rehabilitated, the receiver is charged with liquidating the insolvent insurer. </a:t>
            </a:r>
          </a:p>
          <a:p>
            <a:pPr algn="l"/>
            <a:endParaRPr lang="en-US" sz="1800" dirty="0"/>
          </a:p>
          <a:p>
            <a:pPr marL="285750" indent="-285750" algn="l">
              <a:buFont typeface="Arial" panose="020B0604020202020204" pitchFamily="34" charset="0"/>
              <a:buChar char="•"/>
            </a:pPr>
            <a:r>
              <a:rPr lang="en-US" sz="1800" dirty="0"/>
              <a:t>Liquidations have specific steps:</a:t>
            </a:r>
          </a:p>
          <a:p>
            <a:pPr algn="l"/>
            <a:endParaRPr lang="en-US" sz="1800" dirty="0"/>
          </a:p>
          <a:p>
            <a:pPr marL="566928" lvl="1" indent="-285750" algn="l">
              <a:buFont typeface="Century Gothic" panose="020B0502020202020204" pitchFamily="34" charset="0"/>
              <a:buChar char="–"/>
            </a:pPr>
            <a:r>
              <a:rPr lang="en-US" sz="1600" dirty="0"/>
              <a:t>Entry of order of liquidation by the court;</a:t>
            </a:r>
          </a:p>
          <a:p>
            <a:pPr marL="281178" lvl="1" algn="l"/>
            <a:endParaRPr lang="en-US" sz="1600" dirty="0"/>
          </a:p>
          <a:p>
            <a:pPr marL="566928" lvl="1" indent="-285750" algn="l">
              <a:buFont typeface="Century Gothic" panose="020B0502020202020204" pitchFamily="34" charset="0"/>
              <a:buChar char="–"/>
            </a:pPr>
            <a:r>
              <a:rPr lang="en-US" sz="1600" dirty="0"/>
              <a:t>Development and approval of liquidation plan and procedures;</a:t>
            </a:r>
          </a:p>
          <a:p>
            <a:pPr marL="281178" lvl="1" algn="l"/>
            <a:endParaRPr lang="en-US" sz="1600" dirty="0"/>
          </a:p>
          <a:p>
            <a:pPr marL="566928" lvl="1" indent="-285750" algn="l">
              <a:buFont typeface="Century Gothic" panose="020B0502020202020204" pitchFamily="34" charset="0"/>
              <a:buChar char="–"/>
            </a:pPr>
            <a:r>
              <a:rPr lang="en-US" sz="1600" dirty="0"/>
              <a:t>Evaluation of effect on policies (obligations of P&amp;C insurers or cancelable obligations of life insurers) and establishment of bar date for filing new claims;</a:t>
            </a:r>
          </a:p>
          <a:p>
            <a:pPr marL="281178" lvl="1" algn="l"/>
            <a:endParaRPr lang="en-US" sz="1600" dirty="0"/>
          </a:p>
          <a:p>
            <a:pPr marL="576263" lvl="1" indent="-293688" algn="l">
              <a:buFont typeface="Century Gothic" panose="020B0502020202020204" pitchFamily="34" charset="0"/>
              <a:buChar char="–"/>
            </a:pPr>
            <a:r>
              <a:rPr lang="en-US" sz="1600" dirty="0"/>
              <a:t>Triggering of and coordination with guaranty associations;</a:t>
            </a:r>
          </a:p>
          <a:p>
            <a:pPr marL="576263" lvl="1" indent="-293688" algn="l">
              <a:buFont typeface="Century Gothic" panose="020B0502020202020204" pitchFamily="34" charset="0"/>
              <a:buChar char="–"/>
            </a:pPr>
            <a:endParaRPr lang="en-US" sz="1600" dirty="0"/>
          </a:p>
          <a:p>
            <a:pPr marL="576263" lvl="1" indent="-293688" algn="l">
              <a:buFont typeface="Century Gothic" panose="020B0502020202020204" pitchFamily="34" charset="0"/>
              <a:buChar char="–"/>
            </a:pPr>
            <a:r>
              <a:rPr lang="en-US" sz="1600" dirty="0"/>
              <a:t>Administration of plan and liquidation of insurer.</a:t>
            </a:r>
          </a:p>
          <a:p>
            <a:pPr marL="282575" lvl="1" algn="l"/>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8365774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3171E-4285-E0DD-C568-E9726EF9404F}"/>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9B65E480-E51A-CD2A-587D-13D11265EDAB}"/>
              </a:ext>
            </a:extLst>
          </p:cNvPr>
          <p:cNvSpPr txBox="1">
            <a:spLocks noGrp="1"/>
          </p:cNvSpPr>
          <p:nvPr>
            <p:ph type="title"/>
          </p:nvPr>
        </p:nvSpPr>
        <p:spPr>
          <a:xfrm>
            <a:off x="982049" y="726831"/>
            <a:ext cx="10389336" cy="917033"/>
          </a:xfrm>
          <a:prstGeom prst="rect">
            <a:avLst/>
          </a:prstGeom>
        </p:spPr>
        <p:txBody>
          <a:bodyPr>
            <a:noAutofit/>
          </a:bodyPr>
          <a:lstStyle/>
          <a:p>
            <a:r>
              <a:rPr lang="en-US" sz="4000" dirty="0"/>
              <a:t>Creditor Priority Scheme</a:t>
            </a:r>
            <a:endParaRPr sz="4000" dirty="0"/>
          </a:p>
        </p:txBody>
      </p:sp>
      <p:pic>
        <p:nvPicPr>
          <p:cNvPr id="5" name="Picture Placeholder 4" descr="Picture Placeholder 4">
            <a:extLst>
              <a:ext uri="{FF2B5EF4-FFF2-40B4-BE49-F238E27FC236}">
                <a16:creationId xmlns:a16="http://schemas.microsoft.com/office/drawing/2014/main" id="{29E7F567-67C4-228D-E655-9BD525B8557B}"/>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C759F9F7-CC68-FDC5-E584-AF30F4312283}"/>
              </a:ext>
            </a:extLst>
          </p:cNvPr>
          <p:cNvSpPr txBox="1"/>
          <p:nvPr/>
        </p:nvSpPr>
        <p:spPr>
          <a:xfrm>
            <a:off x="982050" y="1623317"/>
            <a:ext cx="10155138" cy="4507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Priority schemes are generally set by state law.</a:t>
            </a:r>
          </a:p>
          <a:p>
            <a:pPr algn="l"/>
            <a:r>
              <a:rPr lang="en-US" sz="1600" dirty="0"/>
              <a:t> </a:t>
            </a:r>
          </a:p>
          <a:p>
            <a:pPr marL="285750" indent="-285750" algn="l">
              <a:buFont typeface="Arial" panose="020B0604020202020204" pitchFamily="34" charset="0"/>
              <a:buChar char="•"/>
            </a:pPr>
            <a:r>
              <a:rPr lang="en-US" sz="1800" dirty="0"/>
              <a:t>NAIC’s Receivers’ Handbook has default priority scheme (variations in state law):</a:t>
            </a:r>
          </a:p>
          <a:p>
            <a:pPr marL="566928" lvl="1" indent="-285750" algn="l">
              <a:buFont typeface="Century Gothic" panose="020B0502020202020204" pitchFamily="34" charset="0"/>
              <a:buChar char="–"/>
            </a:pPr>
            <a:r>
              <a:rPr lang="en-US" sz="1600" dirty="0"/>
              <a:t>Secured creditors;</a:t>
            </a:r>
          </a:p>
          <a:p>
            <a:pPr marL="566928" lvl="1" indent="-285750" algn="l">
              <a:buFont typeface="Century Gothic" panose="020B0502020202020204" pitchFamily="34" charset="0"/>
              <a:buChar char="–"/>
            </a:pPr>
            <a:r>
              <a:rPr lang="en-US" sz="1600" dirty="0"/>
              <a:t>Special deposit claimants; </a:t>
            </a:r>
          </a:p>
          <a:p>
            <a:pPr marL="566928" lvl="1" indent="-285750" algn="l">
              <a:buFont typeface="Century Gothic" panose="020B0502020202020204" pitchFamily="34" charset="0"/>
              <a:buChar char="–"/>
            </a:pPr>
            <a:r>
              <a:rPr lang="en-US" sz="1600" dirty="0"/>
              <a:t>Class 1 – Receiver’s administrative expenses;</a:t>
            </a:r>
          </a:p>
          <a:p>
            <a:pPr marL="566928" lvl="1" indent="-285750" algn="l">
              <a:buFont typeface="Century Gothic" panose="020B0502020202020204" pitchFamily="34" charset="0"/>
              <a:buChar char="–"/>
            </a:pPr>
            <a:r>
              <a:rPr lang="en-US" sz="1600" dirty="0"/>
              <a:t>Class 2 – guaranty association expenses;</a:t>
            </a:r>
          </a:p>
          <a:p>
            <a:pPr marL="566928" lvl="1" indent="-285750" algn="l">
              <a:buFont typeface="Century Gothic" panose="020B0502020202020204" pitchFamily="34" charset="0"/>
              <a:buChar char="–"/>
            </a:pPr>
            <a:r>
              <a:rPr lang="en-US" sz="1600" dirty="0"/>
              <a:t>Classes 3 &amp; 4 – claims for policy benefits;</a:t>
            </a:r>
          </a:p>
          <a:p>
            <a:pPr marL="566928" lvl="1" indent="-285750" algn="l">
              <a:buFont typeface="Century Gothic" panose="020B0502020202020204" pitchFamily="34" charset="0"/>
              <a:buChar char="–"/>
            </a:pPr>
            <a:r>
              <a:rPr lang="en-US" sz="1600" dirty="0"/>
              <a:t>Class 5 – federal government claims;</a:t>
            </a:r>
          </a:p>
          <a:p>
            <a:pPr marL="566928" lvl="1" indent="-285750" algn="l">
              <a:buFont typeface="Century Gothic" panose="020B0502020202020204" pitchFamily="34" charset="0"/>
              <a:buChar char="–"/>
            </a:pPr>
            <a:r>
              <a:rPr lang="en-US" sz="1600" dirty="0"/>
              <a:t>Class 6 – employee compensation (includes wages);</a:t>
            </a:r>
          </a:p>
          <a:p>
            <a:pPr marL="566928" lvl="1" indent="-285750" algn="l">
              <a:buFont typeface="Century Gothic" panose="020B0502020202020204" pitchFamily="34" charset="0"/>
              <a:buChar char="–"/>
            </a:pPr>
            <a:r>
              <a:rPr lang="en-US" sz="1600" dirty="0"/>
              <a:t>Class 7 – general creditors (includes brokers, D&amp;O indemnity claims, reinsurer claims);</a:t>
            </a:r>
          </a:p>
          <a:p>
            <a:pPr marL="566928" lvl="1" indent="-285750" algn="l">
              <a:buFont typeface="Century Gothic" panose="020B0502020202020204" pitchFamily="34" charset="0"/>
              <a:buChar char="–"/>
            </a:pPr>
            <a:r>
              <a:rPr lang="en-US" sz="1600" dirty="0"/>
              <a:t>Class 8 – state &amp; local government claims, some legal fees;</a:t>
            </a:r>
          </a:p>
          <a:p>
            <a:pPr marL="566928" lvl="1" indent="-285750" algn="l">
              <a:buFont typeface="Century Gothic" panose="020B0502020202020204" pitchFamily="34" charset="0"/>
              <a:buChar char="–"/>
            </a:pPr>
            <a:r>
              <a:rPr lang="en-US" sz="1600" dirty="0"/>
              <a:t>Class 9 – claims for penalties, punitive damages, forfeitures;</a:t>
            </a:r>
          </a:p>
          <a:p>
            <a:pPr marL="566928" lvl="1" indent="-285750" algn="l">
              <a:buFont typeface="Century Gothic" panose="020B0502020202020204" pitchFamily="34" charset="0"/>
              <a:buChar char="–"/>
            </a:pPr>
            <a:r>
              <a:rPr lang="en-US" sz="1600" dirty="0"/>
              <a:t>Class 10 – unexcused late-filed claims;</a:t>
            </a:r>
          </a:p>
          <a:p>
            <a:pPr marL="566928" lvl="1" indent="-285750" algn="l">
              <a:buFont typeface="Century Gothic" panose="020B0502020202020204" pitchFamily="34" charset="0"/>
              <a:buChar char="–"/>
            </a:pPr>
            <a:r>
              <a:rPr lang="en-US" sz="1600" dirty="0"/>
              <a:t>Class 11 – surplus notes;</a:t>
            </a:r>
          </a:p>
          <a:p>
            <a:pPr marL="566928" lvl="1" indent="-285750" algn="l">
              <a:buFont typeface="Century Gothic" panose="020B0502020202020204" pitchFamily="34" charset="0"/>
              <a:buChar char="–"/>
            </a:pPr>
            <a:r>
              <a:rPr lang="en-US" sz="1600" dirty="0"/>
              <a:t>Class 12 – interest;</a:t>
            </a:r>
          </a:p>
          <a:p>
            <a:pPr marL="566928" lvl="1" indent="-285750" algn="l">
              <a:buFont typeface="Century Gothic" panose="020B0502020202020204" pitchFamily="34" charset="0"/>
              <a:buChar char="–"/>
            </a:pPr>
            <a:r>
              <a:rPr lang="en-US" sz="1600" dirty="0"/>
              <a:t>Class 13 – equity interests.</a:t>
            </a:r>
          </a:p>
          <a:p>
            <a:pPr marL="566928" lvl="1" indent="-285750" algn="l">
              <a:buFont typeface="Century Gothic" panose="020B0502020202020204" pitchFamily="34" charset="0"/>
              <a:buChar char="–"/>
            </a:pPr>
            <a:endParaRPr lang="en-US" sz="1600" dirty="0"/>
          </a:p>
          <a:p>
            <a:pPr marL="282575" lvl="1" algn="l"/>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17314103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78CA5-4B9F-A184-539A-59DEA295F117}"/>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9BC70EB6-D127-690C-008B-BE7A11FBEC7A}"/>
              </a:ext>
            </a:extLst>
          </p:cNvPr>
          <p:cNvSpPr txBox="1">
            <a:spLocks noGrp="1"/>
          </p:cNvSpPr>
          <p:nvPr>
            <p:ph type="title"/>
          </p:nvPr>
        </p:nvSpPr>
        <p:spPr>
          <a:xfrm>
            <a:off x="982049" y="759489"/>
            <a:ext cx="10389336" cy="917033"/>
          </a:xfrm>
          <a:prstGeom prst="rect">
            <a:avLst/>
          </a:prstGeom>
        </p:spPr>
        <p:txBody>
          <a:bodyPr>
            <a:noAutofit/>
          </a:bodyPr>
          <a:lstStyle/>
          <a:p>
            <a:r>
              <a:rPr lang="en-US" sz="3200" dirty="0"/>
              <a:t>Impacts of Primary Insurer Insolvencies on Reinsurers</a:t>
            </a:r>
            <a:endParaRPr sz="3200" dirty="0"/>
          </a:p>
        </p:txBody>
      </p:sp>
      <p:pic>
        <p:nvPicPr>
          <p:cNvPr id="5" name="Picture Placeholder 4" descr="Picture Placeholder 4">
            <a:extLst>
              <a:ext uri="{FF2B5EF4-FFF2-40B4-BE49-F238E27FC236}">
                <a16:creationId xmlns:a16="http://schemas.microsoft.com/office/drawing/2014/main" id="{7B2C9B58-80A4-1BAD-E825-B5E7D2073621}"/>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C8D084DC-0183-C3C5-9476-4FFE656C3A0F}"/>
              </a:ext>
            </a:extLst>
          </p:cNvPr>
          <p:cNvSpPr txBox="1"/>
          <p:nvPr/>
        </p:nvSpPr>
        <p:spPr>
          <a:xfrm>
            <a:off x="982050" y="1623317"/>
            <a:ext cx="10155138" cy="50622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Reinsurance receivables are often a significant portion of a primary insurer’s assets, and are a prime target for receivers.</a:t>
            </a:r>
          </a:p>
          <a:p>
            <a:pPr algn="l"/>
            <a:endParaRPr lang="en-US" sz="1600" dirty="0"/>
          </a:p>
          <a:p>
            <a:pPr marL="285750" indent="-285750" algn="l">
              <a:buFont typeface="Arial" panose="020B0604020202020204" pitchFamily="34" charset="0"/>
              <a:buChar char="•"/>
            </a:pPr>
            <a:r>
              <a:rPr lang="en-US" sz="1800" dirty="0"/>
              <a:t>Typically, ceded reinsurance agreements are continued through rehabilitation, and even through liquidation, unless they terminated according to their terms prior to liquidation or are terminated through the liquidation order.</a:t>
            </a:r>
          </a:p>
          <a:p>
            <a:pPr algn="l"/>
            <a:endParaRPr lang="en-US" sz="1600" dirty="0"/>
          </a:p>
          <a:p>
            <a:pPr marL="285750" indent="-285750" algn="l">
              <a:buFont typeface="Arial" panose="020B0604020202020204" pitchFamily="34" charset="0"/>
              <a:buChar char="•"/>
            </a:pPr>
            <a:r>
              <a:rPr lang="en-US" sz="1800" dirty="0"/>
              <a:t>As arbitration agreements are ubiquitous in reinsurance contracts, there are frequently issues about whether the reinsurer may demand arbitration.</a:t>
            </a:r>
          </a:p>
        </p:txBody>
      </p:sp>
    </p:spTree>
    <p:extLst>
      <p:ext uri="{BB962C8B-B14F-4D97-AF65-F5344CB8AC3E}">
        <p14:creationId xmlns:p14="http://schemas.microsoft.com/office/powerpoint/2010/main" val="17149278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E9B7C-4A86-2124-0E09-B817B9F695F3}"/>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58046216-991E-33CD-B646-E857C2D925E8}"/>
              </a:ext>
            </a:extLst>
          </p:cNvPr>
          <p:cNvSpPr txBox="1">
            <a:spLocks noGrp="1"/>
          </p:cNvSpPr>
          <p:nvPr>
            <p:ph type="title"/>
          </p:nvPr>
        </p:nvSpPr>
        <p:spPr>
          <a:xfrm>
            <a:off x="982049" y="726831"/>
            <a:ext cx="10389336" cy="917033"/>
          </a:xfrm>
          <a:prstGeom prst="rect">
            <a:avLst/>
          </a:prstGeom>
        </p:spPr>
        <p:txBody>
          <a:bodyPr>
            <a:noAutofit/>
          </a:bodyPr>
          <a:lstStyle/>
          <a:p>
            <a:r>
              <a:rPr lang="en-US" sz="3600" dirty="0"/>
              <a:t>Arbitration Agreements and Insolvencies</a:t>
            </a:r>
            <a:endParaRPr sz="3600" dirty="0"/>
          </a:p>
        </p:txBody>
      </p:sp>
      <p:pic>
        <p:nvPicPr>
          <p:cNvPr id="5" name="Picture Placeholder 4" descr="Picture Placeholder 4">
            <a:extLst>
              <a:ext uri="{FF2B5EF4-FFF2-40B4-BE49-F238E27FC236}">
                <a16:creationId xmlns:a16="http://schemas.microsoft.com/office/drawing/2014/main" id="{B954327F-4DFD-52D5-92D3-E4586B4CCC23}"/>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FD13B6C7-FB12-E651-0EA4-5D79D5A7E53C}"/>
              </a:ext>
            </a:extLst>
          </p:cNvPr>
          <p:cNvSpPr txBox="1"/>
          <p:nvPr/>
        </p:nvSpPr>
        <p:spPr>
          <a:xfrm>
            <a:off x="982050" y="1623317"/>
            <a:ext cx="10155138" cy="4507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Arbitration is a private matter of contract, often confidential, often subject to flexible dispute-resolution processes, and binding only on the parties.</a:t>
            </a:r>
          </a:p>
          <a:p>
            <a:pPr algn="l"/>
            <a:r>
              <a:rPr lang="en-US" sz="1800" dirty="0"/>
              <a:t> </a:t>
            </a:r>
          </a:p>
          <a:p>
            <a:pPr marL="285750" indent="-285750" algn="l">
              <a:buFont typeface="Arial" panose="020B0604020202020204" pitchFamily="34" charset="0"/>
              <a:buChar char="•"/>
            </a:pPr>
            <a:r>
              <a:rPr lang="en-US" sz="1800" dirty="0"/>
              <a:t>Insolvency proceedings, on the other hand, are intended to be a centralized and transparent procedure, with an outcome binding on all parties.</a:t>
            </a:r>
          </a:p>
          <a:p>
            <a:pPr algn="l"/>
            <a:endParaRPr lang="en-US" sz="1800" dirty="0"/>
          </a:p>
          <a:p>
            <a:pPr marL="285750" indent="-285750" algn="l">
              <a:buFont typeface="Arial" panose="020B0604020202020204" pitchFamily="34" charset="0"/>
              <a:buChar char="•"/>
            </a:pPr>
            <a:r>
              <a:rPr lang="en-US" sz="1800" dirty="0"/>
              <a:t>The enforceability of agreements to arbitrate (and circumstances for enforceability) can thus be an issue in insolvency proceedings.</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On the other hand, an arbitration in an insolvency proceeding may be useful to help resolve collective issues.</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endParaRPr lang="en-US" sz="1800" dirty="0"/>
          </a:p>
          <a:p>
            <a:pPr marL="566928" lvl="1" indent="-285750" algn="l">
              <a:buFont typeface="Century Gothic" panose="020B0502020202020204" pitchFamily="34" charset="0"/>
              <a:buChar char="–"/>
            </a:pPr>
            <a:endParaRPr lang="en-US" sz="1600" dirty="0"/>
          </a:p>
          <a:p>
            <a:pPr marL="282575" lvl="1" algn="l"/>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100613593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47E19-6880-7427-4028-8205A54FC9B1}"/>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3C41A1CA-37D4-D3B3-0BCA-FE14ED2B5CEC}"/>
              </a:ext>
            </a:extLst>
          </p:cNvPr>
          <p:cNvSpPr txBox="1">
            <a:spLocks noGrp="1"/>
          </p:cNvSpPr>
          <p:nvPr>
            <p:ph type="title"/>
          </p:nvPr>
        </p:nvSpPr>
        <p:spPr>
          <a:xfrm>
            <a:off x="982049" y="726831"/>
            <a:ext cx="10389336" cy="917033"/>
          </a:xfrm>
          <a:prstGeom prst="rect">
            <a:avLst/>
          </a:prstGeom>
        </p:spPr>
        <p:txBody>
          <a:bodyPr>
            <a:noAutofit/>
          </a:bodyPr>
          <a:lstStyle/>
          <a:p>
            <a:r>
              <a:rPr lang="en-US" sz="3600" dirty="0"/>
              <a:t>Arbitration Agreements and Insolvencies</a:t>
            </a:r>
            <a:endParaRPr sz="3600" dirty="0"/>
          </a:p>
        </p:txBody>
      </p:sp>
      <p:pic>
        <p:nvPicPr>
          <p:cNvPr id="5" name="Picture Placeholder 4" descr="Picture Placeholder 4">
            <a:extLst>
              <a:ext uri="{FF2B5EF4-FFF2-40B4-BE49-F238E27FC236}">
                <a16:creationId xmlns:a16="http://schemas.microsoft.com/office/drawing/2014/main" id="{18E06CAA-5967-E86A-1833-2B7593D5570A}"/>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97BD3201-731B-2EB1-271D-0BE878F5F613}"/>
              </a:ext>
            </a:extLst>
          </p:cNvPr>
          <p:cNvSpPr txBox="1"/>
          <p:nvPr/>
        </p:nvSpPr>
        <p:spPr>
          <a:xfrm>
            <a:off x="982050" y="1623317"/>
            <a:ext cx="10155138" cy="4507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Generally, insolvency proceedings stay all claims against the insolvent insurer, and may stay arbitrations brought by the insolvent insurer against others.</a:t>
            </a:r>
          </a:p>
          <a:p>
            <a:pPr algn="l"/>
            <a:r>
              <a:rPr lang="en-US" sz="1800" dirty="0"/>
              <a:t> </a:t>
            </a:r>
          </a:p>
          <a:p>
            <a:pPr marL="285750" indent="-285750" algn="l">
              <a:buFont typeface="Arial" panose="020B0604020202020204" pitchFamily="34" charset="0"/>
              <a:buChar char="•"/>
            </a:pPr>
            <a:r>
              <a:rPr lang="en-US" sz="1800" dirty="0"/>
              <a:t>There are often still questions about “defensive” use of arbitration agreements when a receiver pursues claims on behalf of the insolvent company</a:t>
            </a:r>
          </a:p>
          <a:p>
            <a:pPr algn="l"/>
            <a:endParaRPr lang="en-US" sz="1800" dirty="0"/>
          </a:p>
          <a:p>
            <a:pPr algn="l"/>
            <a:r>
              <a:rPr lang="en-US" sz="1600" dirty="0"/>
              <a:t>	–	If the receiver initiates a claim in the insolvency proceedings, the other party may seek to compel 		arbitration (often after removal).</a:t>
            </a:r>
          </a:p>
          <a:p>
            <a:pPr marL="285750" indent="-285750" algn="l">
              <a:buFont typeface="Arial" panose="020B0604020202020204" pitchFamily="34" charset="0"/>
              <a:buChar char="•"/>
            </a:pPr>
            <a:endParaRPr lang="en-US" sz="1800" dirty="0"/>
          </a:p>
          <a:p>
            <a:pPr lvl="1" algn="l"/>
            <a:r>
              <a:rPr lang="en-US" sz="1600" dirty="0"/>
              <a:t>	–	Generally, claims are arbitrable notwithstanding the insolvency if they constitute “in </a:t>
            </a:r>
            <a:r>
              <a:rPr lang="en-US" sz="1600" dirty="0" err="1"/>
              <a:t>personam</a:t>
            </a:r>
            <a:r>
              <a:rPr lang="en-US" sz="1600" dirty="0"/>
              <a:t>” 			claims versus “in rem” claims. The issue of which is which is frequently litigated.</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endParaRPr lang="en-US" sz="1800" dirty="0"/>
          </a:p>
          <a:p>
            <a:pPr marL="566928" lvl="1" indent="-285750" algn="l">
              <a:buFont typeface="Century Gothic" panose="020B0502020202020204" pitchFamily="34" charset="0"/>
              <a:buChar char="–"/>
            </a:pPr>
            <a:endParaRPr lang="en-US" sz="1600" dirty="0"/>
          </a:p>
          <a:p>
            <a:pPr marL="282575" lvl="1" algn="l"/>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23022125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792EC-E71E-F48C-9156-6F9C68B3D5A6}"/>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87830C48-F9CA-16E9-FB57-88D4289A0C34}"/>
              </a:ext>
            </a:extLst>
          </p:cNvPr>
          <p:cNvSpPr txBox="1">
            <a:spLocks noGrp="1"/>
          </p:cNvSpPr>
          <p:nvPr>
            <p:ph type="title"/>
          </p:nvPr>
        </p:nvSpPr>
        <p:spPr>
          <a:xfrm>
            <a:off x="982049" y="726831"/>
            <a:ext cx="10389336" cy="917033"/>
          </a:xfrm>
          <a:prstGeom prst="rect">
            <a:avLst/>
          </a:prstGeom>
        </p:spPr>
        <p:txBody>
          <a:bodyPr>
            <a:noAutofit/>
          </a:bodyPr>
          <a:lstStyle/>
          <a:p>
            <a:r>
              <a:rPr lang="en-US" sz="4000" dirty="0"/>
              <a:t>Scottish Re</a:t>
            </a:r>
            <a:endParaRPr sz="4000" dirty="0"/>
          </a:p>
        </p:txBody>
      </p:sp>
      <p:pic>
        <p:nvPicPr>
          <p:cNvPr id="5" name="Picture Placeholder 4" descr="Picture Placeholder 4">
            <a:extLst>
              <a:ext uri="{FF2B5EF4-FFF2-40B4-BE49-F238E27FC236}">
                <a16:creationId xmlns:a16="http://schemas.microsoft.com/office/drawing/2014/main" id="{C4A345B6-8408-63EA-DE50-9844C58955E5}"/>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D7C54FB4-3001-9437-735D-3A2437496BCF}"/>
              </a:ext>
            </a:extLst>
          </p:cNvPr>
          <p:cNvSpPr txBox="1"/>
          <p:nvPr/>
        </p:nvSpPr>
        <p:spPr>
          <a:xfrm>
            <a:off x="982050" y="1623317"/>
            <a:ext cx="10155138" cy="50622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600" dirty="0"/>
              <a:t>Scottish Re is the first known receivership/liquidation of a US life reinsurer, so it raises unique and novel questions about reinsurer insolvency law.</a:t>
            </a:r>
          </a:p>
          <a:p>
            <a:pPr algn="l"/>
            <a:endParaRPr lang="en-US" sz="1600" dirty="0"/>
          </a:p>
          <a:p>
            <a:pPr marL="285750" indent="-285750" algn="l">
              <a:buFont typeface="Arial" panose="020B0604020202020204" pitchFamily="34" charset="0"/>
              <a:buChar char="•"/>
            </a:pPr>
            <a:r>
              <a:rPr lang="en-US" sz="1600" dirty="0"/>
              <a:t>Scottish Re went into runoff in 2008 and was placed into rehabilitation in 2019 in Delaware, and the commissioner was appointed as receiver. In 2023, the company was placed into liquidation proceedings, which remain ongoing.</a:t>
            </a:r>
          </a:p>
          <a:p>
            <a:pPr algn="l"/>
            <a:endParaRPr lang="en-US" sz="1600" dirty="0"/>
          </a:p>
          <a:p>
            <a:pPr marL="285750" indent="-285750" algn="l">
              <a:buFont typeface="Arial" panose="020B0604020202020204" pitchFamily="34" charset="0"/>
              <a:buChar char="•"/>
            </a:pPr>
            <a:r>
              <a:rPr lang="en-US" sz="1600" dirty="0"/>
              <a:t>As a life reinsurer, unique issues involving:</a:t>
            </a:r>
          </a:p>
          <a:p>
            <a:pPr algn="l"/>
            <a:endParaRPr lang="en-US" sz="1600" dirty="0"/>
          </a:p>
          <a:p>
            <a:pPr marL="566928" lvl="1" indent="-285750" algn="l">
              <a:buFont typeface="Century Gothic" panose="020B0502020202020204" pitchFamily="34" charset="0"/>
              <a:buChar char="–"/>
            </a:pPr>
            <a:r>
              <a:rPr lang="en-US" sz="1600" dirty="0"/>
              <a:t>Collateral trust issues</a:t>
            </a:r>
          </a:p>
          <a:p>
            <a:pPr marL="566928" lvl="1" indent="-285750" algn="l">
              <a:buFont typeface="Century Gothic" panose="020B0502020202020204" pitchFamily="34" charset="0"/>
              <a:buChar char="–"/>
            </a:pPr>
            <a:r>
              <a:rPr lang="en-US" sz="1600" dirty="0"/>
              <a:t>Valuation of claims</a:t>
            </a:r>
          </a:p>
          <a:p>
            <a:pPr marL="739775" lvl="1" indent="-163513" algn="l">
              <a:buFont typeface="Arial" panose="020B0604020202020204" pitchFamily="34" charset="0"/>
              <a:buChar char="•"/>
            </a:pPr>
            <a:r>
              <a:rPr lang="en-US" sz="1600" dirty="0"/>
              <a:t>Role of rate guarantees</a:t>
            </a:r>
          </a:p>
          <a:p>
            <a:pPr marL="739775" lvl="1" indent="-163513" algn="l">
              <a:buFont typeface="Arial" panose="020B0604020202020204" pitchFamily="34" charset="0"/>
              <a:buChar char="•"/>
            </a:pPr>
            <a:r>
              <a:rPr lang="en-US" sz="1600" dirty="0"/>
              <a:t>Proprietary mortality tables</a:t>
            </a:r>
          </a:p>
          <a:p>
            <a:pPr marL="576263" lvl="1" indent="-293688" algn="l">
              <a:buFont typeface="Century Gothic" panose="020B0502020202020204" pitchFamily="34" charset="0"/>
              <a:buChar char="–"/>
            </a:pPr>
            <a:r>
              <a:rPr lang="en-US" sz="1600" dirty="0"/>
              <a:t>Role of retros</a:t>
            </a:r>
          </a:p>
          <a:p>
            <a:pPr marL="576263" lvl="1" indent="-293688" algn="l">
              <a:buFont typeface="Century Gothic" panose="020B0502020202020204" pitchFamily="34" charset="0"/>
              <a:buChar char="–"/>
            </a:pPr>
            <a:r>
              <a:rPr lang="en-US" sz="1600" dirty="0"/>
              <a:t>Jumbo/</a:t>
            </a:r>
            <a:r>
              <a:rPr lang="en-US" sz="1600" dirty="0" err="1"/>
              <a:t>STOLI</a:t>
            </a:r>
            <a:r>
              <a:rPr lang="en-US" sz="1600" dirty="0"/>
              <a:t> issues</a:t>
            </a:r>
          </a:p>
          <a:p>
            <a:pPr marL="282575" lvl="1" algn="l"/>
            <a:endParaRPr lang="en-US" sz="1600" dirty="0"/>
          </a:p>
          <a:p>
            <a:pPr marL="282575" lvl="1" algn="l"/>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27441652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37E1C-52F8-2474-A90A-2D852B85CC32}"/>
            </a:ext>
          </a:extLst>
        </p:cNvPr>
        <p:cNvGrpSpPr/>
        <p:nvPr/>
      </p:nvGrpSpPr>
      <p:grpSpPr>
        <a:xfrm>
          <a:off x="0" y="0"/>
          <a:ext cx="0" cy="0"/>
          <a:chOff x="0" y="0"/>
          <a:chExt cx="0" cy="0"/>
        </a:xfrm>
      </p:grpSpPr>
      <p:pic>
        <p:nvPicPr>
          <p:cNvPr id="118" name="Picture Placeholder 4" descr="Picture Placeholder 4">
            <a:extLst>
              <a:ext uri="{FF2B5EF4-FFF2-40B4-BE49-F238E27FC236}">
                <a16:creationId xmlns:a16="http://schemas.microsoft.com/office/drawing/2014/main" id="{A3A4ED1E-1F5A-3F75-0FE7-1200033B07FC}"/>
              </a:ext>
            </a:extLst>
          </p:cNvPr>
          <p:cNvPicPr>
            <a:picLocks noGrp="1" noChangeAspect="1"/>
          </p:cNvPicPr>
          <p:nvPr>
            <p:ph type="pic" idx="21"/>
          </p:nvPr>
        </p:nvPicPr>
        <p:blipFill>
          <a:blip r:embed="rId2"/>
          <a:stretch>
            <a:fillRect/>
          </a:stretch>
        </p:blipFill>
        <p:spPr>
          <a:prstGeom prst="rect">
            <a:avLst/>
          </a:prstGeom>
        </p:spPr>
      </p:pic>
      <p:sp>
        <p:nvSpPr>
          <p:cNvPr id="119" name="Click to edit title">
            <a:extLst>
              <a:ext uri="{FF2B5EF4-FFF2-40B4-BE49-F238E27FC236}">
                <a16:creationId xmlns:a16="http://schemas.microsoft.com/office/drawing/2014/main" id="{6F16EAFB-166A-F2DB-B2DB-AA491FA9F035}"/>
              </a:ext>
            </a:extLst>
          </p:cNvPr>
          <p:cNvSpPr txBox="1"/>
          <p:nvPr/>
        </p:nvSpPr>
        <p:spPr>
          <a:xfrm>
            <a:off x="1117677" y="1928688"/>
            <a:ext cx="4528552" cy="278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pPr algn="l"/>
            <a:r>
              <a:rPr lang="en-US" dirty="0"/>
              <a:t>The Receiver’s Perspective</a:t>
            </a:r>
            <a:endParaRPr dirty="0"/>
          </a:p>
        </p:txBody>
      </p:sp>
    </p:spTree>
    <p:extLst>
      <p:ext uri="{BB962C8B-B14F-4D97-AF65-F5344CB8AC3E}">
        <p14:creationId xmlns:p14="http://schemas.microsoft.com/office/powerpoint/2010/main" val="316928830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1226D-BFCD-419F-C6BF-FF9DE92819C1}"/>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A17CB086-A220-F6C7-9450-7B26F09023C4}"/>
              </a:ext>
            </a:extLst>
          </p:cNvPr>
          <p:cNvSpPr txBox="1">
            <a:spLocks noGrp="1"/>
          </p:cNvSpPr>
          <p:nvPr>
            <p:ph type="title"/>
          </p:nvPr>
        </p:nvSpPr>
        <p:spPr>
          <a:xfrm>
            <a:off x="982049" y="759489"/>
            <a:ext cx="10389336" cy="917033"/>
          </a:xfrm>
          <a:prstGeom prst="rect">
            <a:avLst/>
          </a:prstGeom>
        </p:spPr>
        <p:txBody>
          <a:bodyPr>
            <a:noAutofit/>
          </a:bodyPr>
          <a:lstStyle/>
          <a:p>
            <a:r>
              <a:rPr lang="en-US" sz="2800" dirty="0"/>
              <a:t>How the Receiver Develops a Rehabilitation Plan</a:t>
            </a:r>
            <a:endParaRPr sz="2800" dirty="0"/>
          </a:p>
        </p:txBody>
      </p:sp>
      <p:pic>
        <p:nvPicPr>
          <p:cNvPr id="5" name="Picture Placeholder 4" descr="Picture Placeholder 4">
            <a:extLst>
              <a:ext uri="{FF2B5EF4-FFF2-40B4-BE49-F238E27FC236}">
                <a16:creationId xmlns:a16="http://schemas.microsoft.com/office/drawing/2014/main" id="{71CCF254-DBA9-978F-D1B2-661B57192ECC}"/>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1D89F182-B440-BB6F-976C-25DC50F1F21F}"/>
              </a:ext>
            </a:extLst>
          </p:cNvPr>
          <p:cNvSpPr txBox="1"/>
          <p:nvPr/>
        </p:nvSpPr>
        <p:spPr>
          <a:xfrm>
            <a:off x="982046" y="1676522"/>
            <a:ext cx="10155138" cy="50622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Receivers consider numerous factors in developing their rehabilitation plans:</a:t>
            </a:r>
          </a:p>
          <a:p>
            <a:pPr marL="285750" indent="-285750" algn="l">
              <a:buFont typeface="Arial" panose="020B0604020202020204" pitchFamily="34" charset="0"/>
              <a:buChar char="•"/>
            </a:pPr>
            <a:endParaRPr lang="en-US" sz="1800" dirty="0"/>
          </a:p>
          <a:p>
            <a:pPr algn="l"/>
            <a:r>
              <a:rPr lang="en-US" sz="1800" dirty="0"/>
              <a:t>	–	</a:t>
            </a:r>
            <a:r>
              <a:rPr lang="en-US" sz="1600" dirty="0"/>
              <a:t>How the court is likely to view the proposed order of rehabilitation</a:t>
            </a:r>
          </a:p>
          <a:p>
            <a:pPr algn="l"/>
            <a:endParaRPr lang="en-US" sz="1600" dirty="0"/>
          </a:p>
          <a:p>
            <a:pPr algn="l"/>
            <a:r>
              <a:rPr lang="en-US" sz="1600" dirty="0"/>
              <a:t>	–	Potential intervenors and why they might challenge a rehabilitation order—i.e., consideration of 		the objections a plan may receive.</a:t>
            </a:r>
          </a:p>
          <a:p>
            <a:pPr algn="l"/>
            <a:endParaRPr lang="en-US" sz="1600" dirty="0"/>
          </a:p>
          <a:p>
            <a:pPr algn="l"/>
            <a:r>
              <a:rPr lang="en-US" sz="1600" dirty="0"/>
              <a:t>		– Examples include company management, policyholders, state regulators, insurers, 				agents/brokers, guaranty associations</a:t>
            </a:r>
          </a:p>
          <a:p>
            <a:pPr algn="l"/>
            <a:endParaRPr lang="en-US" sz="1600" dirty="0"/>
          </a:p>
          <a:p>
            <a:pPr marL="285750" indent="-285750" algn="l">
              <a:buFont typeface="Arial" panose="020B0604020202020204" pitchFamily="34" charset="0"/>
              <a:buChar char="•"/>
            </a:pPr>
            <a:r>
              <a:rPr lang="en-US" sz="1800" dirty="0"/>
              <a:t>Reinsurance is often a major factor for consideration—i.e., receiver will need to consider how it will manage existing reinsurance agreements (both ceded and assumed).</a:t>
            </a:r>
          </a:p>
        </p:txBody>
      </p:sp>
    </p:spTree>
    <p:extLst>
      <p:ext uri="{BB962C8B-B14F-4D97-AF65-F5344CB8AC3E}">
        <p14:creationId xmlns:p14="http://schemas.microsoft.com/office/powerpoint/2010/main" val="215715950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DB00C-6D09-E737-ECBC-3BEAAA42EF98}"/>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FF7D2C19-AF13-B789-E9EF-A3CE50D99B1D}"/>
              </a:ext>
            </a:extLst>
          </p:cNvPr>
          <p:cNvSpPr txBox="1">
            <a:spLocks noGrp="1"/>
          </p:cNvSpPr>
          <p:nvPr>
            <p:ph type="title"/>
          </p:nvPr>
        </p:nvSpPr>
        <p:spPr>
          <a:xfrm>
            <a:off x="982049" y="759489"/>
            <a:ext cx="10389336" cy="917033"/>
          </a:xfrm>
          <a:prstGeom prst="rect">
            <a:avLst/>
          </a:prstGeom>
        </p:spPr>
        <p:txBody>
          <a:bodyPr>
            <a:noAutofit/>
          </a:bodyPr>
          <a:lstStyle/>
          <a:p>
            <a:r>
              <a:rPr lang="en-US" sz="2800" dirty="0"/>
              <a:t>How the Receiver Approaches Asset Recovery</a:t>
            </a:r>
            <a:endParaRPr sz="2800" dirty="0"/>
          </a:p>
        </p:txBody>
      </p:sp>
      <p:pic>
        <p:nvPicPr>
          <p:cNvPr id="5" name="Picture Placeholder 4" descr="Picture Placeholder 4">
            <a:extLst>
              <a:ext uri="{FF2B5EF4-FFF2-40B4-BE49-F238E27FC236}">
                <a16:creationId xmlns:a16="http://schemas.microsoft.com/office/drawing/2014/main" id="{CA8A2957-317B-FCE6-6117-CE370E2C30F8}"/>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B35C908E-05F2-F08A-6749-52F3FA0002D2}"/>
              </a:ext>
            </a:extLst>
          </p:cNvPr>
          <p:cNvSpPr txBox="1"/>
          <p:nvPr/>
        </p:nvSpPr>
        <p:spPr>
          <a:xfrm>
            <a:off x="982046" y="1676522"/>
            <a:ext cx="10155138" cy="5062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Receivers has many tools they can use for asset recovery, and have to carefully balance the levers they will pull.</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Arbitration or litigation is a primary tool. </a:t>
            </a:r>
          </a:p>
          <a:p>
            <a:pPr marL="285750" indent="-285750" algn="l">
              <a:buFont typeface="Arial" panose="020B0604020202020204" pitchFamily="34" charset="0"/>
              <a:buChar char="•"/>
            </a:pPr>
            <a:endParaRPr lang="en-US" sz="1800" dirty="0"/>
          </a:p>
          <a:p>
            <a:pPr lvl="1" algn="l"/>
            <a:r>
              <a:rPr lang="en-US" sz="1800" dirty="0"/>
              <a:t>	–	</a:t>
            </a:r>
            <a:r>
              <a:rPr lang="en-US" sz="1600" dirty="0"/>
              <a:t>Receiver must consider many factors in prioritizing such actions, including:</a:t>
            </a:r>
          </a:p>
          <a:p>
            <a:pPr lvl="1" algn="l"/>
            <a:endParaRPr lang="en-US" sz="1600" dirty="0"/>
          </a:p>
          <a:p>
            <a:pPr lvl="1" algn="l"/>
            <a:r>
              <a:rPr lang="en-US" sz="1600" dirty="0"/>
              <a:t>		–The likely value to the assets of the insolvent insurer;</a:t>
            </a:r>
          </a:p>
          <a:p>
            <a:pPr lvl="1" algn="l"/>
            <a:endParaRPr lang="en-US" sz="1600" dirty="0"/>
          </a:p>
          <a:p>
            <a:pPr lvl="1" algn="l"/>
            <a:r>
              <a:rPr lang="en-US" sz="1600" dirty="0"/>
              <a:t>		–The relevant fault or relationship between the potential counterparty and the insolvent insurer’s 		financial condition (i.e., is the counterparty and potential acts of that counterparty a reason the 		insurer is insolvent);</a:t>
            </a:r>
          </a:p>
          <a:p>
            <a:pPr lvl="1" algn="l"/>
            <a:endParaRPr lang="en-US" sz="1600" dirty="0"/>
          </a:p>
          <a:p>
            <a:pPr lvl="1" algn="l"/>
            <a:r>
              <a:rPr lang="en-US" sz="1600" dirty="0"/>
              <a:t>		–The likelihood of success and probable value to the estate.</a:t>
            </a:r>
            <a:endParaRPr lang="en-US" sz="1800" dirty="0"/>
          </a:p>
          <a:p>
            <a:pPr algn="l"/>
            <a:endParaRPr lang="en-US" sz="1600" dirty="0"/>
          </a:p>
        </p:txBody>
      </p:sp>
    </p:spTree>
    <p:extLst>
      <p:ext uri="{BB962C8B-B14F-4D97-AF65-F5344CB8AC3E}">
        <p14:creationId xmlns:p14="http://schemas.microsoft.com/office/powerpoint/2010/main" val="69759712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E8288-9971-23BB-151C-F3E4D6C93287}"/>
            </a:ext>
          </a:extLst>
        </p:cNvPr>
        <p:cNvGrpSpPr/>
        <p:nvPr/>
      </p:nvGrpSpPr>
      <p:grpSpPr>
        <a:xfrm>
          <a:off x="0" y="0"/>
          <a:ext cx="0" cy="0"/>
          <a:chOff x="0" y="0"/>
          <a:chExt cx="0" cy="0"/>
        </a:xfrm>
      </p:grpSpPr>
      <p:pic>
        <p:nvPicPr>
          <p:cNvPr id="118" name="Picture Placeholder 4" descr="Picture Placeholder 4">
            <a:extLst>
              <a:ext uri="{FF2B5EF4-FFF2-40B4-BE49-F238E27FC236}">
                <a16:creationId xmlns:a16="http://schemas.microsoft.com/office/drawing/2014/main" id="{2822FFD8-4B9B-0179-B3AB-3B301461C74F}"/>
              </a:ext>
            </a:extLst>
          </p:cNvPr>
          <p:cNvPicPr>
            <a:picLocks noGrp="1" noChangeAspect="1"/>
          </p:cNvPicPr>
          <p:nvPr>
            <p:ph type="pic" idx="21"/>
          </p:nvPr>
        </p:nvPicPr>
        <p:blipFill>
          <a:blip r:embed="rId2"/>
          <a:stretch>
            <a:fillRect/>
          </a:stretch>
        </p:blipFill>
        <p:spPr>
          <a:prstGeom prst="rect">
            <a:avLst/>
          </a:prstGeom>
        </p:spPr>
      </p:pic>
      <p:sp>
        <p:nvSpPr>
          <p:cNvPr id="119" name="Click to edit title">
            <a:extLst>
              <a:ext uri="{FF2B5EF4-FFF2-40B4-BE49-F238E27FC236}">
                <a16:creationId xmlns:a16="http://schemas.microsoft.com/office/drawing/2014/main" id="{8915FBAA-EB60-78E8-349C-3311FC0B0D43}"/>
              </a:ext>
            </a:extLst>
          </p:cNvPr>
          <p:cNvSpPr txBox="1"/>
          <p:nvPr/>
        </p:nvSpPr>
        <p:spPr>
          <a:xfrm>
            <a:off x="1117677" y="1928688"/>
            <a:ext cx="4528552" cy="278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fontScale="62500" lnSpcReduction="20000"/>
          </a:bodyPr>
          <a:lstStyle>
            <a:lvl1pPr algn="r">
              <a:defRPr sz="5600" b="1">
                <a:solidFill>
                  <a:srgbClr val="FFFFFF"/>
                </a:solidFill>
                <a:latin typeface="Century Gothic"/>
                <a:ea typeface="Century Gothic"/>
                <a:cs typeface="Century Gothic"/>
                <a:sym typeface="Century Gothic"/>
              </a:defRPr>
            </a:lvl1pPr>
          </a:lstStyle>
          <a:p>
            <a:pPr algn="l"/>
            <a:r>
              <a:rPr lang="en-US" dirty="0"/>
              <a:t>Insurer’s Perspectives – When Your Co-Carrier or Insured Becomes Insolvent</a:t>
            </a:r>
            <a:endParaRPr dirty="0"/>
          </a:p>
        </p:txBody>
      </p:sp>
    </p:spTree>
    <p:extLst>
      <p:ext uri="{BB962C8B-B14F-4D97-AF65-F5344CB8AC3E}">
        <p14:creationId xmlns:p14="http://schemas.microsoft.com/office/powerpoint/2010/main" val="42306855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Placeholder 4" descr="Picture Placeholder 4"/>
          <p:cNvPicPr>
            <a:picLocks noGrp="1" noChangeAspect="1"/>
          </p:cNvPicPr>
          <p:nvPr>
            <p:ph type="pic" idx="22"/>
          </p:nvPr>
        </p:nvPicPr>
        <p:blipFill>
          <a:blip r:embed="rId2"/>
          <a:stretch>
            <a:fillRect/>
          </a:stretch>
        </p:blipFill>
        <p:spPr>
          <a:xfrm>
            <a:off x="820615" y="1606061"/>
            <a:ext cx="10155141" cy="4525107"/>
          </a:xfrm>
          <a:prstGeom prst="rect">
            <a:avLst/>
          </a:prstGeom>
        </p:spPr>
      </p:pic>
      <p:sp>
        <p:nvSpPr>
          <p:cNvPr id="113" name="Click to edit title"/>
          <p:cNvSpPr txBox="1">
            <a:spLocks noGrp="1"/>
          </p:cNvSpPr>
          <p:nvPr>
            <p:ph type="title"/>
          </p:nvPr>
        </p:nvSpPr>
        <p:spPr>
          <a:xfrm>
            <a:off x="982049" y="726831"/>
            <a:ext cx="10389336" cy="879231"/>
          </a:xfrm>
          <a:prstGeom prst="rect">
            <a:avLst/>
          </a:prstGeom>
        </p:spPr>
        <p:txBody>
          <a:bodyPr>
            <a:noAutofit/>
          </a:bodyPr>
          <a:lstStyle/>
          <a:p>
            <a:r>
              <a:rPr lang="en-US" sz="4000" dirty="0"/>
              <a:t>Agenda</a:t>
            </a:r>
            <a:endParaRPr sz="4000" dirty="0"/>
          </a:p>
        </p:txBody>
      </p:sp>
      <p:sp>
        <p:nvSpPr>
          <p:cNvPr id="2" name="Body Level One…">
            <a:extLst>
              <a:ext uri="{FF2B5EF4-FFF2-40B4-BE49-F238E27FC236}">
                <a16:creationId xmlns:a16="http://schemas.microsoft.com/office/drawing/2014/main" id="{8113987D-86D4-DC96-2CD3-49571A798886}"/>
              </a:ext>
            </a:extLst>
          </p:cNvPr>
          <p:cNvSpPr txBox="1"/>
          <p:nvPr/>
        </p:nvSpPr>
        <p:spPr>
          <a:xfrm>
            <a:off x="982046" y="1606062"/>
            <a:ext cx="10389335" cy="4525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algn="l"/>
            <a:endParaRPr lang="en-US" sz="1600" dirty="0"/>
          </a:p>
          <a:p>
            <a:pPr marL="285750" indent="-285750" algn="l">
              <a:buFont typeface="Arial" panose="020B0604020202020204" pitchFamily="34" charset="0"/>
              <a:buChar char="•"/>
            </a:pPr>
            <a:r>
              <a:rPr lang="en-US" sz="2000" b="1" dirty="0"/>
              <a:t>Basics of Insurer Insolvency:</a:t>
            </a:r>
          </a:p>
          <a:p>
            <a:pPr algn="l"/>
            <a:endParaRPr lang="en-US" sz="2000" b="1" dirty="0"/>
          </a:p>
          <a:p>
            <a:pPr marL="566928" lvl="4" indent="-285750" algn="l">
              <a:buFont typeface="Century Gothic" panose="020B0502020202020204" pitchFamily="34" charset="0"/>
              <a:buChar char="–"/>
            </a:pPr>
            <a:r>
              <a:rPr lang="en-US" sz="1800" dirty="0"/>
              <a:t>The insolvency process</a:t>
            </a:r>
          </a:p>
          <a:p>
            <a:pPr marL="566928" lvl="4" indent="-285750" algn="l">
              <a:buFont typeface="Century Gothic" panose="020B0502020202020204" pitchFamily="34" charset="0"/>
              <a:buChar char="–"/>
            </a:pPr>
            <a:r>
              <a:rPr lang="en-US" sz="1800" dirty="0"/>
              <a:t>Insurer insolvency versus bankruptcy</a:t>
            </a:r>
          </a:p>
          <a:p>
            <a:pPr marL="566928" lvl="4" indent="-285750" algn="l">
              <a:buFont typeface="Century Gothic" panose="020B0502020202020204" pitchFamily="34" charset="0"/>
              <a:buChar char="–"/>
            </a:pPr>
            <a:r>
              <a:rPr lang="en-US" sz="1800" dirty="0"/>
              <a:t>Powers of the receiver</a:t>
            </a:r>
          </a:p>
          <a:p>
            <a:pPr marL="566928" lvl="4" indent="-285750" algn="l">
              <a:buFont typeface="Century Gothic" panose="020B0502020202020204" pitchFamily="34" charset="0"/>
              <a:buChar char="–"/>
            </a:pPr>
            <a:r>
              <a:rPr lang="en-US" sz="1800" dirty="0"/>
              <a:t>Unique issues in reinsurer insolvency</a:t>
            </a:r>
          </a:p>
          <a:p>
            <a:pPr marL="566928" lvl="4" indent="-285750" algn="l">
              <a:buFont typeface="Century Gothic" panose="020B0502020202020204" pitchFamily="34" charset="0"/>
              <a:buChar char="–"/>
            </a:pPr>
            <a:r>
              <a:rPr lang="en-US" sz="1800" dirty="0"/>
              <a:t>Interplay between insolvency proceedings and arbitration agreements</a:t>
            </a:r>
          </a:p>
          <a:p>
            <a:pPr marL="281178" lvl="4" algn="l"/>
            <a:endParaRPr lang="en-US" sz="1800" dirty="0"/>
          </a:p>
          <a:p>
            <a:pPr marL="285750" indent="-285750" algn="l">
              <a:buFont typeface="Arial" panose="020B0604020202020204" pitchFamily="34" charset="0"/>
              <a:buChar char="•"/>
            </a:pPr>
            <a:r>
              <a:rPr lang="en-US" sz="2000" b="1" dirty="0"/>
              <a:t>The Receiver's Perspectives</a:t>
            </a:r>
          </a:p>
          <a:p>
            <a:pPr algn="l"/>
            <a:endParaRPr lang="en-US" sz="2000" b="1" dirty="0"/>
          </a:p>
          <a:p>
            <a:pPr marL="285750" indent="-285750" algn="l">
              <a:buFont typeface="Arial" panose="020B0604020202020204" pitchFamily="34" charset="0"/>
              <a:buChar char="•"/>
            </a:pPr>
            <a:r>
              <a:rPr lang="en-US" sz="2000" b="1" dirty="0"/>
              <a:t>Impacts of Co-Carrier and Policyholder Insolvencies on </a:t>
            </a:r>
            <a:r>
              <a:rPr lang="en-US" sz="2000" b="1"/>
              <a:t>Solvent Insurers</a:t>
            </a:r>
            <a:endParaRPr lang="en-US" sz="2000" b="1" dirty="0"/>
          </a:p>
          <a:p>
            <a:pPr marL="285750" indent="-285750" algn="l">
              <a:buFont typeface="Arial" panose="020B0604020202020204" pitchFamily="34" charset="0"/>
              <a:buChar char="•"/>
            </a:pPr>
            <a:endParaRPr lang="en-US" sz="16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2AA8D-9CA6-6DCE-3A26-C45EFD82A11D}"/>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B6F94F19-7F15-EF5E-3C92-F772046E8F7C}"/>
              </a:ext>
            </a:extLst>
          </p:cNvPr>
          <p:cNvSpPr txBox="1">
            <a:spLocks noGrp="1"/>
          </p:cNvSpPr>
          <p:nvPr>
            <p:ph type="title"/>
          </p:nvPr>
        </p:nvSpPr>
        <p:spPr>
          <a:xfrm>
            <a:off x="982049" y="770380"/>
            <a:ext cx="10389336" cy="917033"/>
          </a:xfrm>
          <a:prstGeom prst="rect">
            <a:avLst/>
          </a:prstGeom>
        </p:spPr>
        <p:txBody>
          <a:bodyPr>
            <a:noAutofit/>
          </a:bodyPr>
          <a:lstStyle/>
          <a:p>
            <a:r>
              <a:rPr lang="en-US" sz="3200" dirty="0"/>
              <a:t>Carrier Insolvency Poses Challenges for </a:t>
            </a:r>
            <a:br>
              <a:rPr lang="en-US" sz="3200" dirty="0"/>
            </a:br>
            <a:r>
              <a:rPr lang="en-US" sz="3200" dirty="0"/>
              <a:t>Co-Carriers</a:t>
            </a:r>
            <a:endParaRPr sz="3200" dirty="0"/>
          </a:p>
        </p:txBody>
      </p:sp>
      <p:pic>
        <p:nvPicPr>
          <p:cNvPr id="5" name="Picture Placeholder 4" descr="Picture Placeholder 4">
            <a:extLst>
              <a:ext uri="{FF2B5EF4-FFF2-40B4-BE49-F238E27FC236}">
                <a16:creationId xmlns:a16="http://schemas.microsoft.com/office/drawing/2014/main" id="{86A1266D-441E-922A-1AFB-73BFC549416E}"/>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C238F37B-4954-EB3D-C704-6FC483D65677}"/>
              </a:ext>
            </a:extLst>
          </p:cNvPr>
          <p:cNvSpPr txBox="1"/>
          <p:nvPr/>
        </p:nvSpPr>
        <p:spPr>
          <a:xfrm>
            <a:off x="982050" y="1623317"/>
            <a:ext cx="10155138" cy="50622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When an insurer becomes insolvent, co-insurers are inevitably affected in multiple ways.</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800" dirty="0"/>
              <a:t>In the case of a primary insurer insolvency, how are excess carriers affected?</a:t>
            </a:r>
          </a:p>
          <a:p>
            <a:pPr algn="l"/>
            <a:endParaRPr lang="en-US" sz="1800" dirty="0"/>
          </a:p>
          <a:p>
            <a:pPr marL="566928" lvl="1" indent="-285750" algn="l">
              <a:buFont typeface="Century Gothic" panose="020B0502020202020204" pitchFamily="34" charset="0"/>
              <a:buChar char="–"/>
            </a:pPr>
            <a:r>
              <a:rPr lang="en-US" sz="1600" dirty="0"/>
              <a:t>The majority rule is that excess carriers do not need to ”drop down” if an insured at a lower layer becomes insolvent</a:t>
            </a:r>
          </a:p>
          <a:p>
            <a:pPr marL="281178" lvl="1" algn="l"/>
            <a:endParaRPr lang="en-US" sz="1600" dirty="0"/>
          </a:p>
          <a:p>
            <a:pPr marL="566928" lvl="1" indent="-285750" algn="l">
              <a:buFont typeface="Century Gothic" panose="020B0502020202020204" pitchFamily="34" charset="0"/>
              <a:buChar char="–"/>
            </a:pPr>
            <a:r>
              <a:rPr lang="en-US" sz="1600" dirty="0"/>
              <a:t>Policy language is crucial, however—the question of how “exhaustion” is defined in the policy has been litigated.</a:t>
            </a:r>
          </a:p>
          <a:p>
            <a:pPr marL="739775" lvl="1" indent="-163513" algn="l">
              <a:buFont typeface="Arial" panose="020B0604020202020204" pitchFamily="34" charset="0"/>
              <a:buChar char="•"/>
            </a:pPr>
            <a:r>
              <a:rPr lang="en-US" sz="1600" dirty="0"/>
              <a:t>For example, courts have focused on whether exhaustion provisions refer to “collectible” or “recoverable” underlying limits</a:t>
            </a:r>
          </a:p>
          <a:p>
            <a:pPr marL="739775" lvl="1" indent="-163513" algn="l">
              <a:buFont typeface="Arial" panose="020B0604020202020204" pitchFamily="34" charset="0"/>
              <a:buChar char="•"/>
            </a:pPr>
            <a:r>
              <a:rPr lang="en-US" sz="1600" dirty="0"/>
              <a:t>Some courts have found that an excess policy’s reference to “collectible” underlying limits might force an excess insurer to drop down.</a:t>
            </a:r>
          </a:p>
          <a:p>
            <a:pPr marL="739775" lvl="1" indent="-163513" algn="l">
              <a:buFont typeface="Arial" panose="020B0604020202020204" pitchFamily="34" charset="0"/>
              <a:buChar char="•"/>
            </a:pPr>
            <a:r>
              <a:rPr lang="en-US" sz="1600" dirty="0"/>
              <a:t>Many policies, however, specifically exclude an obligation to drop down.</a:t>
            </a:r>
          </a:p>
          <a:p>
            <a:pPr marL="282575" lvl="1" algn="l"/>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178510304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AEBE2-298A-A464-D320-D61521DB1CC0}"/>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35B30780-B8D9-1382-DFCC-31F3EC9B1C76}"/>
              </a:ext>
            </a:extLst>
          </p:cNvPr>
          <p:cNvSpPr txBox="1">
            <a:spLocks noGrp="1"/>
          </p:cNvSpPr>
          <p:nvPr>
            <p:ph type="title"/>
          </p:nvPr>
        </p:nvSpPr>
        <p:spPr>
          <a:xfrm>
            <a:off x="982049" y="748603"/>
            <a:ext cx="10389336" cy="917033"/>
          </a:xfrm>
          <a:prstGeom prst="rect">
            <a:avLst/>
          </a:prstGeom>
        </p:spPr>
        <p:txBody>
          <a:bodyPr>
            <a:noAutofit/>
          </a:bodyPr>
          <a:lstStyle/>
          <a:p>
            <a:r>
              <a:rPr lang="en-US" sz="3200" dirty="0"/>
              <a:t>Carrier Insolvency Poses Challenges for </a:t>
            </a:r>
            <a:br>
              <a:rPr lang="en-US" sz="3200" dirty="0"/>
            </a:br>
            <a:r>
              <a:rPr lang="en-US" sz="3200" dirty="0"/>
              <a:t>Co-Carriers</a:t>
            </a:r>
            <a:endParaRPr sz="3200" dirty="0"/>
          </a:p>
        </p:txBody>
      </p:sp>
      <p:pic>
        <p:nvPicPr>
          <p:cNvPr id="5" name="Picture Placeholder 4" descr="Picture Placeholder 4">
            <a:extLst>
              <a:ext uri="{FF2B5EF4-FFF2-40B4-BE49-F238E27FC236}">
                <a16:creationId xmlns:a16="http://schemas.microsoft.com/office/drawing/2014/main" id="{26452699-341E-F5D9-D66C-FAE83597E9CB}"/>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525E5C21-90F9-00E9-3354-390E338FB494}"/>
              </a:ext>
            </a:extLst>
          </p:cNvPr>
          <p:cNvSpPr txBox="1"/>
          <p:nvPr/>
        </p:nvSpPr>
        <p:spPr>
          <a:xfrm>
            <a:off x="982050" y="1623317"/>
            <a:ext cx="10155138" cy="4507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But, even in the absence of a formal obligation to drop down, excess carriers are often affected!</a:t>
            </a:r>
          </a:p>
          <a:p>
            <a:pPr algn="l"/>
            <a:endParaRPr lang="en-US" sz="1800" dirty="0"/>
          </a:p>
          <a:p>
            <a:pPr marL="566928" lvl="1" indent="-285750" algn="l">
              <a:buFont typeface="Century Gothic" panose="020B0502020202020204" pitchFamily="34" charset="0"/>
              <a:buChar char="–"/>
            </a:pPr>
            <a:r>
              <a:rPr lang="en-US" sz="1600" dirty="0"/>
              <a:t>Even if the policy lacks a duty to defend, the excess carrier may need to take action to protect the policy.</a:t>
            </a:r>
          </a:p>
          <a:p>
            <a:pPr marL="281178" lvl="1" algn="l"/>
            <a:endParaRPr lang="en-US" sz="1600" dirty="0"/>
          </a:p>
          <a:p>
            <a:pPr marL="566928" lvl="1" indent="-285750" algn="l">
              <a:buFont typeface="Century Gothic" panose="020B0502020202020204" pitchFamily="34" charset="0"/>
              <a:buChar char="–"/>
            </a:pPr>
            <a:r>
              <a:rPr lang="en-US" sz="1600" dirty="0"/>
              <a:t>Could include defending or associating with the insured in a defense.</a:t>
            </a:r>
          </a:p>
          <a:p>
            <a:pPr marL="282575" lvl="1" algn="l"/>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22340097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FC98A-77B4-49EC-0ED2-B0A443E4888E}"/>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127D119A-0E66-FB12-B51E-E20CC6B9A5C9}"/>
              </a:ext>
            </a:extLst>
          </p:cNvPr>
          <p:cNvSpPr txBox="1">
            <a:spLocks noGrp="1"/>
          </p:cNvSpPr>
          <p:nvPr>
            <p:ph type="title"/>
          </p:nvPr>
        </p:nvSpPr>
        <p:spPr>
          <a:xfrm>
            <a:off x="982049" y="748603"/>
            <a:ext cx="10389336" cy="917033"/>
          </a:xfrm>
          <a:prstGeom prst="rect">
            <a:avLst/>
          </a:prstGeom>
        </p:spPr>
        <p:txBody>
          <a:bodyPr>
            <a:noAutofit/>
          </a:bodyPr>
          <a:lstStyle/>
          <a:p>
            <a:r>
              <a:rPr lang="en-US" sz="4000" dirty="0"/>
              <a:t>Allocation Issues</a:t>
            </a:r>
            <a:endParaRPr sz="4000" dirty="0"/>
          </a:p>
        </p:txBody>
      </p:sp>
      <p:pic>
        <p:nvPicPr>
          <p:cNvPr id="5" name="Picture Placeholder 4" descr="Picture Placeholder 4">
            <a:extLst>
              <a:ext uri="{FF2B5EF4-FFF2-40B4-BE49-F238E27FC236}">
                <a16:creationId xmlns:a16="http://schemas.microsoft.com/office/drawing/2014/main" id="{25237BCF-E709-68D4-E4BD-8EEB29F6ADBF}"/>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D59010F9-910C-B338-B47C-2F56922148A9}"/>
              </a:ext>
            </a:extLst>
          </p:cNvPr>
          <p:cNvSpPr txBox="1"/>
          <p:nvPr/>
        </p:nvSpPr>
        <p:spPr>
          <a:xfrm>
            <a:off x="982050" y="1623317"/>
            <a:ext cx="10155138" cy="4507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Insurer insolvency can also cause allocation issues for remaining co-carriers, which can vary depending on the type of jurisdiction.</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800" dirty="0"/>
              <a:t>In an all-sums jurisdiction, an insured is more likely to “pick and spike” a coverage year with more solvent carriers.</a:t>
            </a:r>
          </a:p>
          <a:p>
            <a:pPr algn="l"/>
            <a:endParaRPr lang="en-US" sz="1800" dirty="0"/>
          </a:p>
          <a:p>
            <a:pPr marL="566928" lvl="1" indent="-285750" algn="l">
              <a:buFont typeface="Century Gothic" panose="020B0502020202020204" pitchFamily="34" charset="0"/>
              <a:buChar char="–"/>
            </a:pPr>
            <a:r>
              <a:rPr lang="en-US" sz="1600" dirty="0"/>
              <a:t>Those carriers acquire a contribution right against carriers from other years, but if there are insolvent carriers in other years, a contribution target is lost.</a:t>
            </a:r>
          </a:p>
          <a:p>
            <a:pPr marL="281178" lvl="1" algn="l"/>
            <a:endParaRPr lang="en-US" sz="1600" dirty="0"/>
          </a:p>
          <a:p>
            <a:pPr marL="566928" lvl="1" indent="-285750" algn="l">
              <a:buFont typeface="Century Gothic" panose="020B0502020202020204" pitchFamily="34" charset="0"/>
              <a:buChar char="–"/>
            </a:pPr>
            <a:r>
              <a:rPr lang="en-US" sz="1600" dirty="0"/>
              <a:t>This means the carriers who are selected will almost certainly have to pay more.</a:t>
            </a:r>
          </a:p>
          <a:p>
            <a:pPr marL="282575" lvl="1" algn="l"/>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419758651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3F7BD-77FA-FD0A-F461-3E2F519B2D5F}"/>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27E0EAED-75B4-06E9-8729-1D6192E260F3}"/>
              </a:ext>
            </a:extLst>
          </p:cNvPr>
          <p:cNvSpPr txBox="1">
            <a:spLocks noGrp="1"/>
          </p:cNvSpPr>
          <p:nvPr>
            <p:ph type="title"/>
          </p:nvPr>
        </p:nvSpPr>
        <p:spPr>
          <a:xfrm>
            <a:off x="982049" y="748603"/>
            <a:ext cx="10389336" cy="917033"/>
          </a:xfrm>
          <a:prstGeom prst="rect">
            <a:avLst/>
          </a:prstGeom>
        </p:spPr>
        <p:txBody>
          <a:bodyPr>
            <a:noAutofit/>
          </a:bodyPr>
          <a:lstStyle/>
          <a:p>
            <a:r>
              <a:rPr lang="en-US" sz="4000" dirty="0"/>
              <a:t>Allocation Issues</a:t>
            </a:r>
            <a:endParaRPr sz="4000" dirty="0"/>
          </a:p>
        </p:txBody>
      </p:sp>
      <p:pic>
        <p:nvPicPr>
          <p:cNvPr id="5" name="Picture Placeholder 4" descr="Picture Placeholder 4">
            <a:extLst>
              <a:ext uri="{FF2B5EF4-FFF2-40B4-BE49-F238E27FC236}">
                <a16:creationId xmlns:a16="http://schemas.microsoft.com/office/drawing/2014/main" id="{B600D093-2B4B-FE4C-14B0-34944063541E}"/>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C34528AE-2BFF-D980-88D6-662A195D11FE}"/>
              </a:ext>
            </a:extLst>
          </p:cNvPr>
          <p:cNvSpPr txBox="1"/>
          <p:nvPr/>
        </p:nvSpPr>
        <p:spPr>
          <a:xfrm>
            <a:off x="982050" y="1623317"/>
            <a:ext cx="10155138" cy="4507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Pro-rata jurisdictions pose different problems. </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In a pro-rata jurisdictions, there can be disputes concerning whether an insured will be required to “pick up” the pro-rata shares of insolvent carriers, or whether solvent carriers and excess insurers need to pick up larger shares.</a:t>
            </a:r>
          </a:p>
          <a:p>
            <a:pPr algn="l"/>
            <a:endParaRPr lang="en-US" sz="1800" dirty="0"/>
          </a:p>
          <a:p>
            <a:pPr marL="566928" lvl="1" indent="-285750" algn="l">
              <a:buFont typeface="Century Gothic" panose="020B0502020202020204" pitchFamily="34" charset="0"/>
              <a:buChar char="–"/>
            </a:pPr>
            <a:r>
              <a:rPr lang="en-US" sz="1600" dirty="0"/>
              <a:t>Several states tend to require the insured to pick up the insolvent carrier’s share—e.g., New York, New Jersey.</a:t>
            </a:r>
          </a:p>
          <a:p>
            <a:pPr marL="281178" lvl="1" algn="l"/>
            <a:endParaRPr lang="en-US" sz="1600" dirty="0"/>
          </a:p>
          <a:p>
            <a:pPr marL="566928" lvl="1" indent="-285750" algn="l">
              <a:buFont typeface="Century Gothic" panose="020B0502020202020204" pitchFamily="34" charset="0"/>
              <a:buChar char="–"/>
            </a:pPr>
            <a:r>
              <a:rPr lang="en-US" sz="1600" dirty="0"/>
              <a:t>This can be complicated, however, as several jurisdictions have adopted exceptions and rules that affect when an insured can be assigned a portion of loss.</a:t>
            </a:r>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320747680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27775-523B-2B0E-5CBD-DDF131ED1F7C}"/>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E0EF3EB7-7CF0-B07B-327A-30C877422DEA}"/>
              </a:ext>
            </a:extLst>
          </p:cNvPr>
          <p:cNvSpPr txBox="1">
            <a:spLocks noGrp="1"/>
          </p:cNvSpPr>
          <p:nvPr>
            <p:ph type="title"/>
          </p:nvPr>
        </p:nvSpPr>
        <p:spPr>
          <a:xfrm>
            <a:off x="982049" y="748603"/>
            <a:ext cx="10389336" cy="917033"/>
          </a:xfrm>
          <a:prstGeom prst="rect">
            <a:avLst/>
          </a:prstGeom>
        </p:spPr>
        <p:txBody>
          <a:bodyPr>
            <a:noAutofit/>
          </a:bodyPr>
          <a:lstStyle/>
          <a:p>
            <a:r>
              <a:rPr lang="en-US" sz="4000" dirty="0"/>
              <a:t>The Role of State Guaranty Funds</a:t>
            </a:r>
            <a:endParaRPr sz="4000" dirty="0"/>
          </a:p>
        </p:txBody>
      </p:sp>
      <p:pic>
        <p:nvPicPr>
          <p:cNvPr id="5" name="Picture Placeholder 4" descr="Picture Placeholder 4">
            <a:extLst>
              <a:ext uri="{FF2B5EF4-FFF2-40B4-BE49-F238E27FC236}">
                <a16:creationId xmlns:a16="http://schemas.microsoft.com/office/drawing/2014/main" id="{CE18DE1A-19CC-9616-25B4-B18ABDADF836}"/>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32DD9767-7244-1F8B-11DC-896F4FF988E3}"/>
              </a:ext>
            </a:extLst>
          </p:cNvPr>
          <p:cNvSpPr txBox="1"/>
          <p:nvPr/>
        </p:nvSpPr>
        <p:spPr>
          <a:xfrm>
            <a:off x="982050" y="1623317"/>
            <a:ext cx="10155138" cy="4507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When an insurer becomes insolvent, the state guaranty fund assumes the insurer’s obligations and seeks to meet the insurer’s obligations to policyholders.</a:t>
            </a:r>
          </a:p>
          <a:p>
            <a:pPr algn="l"/>
            <a:endParaRPr lang="en-US" sz="1800" dirty="0"/>
          </a:p>
          <a:p>
            <a:pPr marL="285750" indent="-285750" algn="l">
              <a:buFont typeface="Arial" panose="020B0604020202020204" pitchFamily="34" charset="0"/>
              <a:buChar char="•"/>
            </a:pPr>
            <a:r>
              <a:rPr lang="en-US" sz="1800" dirty="0"/>
              <a:t>Guaranty funds become involved in coverage litigation and disputes and can institute its own coverage or subrogation litigation.</a:t>
            </a:r>
          </a:p>
          <a:p>
            <a:pPr algn="l"/>
            <a:endParaRPr lang="en-US" sz="1800" dirty="0"/>
          </a:p>
          <a:p>
            <a:pPr marL="566928" lvl="1" indent="-285750" algn="l">
              <a:buFont typeface="Century Gothic" panose="020B0502020202020204" pitchFamily="34" charset="0"/>
              <a:buChar char="–"/>
            </a:pPr>
            <a:r>
              <a:rPr lang="en-US" sz="1600" dirty="0"/>
              <a:t>A guaranty fund is typically of limited utility to co-carriers, and in fact the guaranty fund’s involvement can potentially increase the co-carriers’ exposure;</a:t>
            </a:r>
          </a:p>
          <a:p>
            <a:pPr marL="566928" lvl="1" indent="-285750" algn="l">
              <a:buFont typeface="Century Gothic" panose="020B0502020202020204" pitchFamily="34" charset="0"/>
              <a:buChar char="–"/>
            </a:pPr>
            <a:r>
              <a:rPr lang="en-US" sz="1600" dirty="0"/>
              <a:t>The guaranty fund may provide less fulsome cover than the policy would;</a:t>
            </a:r>
          </a:p>
          <a:p>
            <a:pPr marL="566928" lvl="1" indent="-285750" algn="l">
              <a:buFont typeface="Century Gothic" panose="020B0502020202020204" pitchFamily="34" charset="0"/>
              <a:buChar char="–"/>
            </a:pPr>
            <a:r>
              <a:rPr lang="en-US" sz="1600" dirty="0"/>
              <a:t>The guaranty fund may also take the position that it will not cover losses also covered by another policy or that all other coverage must exhaust before the fund will pay</a:t>
            </a:r>
          </a:p>
          <a:p>
            <a:pPr marL="281178" lvl="1" algn="l"/>
            <a:endParaRPr lang="en-US" sz="1600" dirty="0"/>
          </a:p>
        </p:txBody>
      </p:sp>
    </p:spTree>
    <p:extLst>
      <p:ext uri="{BB962C8B-B14F-4D97-AF65-F5344CB8AC3E}">
        <p14:creationId xmlns:p14="http://schemas.microsoft.com/office/powerpoint/2010/main" val="333744350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4A57C-F3DD-FA03-49F0-ACB32C990FF7}"/>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0AAC0AB2-CD0B-28ED-24C7-7D485D92F3C5}"/>
              </a:ext>
            </a:extLst>
          </p:cNvPr>
          <p:cNvSpPr txBox="1">
            <a:spLocks noGrp="1"/>
          </p:cNvSpPr>
          <p:nvPr>
            <p:ph type="title"/>
          </p:nvPr>
        </p:nvSpPr>
        <p:spPr>
          <a:xfrm>
            <a:off x="982049" y="759489"/>
            <a:ext cx="10389336" cy="917033"/>
          </a:xfrm>
          <a:prstGeom prst="rect">
            <a:avLst/>
          </a:prstGeom>
        </p:spPr>
        <p:txBody>
          <a:bodyPr>
            <a:noAutofit/>
          </a:bodyPr>
          <a:lstStyle/>
          <a:p>
            <a:r>
              <a:rPr lang="en-US" sz="3200" dirty="0"/>
              <a:t>Other Issues Related to Insurer </a:t>
            </a:r>
            <a:br>
              <a:rPr lang="en-US" sz="3200" dirty="0"/>
            </a:br>
            <a:r>
              <a:rPr lang="en-US" sz="3200" dirty="0"/>
              <a:t>Insolvency</a:t>
            </a:r>
            <a:endParaRPr sz="3200" dirty="0"/>
          </a:p>
        </p:txBody>
      </p:sp>
      <p:pic>
        <p:nvPicPr>
          <p:cNvPr id="5" name="Picture Placeholder 4" descr="Picture Placeholder 4">
            <a:extLst>
              <a:ext uri="{FF2B5EF4-FFF2-40B4-BE49-F238E27FC236}">
                <a16:creationId xmlns:a16="http://schemas.microsoft.com/office/drawing/2014/main" id="{08278E0A-6E03-B857-2B19-68483FB49F4F}"/>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B0717DB6-366B-1D66-6B82-DBB32FD1B5CF}"/>
              </a:ext>
            </a:extLst>
          </p:cNvPr>
          <p:cNvSpPr txBox="1"/>
          <p:nvPr/>
        </p:nvSpPr>
        <p:spPr>
          <a:xfrm>
            <a:off x="982050" y="1623317"/>
            <a:ext cx="10155138" cy="50622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Occasionally, where an insurer goes insolvent, a policyholder may pursue recovery directly against a reinsurer.</a:t>
            </a:r>
          </a:p>
          <a:p>
            <a:pPr algn="l"/>
            <a:endParaRPr lang="en-US" sz="1800" dirty="0"/>
          </a:p>
          <a:p>
            <a:pPr marL="566928" lvl="1" indent="-285750" algn="l">
              <a:buFont typeface="Century Gothic" panose="020B0502020202020204" pitchFamily="34" charset="0"/>
              <a:buChar char="–"/>
            </a:pPr>
            <a:r>
              <a:rPr lang="en-US" sz="1600" dirty="0"/>
              <a:t>This sort of action is rare, and subject to numerous hurdles and legal challenges.</a:t>
            </a:r>
          </a:p>
          <a:p>
            <a:pPr marL="281178" lvl="1" algn="l"/>
            <a:endParaRPr lang="en-US" sz="1600" dirty="0"/>
          </a:p>
          <a:p>
            <a:pPr marL="282575" lvl="1" indent="-282575" algn="l">
              <a:buFont typeface="Arial" panose="020B0604020202020204" pitchFamily="34" charset="0"/>
              <a:buChar char="•"/>
            </a:pPr>
            <a:r>
              <a:rPr lang="en-US" sz="1800" dirty="0"/>
              <a:t>Complications can arise where there are old settlement agreements or coverage-in-place agreements with now-insolvent co-carriers.</a:t>
            </a:r>
          </a:p>
          <a:p>
            <a:pPr lvl="1" algn="l"/>
            <a:endParaRPr lang="en-US" sz="1600" dirty="0"/>
          </a:p>
          <a:p>
            <a:pPr marL="576263" lvl="1" indent="-293688" algn="l">
              <a:buFont typeface="Century Gothic" panose="020B0502020202020204" pitchFamily="34" charset="0"/>
              <a:buChar char="–"/>
            </a:pPr>
            <a:r>
              <a:rPr lang="en-US" sz="1600" dirty="0"/>
              <a:t>Determining how these agreements will be managed or administered going forward can pose challenges when co-carriers can no longer meet their obligations.</a:t>
            </a:r>
          </a:p>
          <a:p>
            <a:pPr marL="282575" lvl="1" algn="l"/>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239856046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0C2A4-4266-A138-8770-D525D0381623}"/>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FD8A472C-EC6B-E1EB-18F3-F5859B2D5AA6}"/>
              </a:ext>
            </a:extLst>
          </p:cNvPr>
          <p:cNvSpPr txBox="1">
            <a:spLocks noGrp="1"/>
          </p:cNvSpPr>
          <p:nvPr>
            <p:ph type="title"/>
          </p:nvPr>
        </p:nvSpPr>
        <p:spPr>
          <a:xfrm>
            <a:off x="982049" y="759489"/>
            <a:ext cx="10389336" cy="917033"/>
          </a:xfrm>
          <a:prstGeom prst="rect">
            <a:avLst/>
          </a:prstGeom>
        </p:spPr>
        <p:txBody>
          <a:bodyPr>
            <a:noAutofit/>
          </a:bodyPr>
          <a:lstStyle/>
          <a:p>
            <a:r>
              <a:rPr lang="en-US" sz="3200" dirty="0"/>
              <a:t>Issues Facing Insurers When Policyholders Go Bankrupt</a:t>
            </a:r>
            <a:endParaRPr sz="3200" dirty="0"/>
          </a:p>
        </p:txBody>
      </p:sp>
      <p:pic>
        <p:nvPicPr>
          <p:cNvPr id="5" name="Picture Placeholder 4" descr="Picture Placeholder 4">
            <a:extLst>
              <a:ext uri="{FF2B5EF4-FFF2-40B4-BE49-F238E27FC236}">
                <a16:creationId xmlns:a16="http://schemas.microsoft.com/office/drawing/2014/main" id="{9C0101B0-11F9-86A1-DABA-E0EE0A94D19D}"/>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46039C6A-1311-A2DE-E1A3-FBF581260200}"/>
              </a:ext>
            </a:extLst>
          </p:cNvPr>
          <p:cNvSpPr txBox="1"/>
          <p:nvPr/>
        </p:nvSpPr>
        <p:spPr>
          <a:xfrm>
            <a:off x="982050" y="1623317"/>
            <a:ext cx="10155138" cy="5062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Policyholders regularly go bankrupt when they are on claim.</a:t>
            </a:r>
          </a:p>
          <a:p>
            <a:pPr algn="l"/>
            <a:endParaRPr lang="en-US" sz="1600" dirty="0"/>
          </a:p>
          <a:p>
            <a:pPr marL="566928" lvl="1" indent="-285750" algn="l">
              <a:buFont typeface="Century Gothic" panose="020B0502020202020204" pitchFamily="34" charset="0"/>
              <a:buChar char="–"/>
            </a:pPr>
            <a:r>
              <a:rPr lang="en-US" sz="1600" dirty="0"/>
              <a:t>How do insurers, who may be defending the policyholder, react?</a:t>
            </a:r>
          </a:p>
          <a:p>
            <a:pPr marL="281178" lvl="1" algn="l"/>
            <a:endParaRPr lang="en-US" sz="1600" dirty="0"/>
          </a:p>
          <a:p>
            <a:pPr marL="282575" lvl="1" indent="-282575" algn="l">
              <a:buFont typeface="Arial" panose="020B0604020202020204" pitchFamily="34" charset="0"/>
              <a:buChar char="•"/>
            </a:pPr>
            <a:r>
              <a:rPr lang="en-US" sz="1800" dirty="0"/>
              <a:t>Loss-sensitive policies/retrospective premiums pose unique challenges. </a:t>
            </a:r>
          </a:p>
          <a:p>
            <a:pPr lvl="1" algn="l"/>
            <a:endParaRPr lang="en-US" sz="1600" dirty="0"/>
          </a:p>
          <a:p>
            <a:pPr marL="576263" lvl="1" indent="-293688" algn="l">
              <a:buFont typeface="Century Gothic" panose="020B0502020202020204" pitchFamily="34" charset="0"/>
              <a:buChar char="–"/>
            </a:pPr>
            <a:r>
              <a:rPr lang="en-US" sz="1600" dirty="0"/>
              <a:t>Even where policyholder has unpaid premiums as a result, it is unlikely to affect the insurer’s obligation to pay.</a:t>
            </a:r>
          </a:p>
          <a:p>
            <a:pPr marL="282575" lvl="1" algn="l"/>
            <a:endParaRPr lang="en-US" sz="1600" dirty="0"/>
          </a:p>
          <a:p>
            <a:pPr marL="576263" lvl="1" indent="-293688" algn="l">
              <a:buFont typeface="Century Gothic" panose="020B0502020202020204" pitchFamily="34" charset="0"/>
              <a:buChar char="–"/>
            </a:pPr>
            <a:r>
              <a:rPr lang="en-US" sz="1600" dirty="0"/>
              <a:t>In many circumstances, the premiums the debtor owes will be general unsecured claims.</a:t>
            </a:r>
          </a:p>
          <a:p>
            <a:pPr marL="282575" lvl="1" algn="l"/>
            <a:endParaRPr lang="en-US" sz="1600" dirty="0"/>
          </a:p>
          <a:p>
            <a:pPr marL="576263" lvl="1" indent="-293688" algn="l">
              <a:buFont typeface="Century Gothic" panose="020B0502020202020204" pitchFamily="34" charset="0"/>
              <a:buChar char="–"/>
            </a:pPr>
            <a:r>
              <a:rPr lang="en-US" sz="1600" dirty="0"/>
              <a:t>Post-petition policy terms may be able to acquire administrative claim status.</a:t>
            </a:r>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162736717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667A-A79B-B4D6-C1C5-71EAEF4A611B}"/>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D40FCEA3-7BCA-E0A0-D85B-E91BA58089AA}"/>
              </a:ext>
            </a:extLst>
          </p:cNvPr>
          <p:cNvSpPr txBox="1">
            <a:spLocks noGrp="1"/>
          </p:cNvSpPr>
          <p:nvPr>
            <p:ph type="title"/>
          </p:nvPr>
        </p:nvSpPr>
        <p:spPr>
          <a:xfrm>
            <a:off x="982049" y="759489"/>
            <a:ext cx="10389336" cy="917033"/>
          </a:xfrm>
          <a:prstGeom prst="rect">
            <a:avLst/>
          </a:prstGeom>
        </p:spPr>
        <p:txBody>
          <a:bodyPr>
            <a:noAutofit/>
          </a:bodyPr>
          <a:lstStyle/>
          <a:p>
            <a:r>
              <a:rPr lang="en-US" sz="3200" dirty="0"/>
              <a:t>Issues Facing Insurers When Policyholders Go Bankrupt</a:t>
            </a:r>
            <a:endParaRPr sz="3200" dirty="0"/>
          </a:p>
        </p:txBody>
      </p:sp>
      <p:pic>
        <p:nvPicPr>
          <p:cNvPr id="5" name="Picture Placeholder 4" descr="Picture Placeholder 4">
            <a:extLst>
              <a:ext uri="{FF2B5EF4-FFF2-40B4-BE49-F238E27FC236}">
                <a16:creationId xmlns:a16="http://schemas.microsoft.com/office/drawing/2014/main" id="{C466E98F-60C3-5854-486B-EC69B8BAD2B1}"/>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F20CC4BB-BA4F-92C8-B468-1FA1481CC364}"/>
              </a:ext>
            </a:extLst>
          </p:cNvPr>
          <p:cNvSpPr txBox="1"/>
          <p:nvPr/>
        </p:nvSpPr>
        <p:spPr>
          <a:xfrm>
            <a:off x="982050" y="1623317"/>
            <a:ext cx="10155138" cy="50622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err="1"/>
              <a:t>SIRs</a:t>
            </a:r>
            <a:r>
              <a:rPr lang="en-US" sz="1800" dirty="0"/>
              <a:t> and deductibles generally behave differently.</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The insurer’s SIR is generally treated like a layer of primary insurance-–i.e., the excess carrier need not drop down, but may need to consider paying for a defense to protect the claims</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Deductibles, on the other hand, generally don’t affect the insurer’s obligation to pay, but are treated like unsecured claims again the debtor’s estate.</a:t>
            </a:r>
          </a:p>
        </p:txBody>
      </p:sp>
    </p:spTree>
    <p:extLst>
      <p:ext uri="{BB962C8B-B14F-4D97-AF65-F5344CB8AC3E}">
        <p14:creationId xmlns:p14="http://schemas.microsoft.com/office/powerpoint/2010/main" val="122039053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4ADD-AD5A-B854-57C8-DF9943377DF6}"/>
            </a:ext>
          </a:extLst>
        </p:cNvPr>
        <p:cNvGrpSpPr/>
        <p:nvPr/>
      </p:nvGrpSpPr>
      <p:grpSpPr>
        <a:xfrm>
          <a:off x="0" y="0"/>
          <a:ext cx="0" cy="0"/>
          <a:chOff x="0" y="0"/>
          <a:chExt cx="0" cy="0"/>
        </a:xfrm>
      </p:grpSpPr>
      <p:pic>
        <p:nvPicPr>
          <p:cNvPr id="118" name="Picture Placeholder 4" descr="Picture Placeholder 4">
            <a:extLst>
              <a:ext uri="{FF2B5EF4-FFF2-40B4-BE49-F238E27FC236}">
                <a16:creationId xmlns:a16="http://schemas.microsoft.com/office/drawing/2014/main" id="{277DE6BC-F0D3-F749-3C17-A83F3D61A393}"/>
              </a:ext>
            </a:extLst>
          </p:cNvPr>
          <p:cNvPicPr>
            <a:picLocks noGrp="1" noChangeAspect="1"/>
          </p:cNvPicPr>
          <p:nvPr>
            <p:ph type="pic" idx="21"/>
          </p:nvPr>
        </p:nvPicPr>
        <p:blipFill>
          <a:blip r:embed="rId2"/>
          <a:stretch>
            <a:fillRect/>
          </a:stretch>
        </p:blipFill>
        <p:spPr>
          <a:prstGeom prst="rect">
            <a:avLst/>
          </a:prstGeom>
        </p:spPr>
      </p:pic>
      <p:sp>
        <p:nvSpPr>
          <p:cNvPr id="119" name="Click to edit title">
            <a:extLst>
              <a:ext uri="{FF2B5EF4-FFF2-40B4-BE49-F238E27FC236}">
                <a16:creationId xmlns:a16="http://schemas.microsoft.com/office/drawing/2014/main" id="{BD27530B-D76F-64A9-03EF-83108C653537}"/>
              </a:ext>
            </a:extLst>
          </p:cNvPr>
          <p:cNvSpPr txBox="1"/>
          <p:nvPr/>
        </p:nvSpPr>
        <p:spPr>
          <a:xfrm>
            <a:off x="1117677" y="1928688"/>
            <a:ext cx="4528552" cy="278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fontScale="92500" lnSpcReduction="20000"/>
          </a:bodyPr>
          <a:lstStyle>
            <a:lvl1pPr algn="r">
              <a:defRPr sz="5600" b="1">
                <a:solidFill>
                  <a:srgbClr val="FFFFFF"/>
                </a:solidFill>
                <a:latin typeface="Century Gothic"/>
                <a:ea typeface="Century Gothic"/>
                <a:cs typeface="Century Gothic"/>
                <a:sym typeface="Century Gothic"/>
              </a:defRPr>
            </a:lvl1pPr>
          </a:lstStyle>
          <a:p>
            <a:pPr algn="l"/>
            <a:r>
              <a:rPr lang="en-US" dirty="0"/>
              <a:t>What Comes Next for Insurance Insolvencies</a:t>
            </a:r>
            <a:endParaRPr dirty="0"/>
          </a:p>
        </p:txBody>
      </p:sp>
    </p:spTree>
    <p:extLst>
      <p:ext uri="{BB962C8B-B14F-4D97-AF65-F5344CB8AC3E}">
        <p14:creationId xmlns:p14="http://schemas.microsoft.com/office/powerpoint/2010/main" val="187047636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81F56-F375-9B19-4668-A0F33A6318ED}"/>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468C7490-4A71-ACD0-F5F3-BD62C49306C9}"/>
              </a:ext>
            </a:extLst>
          </p:cNvPr>
          <p:cNvSpPr txBox="1">
            <a:spLocks noGrp="1"/>
          </p:cNvSpPr>
          <p:nvPr>
            <p:ph type="title"/>
          </p:nvPr>
        </p:nvSpPr>
        <p:spPr>
          <a:xfrm>
            <a:off x="982049" y="748603"/>
            <a:ext cx="10389336" cy="917033"/>
          </a:xfrm>
          <a:prstGeom prst="rect">
            <a:avLst/>
          </a:prstGeom>
        </p:spPr>
        <p:txBody>
          <a:bodyPr>
            <a:noAutofit/>
          </a:bodyPr>
          <a:lstStyle/>
          <a:p>
            <a:r>
              <a:rPr lang="en-US" sz="3200" dirty="0"/>
              <a:t>Lessons Learned and Predicting the Next Big Insolvency</a:t>
            </a:r>
            <a:endParaRPr sz="3200" dirty="0"/>
          </a:p>
        </p:txBody>
      </p:sp>
      <p:pic>
        <p:nvPicPr>
          <p:cNvPr id="5" name="Picture Placeholder 4" descr="Picture Placeholder 4">
            <a:extLst>
              <a:ext uri="{FF2B5EF4-FFF2-40B4-BE49-F238E27FC236}">
                <a16:creationId xmlns:a16="http://schemas.microsoft.com/office/drawing/2014/main" id="{FDC58941-5D41-B413-93AD-664411252CA5}"/>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41FC91BC-ABCD-0DA0-697D-0D51B0B6A8DE}"/>
              </a:ext>
            </a:extLst>
          </p:cNvPr>
          <p:cNvSpPr txBox="1"/>
          <p:nvPr/>
        </p:nvSpPr>
        <p:spPr>
          <a:xfrm>
            <a:off x="982050" y="1623317"/>
            <a:ext cx="10155138" cy="5062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Life (re)insurance insolvencies are historically rare; </a:t>
            </a:r>
            <a:r>
              <a:rPr lang="en-US" sz="1800" dirty="0" err="1"/>
              <a:t>P&amp;C</a:t>
            </a:r>
            <a:r>
              <a:rPr lang="en-US" sz="1800" dirty="0"/>
              <a:t> has been more common.</a:t>
            </a:r>
          </a:p>
          <a:p>
            <a:pPr marL="285750" indent="-285750" algn="l">
              <a:buFont typeface="Arial" panose="020B0604020202020204" pitchFamily="34" charset="0"/>
              <a:buChar char="•"/>
            </a:pPr>
            <a:r>
              <a:rPr lang="en-US" sz="1800" dirty="0"/>
              <a:t>There has not been a large direct writer insolvency in a long time.</a:t>
            </a:r>
          </a:p>
          <a:p>
            <a:pPr marL="285750" indent="-285750" algn="l">
              <a:buFont typeface="Arial" panose="020B0604020202020204" pitchFamily="34" charset="0"/>
              <a:buChar char="•"/>
            </a:pPr>
            <a:r>
              <a:rPr lang="en-US" sz="1800" dirty="0"/>
              <a:t>The industry has learned lessons from past insolvencies and is doing a better job of protecting itself against insolvency.</a:t>
            </a:r>
          </a:p>
          <a:p>
            <a:pPr marL="566928" lvl="1" indent="-285750" algn="l">
              <a:buFont typeface="Century Gothic" panose="020B0502020202020204" pitchFamily="34" charset="0"/>
              <a:buChar char="–"/>
            </a:pPr>
            <a:r>
              <a:rPr lang="en-US" sz="1600" dirty="0"/>
              <a:t>Today’s insurance and reinsurance companies are more diverse rather than specializing in just one type of insurance</a:t>
            </a:r>
          </a:p>
          <a:p>
            <a:pPr marL="566928" lvl="1" indent="-285750" algn="l">
              <a:buFont typeface="Century Gothic" panose="020B0502020202020204" pitchFamily="34" charset="0"/>
              <a:buChar char="–"/>
            </a:pPr>
            <a:r>
              <a:rPr lang="en-US" sz="1600" dirty="0"/>
              <a:t>The industry has better modeling techniques today to understand and appropriately price risks</a:t>
            </a:r>
          </a:p>
          <a:p>
            <a:pPr marL="566928" lvl="1" indent="-285750" algn="l">
              <a:buFont typeface="Century Gothic" panose="020B0502020202020204" pitchFamily="34" charset="0"/>
              <a:buChar char="–"/>
            </a:pPr>
            <a:r>
              <a:rPr lang="en-US" sz="1600" dirty="0"/>
              <a:t>Reinsurance is more available and sophisticated than in the past</a:t>
            </a:r>
          </a:p>
          <a:p>
            <a:pPr marL="281178" lvl="1" algn="l"/>
            <a:endParaRPr lang="en-US" sz="1600" dirty="0"/>
          </a:p>
          <a:p>
            <a:pPr marL="282575" lvl="1" indent="-271463" algn="l">
              <a:buFont typeface="Arial" panose="020B0604020202020204" pitchFamily="34" charset="0"/>
              <a:buChar char="•"/>
            </a:pPr>
            <a:r>
              <a:rPr lang="en-US" sz="1800" dirty="0"/>
              <a:t>What will drive the next big insolvency?</a:t>
            </a:r>
          </a:p>
          <a:p>
            <a:pPr marL="576263" lvl="1" indent="-293688" algn="l">
              <a:buFont typeface="Century Gothic" panose="020B0502020202020204" pitchFamily="34" charset="0"/>
              <a:buChar char="–"/>
            </a:pPr>
            <a:r>
              <a:rPr lang="en-US" sz="1600" dirty="0"/>
              <a:t>Past insolvency drivers: </a:t>
            </a:r>
          </a:p>
          <a:p>
            <a:pPr marL="739775" lvl="1" indent="-165100" algn="l">
              <a:buFont typeface="Arial" panose="020B0604020202020204" pitchFamily="34" charset="0"/>
              <a:buChar char="•"/>
            </a:pPr>
            <a:r>
              <a:rPr lang="en-US" sz="1600" dirty="0"/>
              <a:t>Lack of diversity in business written</a:t>
            </a:r>
          </a:p>
          <a:p>
            <a:pPr marL="739775" lvl="1" indent="-165100" algn="l">
              <a:buFont typeface="Arial" panose="020B0604020202020204" pitchFamily="34" charset="0"/>
              <a:buChar char="•"/>
            </a:pPr>
            <a:r>
              <a:rPr lang="en-US" sz="1600" dirty="0"/>
              <a:t>Investment-related losses (i.e. Executive Life, SRUS)</a:t>
            </a:r>
          </a:p>
          <a:p>
            <a:pPr marL="739775" lvl="1" indent="-165100" algn="l">
              <a:buFont typeface="Arial" panose="020B0604020202020204" pitchFamily="34" charset="0"/>
              <a:buChar char="•"/>
            </a:pPr>
            <a:r>
              <a:rPr lang="en-US" sz="1600" dirty="0"/>
              <a:t>Relic organizations detached from market that failed to modernize underwriting, claims adjudication</a:t>
            </a:r>
          </a:p>
          <a:p>
            <a:pPr marL="282575" lvl="1" algn="l"/>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213898085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99AC5-7713-152F-9096-8D360A67E3AC}"/>
            </a:ext>
          </a:extLst>
        </p:cNvPr>
        <p:cNvGrpSpPr/>
        <p:nvPr/>
      </p:nvGrpSpPr>
      <p:grpSpPr>
        <a:xfrm>
          <a:off x="0" y="0"/>
          <a:ext cx="0" cy="0"/>
          <a:chOff x="0" y="0"/>
          <a:chExt cx="0" cy="0"/>
        </a:xfrm>
      </p:grpSpPr>
      <p:pic>
        <p:nvPicPr>
          <p:cNvPr id="118" name="Picture Placeholder 4" descr="Picture Placeholder 4">
            <a:extLst>
              <a:ext uri="{FF2B5EF4-FFF2-40B4-BE49-F238E27FC236}">
                <a16:creationId xmlns:a16="http://schemas.microsoft.com/office/drawing/2014/main" id="{B43A457A-6AC6-A74E-AB44-063548440283}"/>
              </a:ext>
            </a:extLst>
          </p:cNvPr>
          <p:cNvPicPr>
            <a:picLocks noGrp="1" noChangeAspect="1"/>
          </p:cNvPicPr>
          <p:nvPr>
            <p:ph type="pic" idx="21"/>
          </p:nvPr>
        </p:nvPicPr>
        <p:blipFill>
          <a:blip r:embed="rId2"/>
          <a:stretch>
            <a:fillRect/>
          </a:stretch>
        </p:blipFill>
        <p:spPr>
          <a:prstGeom prst="rect">
            <a:avLst/>
          </a:prstGeom>
        </p:spPr>
      </p:pic>
      <p:sp>
        <p:nvSpPr>
          <p:cNvPr id="119" name="Click to edit title">
            <a:extLst>
              <a:ext uri="{FF2B5EF4-FFF2-40B4-BE49-F238E27FC236}">
                <a16:creationId xmlns:a16="http://schemas.microsoft.com/office/drawing/2014/main" id="{3815A69D-40C8-FA24-91D3-4E4B132C858A}"/>
              </a:ext>
            </a:extLst>
          </p:cNvPr>
          <p:cNvSpPr txBox="1"/>
          <p:nvPr/>
        </p:nvSpPr>
        <p:spPr>
          <a:xfrm>
            <a:off x="1117677" y="1928688"/>
            <a:ext cx="4528552" cy="2781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r">
              <a:defRPr sz="5600" b="1">
                <a:solidFill>
                  <a:srgbClr val="FFFFFF"/>
                </a:solidFill>
                <a:latin typeface="Century Gothic"/>
                <a:ea typeface="Century Gothic"/>
                <a:cs typeface="Century Gothic"/>
                <a:sym typeface="Century Gothic"/>
              </a:defRPr>
            </a:lvl1pPr>
          </a:lstStyle>
          <a:p>
            <a:pPr algn="l"/>
            <a:r>
              <a:rPr lang="en-US" dirty="0"/>
              <a:t>The Insolvency Process</a:t>
            </a:r>
            <a:endParaRPr dirty="0"/>
          </a:p>
        </p:txBody>
      </p:sp>
    </p:spTree>
    <p:extLst>
      <p:ext uri="{BB962C8B-B14F-4D97-AF65-F5344CB8AC3E}">
        <p14:creationId xmlns:p14="http://schemas.microsoft.com/office/powerpoint/2010/main" val="32112256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162C2-4779-399D-C587-5D6E5A6D9A5B}"/>
            </a:ext>
          </a:extLst>
        </p:cNvPr>
        <p:cNvGrpSpPr/>
        <p:nvPr/>
      </p:nvGrpSpPr>
      <p:grpSpPr>
        <a:xfrm>
          <a:off x="0" y="0"/>
          <a:ext cx="0" cy="0"/>
          <a:chOff x="0" y="0"/>
          <a:chExt cx="0" cy="0"/>
        </a:xfrm>
      </p:grpSpPr>
      <p:pic>
        <p:nvPicPr>
          <p:cNvPr id="116" name="Picture Placeholder 4" descr="Picture Placeholder 4">
            <a:extLst>
              <a:ext uri="{FF2B5EF4-FFF2-40B4-BE49-F238E27FC236}">
                <a16:creationId xmlns:a16="http://schemas.microsoft.com/office/drawing/2014/main" id="{4767AFC3-9A31-7B68-739D-3580F5A305D4}"/>
              </a:ext>
            </a:extLst>
          </p:cNvPr>
          <p:cNvPicPr>
            <a:picLocks noGrp="1" noChangeAspect="1"/>
          </p:cNvPicPr>
          <p:nvPr>
            <p:ph type="pic" idx="22"/>
          </p:nvPr>
        </p:nvPicPr>
        <p:blipFill>
          <a:blip r:embed="rId2"/>
          <a:stretch>
            <a:fillRect/>
          </a:stretch>
        </p:blipFill>
        <p:spPr>
          <a:xfrm>
            <a:off x="1018429" y="1606061"/>
            <a:ext cx="10352952" cy="4525107"/>
          </a:xfrm>
          <a:prstGeom prst="rect">
            <a:avLst/>
          </a:prstGeom>
        </p:spPr>
      </p:pic>
      <p:sp>
        <p:nvSpPr>
          <p:cNvPr id="113" name="Click to edit title">
            <a:extLst>
              <a:ext uri="{FF2B5EF4-FFF2-40B4-BE49-F238E27FC236}">
                <a16:creationId xmlns:a16="http://schemas.microsoft.com/office/drawing/2014/main" id="{0002FBDF-3AD7-6E25-B0CA-E3037E6DFEED}"/>
              </a:ext>
            </a:extLst>
          </p:cNvPr>
          <p:cNvSpPr txBox="1">
            <a:spLocks noGrp="1"/>
          </p:cNvSpPr>
          <p:nvPr>
            <p:ph type="title"/>
          </p:nvPr>
        </p:nvSpPr>
        <p:spPr>
          <a:xfrm>
            <a:off x="982049" y="726831"/>
            <a:ext cx="10389336" cy="879231"/>
          </a:xfrm>
          <a:prstGeom prst="rect">
            <a:avLst/>
          </a:prstGeom>
        </p:spPr>
        <p:txBody>
          <a:bodyPr>
            <a:noAutofit/>
          </a:bodyPr>
          <a:lstStyle/>
          <a:p>
            <a:r>
              <a:rPr lang="en-US" sz="4000" dirty="0"/>
              <a:t>Insurer Insolvency 101</a:t>
            </a:r>
            <a:endParaRPr sz="4000" dirty="0"/>
          </a:p>
        </p:txBody>
      </p:sp>
      <p:sp>
        <p:nvSpPr>
          <p:cNvPr id="2" name="Body Level One…">
            <a:extLst>
              <a:ext uri="{FF2B5EF4-FFF2-40B4-BE49-F238E27FC236}">
                <a16:creationId xmlns:a16="http://schemas.microsoft.com/office/drawing/2014/main" id="{5C99FB59-F451-D468-E5BE-6F751D6F972C}"/>
              </a:ext>
            </a:extLst>
          </p:cNvPr>
          <p:cNvSpPr txBox="1"/>
          <p:nvPr/>
        </p:nvSpPr>
        <p:spPr>
          <a:xfrm>
            <a:off x="982046" y="1606062"/>
            <a:ext cx="10389335" cy="4525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An insurer is insolvent when its assets are insufficient to cover its liabilities.</a:t>
            </a:r>
          </a:p>
          <a:p>
            <a:pPr lvl="1" algn="l"/>
            <a:r>
              <a:rPr lang="en-US" sz="1600" dirty="0"/>
              <a:t>	</a:t>
            </a:r>
          </a:p>
          <a:p>
            <a:pPr lvl="1" algn="l"/>
            <a:r>
              <a:rPr lang="en-US" sz="1600" dirty="0"/>
              <a:t>	–	The insurer may notify the insurance department itself, or the insolvency or potential insolvency may		be identified by the department.</a:t>
            </a:r>
          </a:p>
          <a:p>
            <a:pPr algn="l"/>
            <a:r>
              <a:rPr lang="en-US" sz="1600" dirty="0"/>
              <a:t>	</a:t>
            </a:r>
          </a:p>
          <a:p>
            <a:pPr algn="l"/>
            <a:endParaRPr lang="en-US" sz="1800" dirty="0"/>
          </a:p>
          <a:p>
            <a:pPr marL="285750" indent="-285750" algn="l">
              <a:buFont typeface="Arial" panose="020B0604020202020204" pitchFamily="34" charset="0"/>
              <a:buChar char="•"/>
            </a:pPr>
            <a:r>
              <a:rPr lang="en-US" sz="1800" dirty="0"/>
              <a:t>There are multiple stages of insolvency proceedings:</a:t>
            </a:r>
          </a:p>
          <a:p>
            <a:pPr algn="l"/>
            <a:endParaRPr lang="en-US" sz="1800" dirty="0"/>
          </a:p>
          <a:p>
            <a:pPr algn="l"/>
            <a:r>
              <a:rPr lang="en-US" sz="1600" dirty="0"/>
              <a:t>	–	The state insurance commissioner either appoints a receiver in their place, or administers the</a:t>
            </a:r>
          </a:p>
          <a:p>
            <a:pPr algn="l"/>
            <a:r>
              <a:rPr lang="en-US" sz="1600" dirty="0"/>
              <a:t>		receivership themselves.</a:t>
            </a:r>
          </a:p>
          <a:p>
            <a:pPr algn="l"/>
            <a:endParaRPr lang="en-US" sz="1800" dirty="0"/>
          </a:p>
          <a:p>
            <a:pPr algn="l"/>
            <a:r>
              <a:rPr lang="en-US" sz="1600" dirty="0"/>
              <a:t>	–	Conservation or rehabilitation is generally the first step.</a:t>
            </a:r>
          </a:p>
          <a:p>
            <a:pPr algn="l"/>
            <a:endParaRPr lang="en-US" sz="1600" dirty="0"/>
          </a:p>
          <a:p>
            <a:pPr algn="l"/>
            <a:r>
              <a:rPr lang="en-US" sz="1600" dirty="0"/>
              <a:t>	–	If the commissioner or receiver determines rehabilitation will not be feasible, then liquidation ensues.</a:t>
            </a:r>
          </a:p>
        </p:txBody>
      </p:sp>
    </p:spTree>
    <p:extLst>
      <p:ext uri="{BB962C8B-B14F-4D97-AF65-F5344CB8AC3E}">
        <p14:creationId xmlns:p14="http://schemas.microsoft.com/office/powerpoint/2010/main" val="36320494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D6B7F-1825-5A8E-76EE-2CC8936445F5}"/>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291A7B95-DAC0-1E0B-FBD2-5814CFDBE5DE}"/>
              </a:ext>
            </a:extLst>
          </p:cNvPr>
          <p:cNvSpPr txBox="1">
            <a:spLocks noGrp="1"/>
          </p:cNvSpPr>
          <p:nvPr>
            <p:ph type="title"/>
          </p:nvPr>
        </p:nvSpPr>
        <p:spPr>
          <a:xfrm>
            <a:off x="982049" y="726831"/>
            <a:ext cx="10389336" cy="917033"/>
          </a:xfrm>
          <a:prstGeom prst="rect">
            <a:avLst/>
          </a:prstGeom>
        </p:spPr>
        <p:txBody>
          <a:bodyPr>
            <a:noAutofit/>
          </a:bodyPr>
          <a:lstStyle/>
          <a:p>
            <a:r>
              <a:rPr lang="en-US" sz="4000" dirty="0"/>
              <a:t>Insurer Insolvencies v. Bankruptcies</a:t>
            </a:r>
            <a:endParaRPr sz="4000" dirty="0"/>
          </a:p>
        </p:txBody>
      </p:sp>
      <p:pic>
        <p:nvPicPr>
          <p:cNvPr id="5" name="Picture Placeholder 4" descr="Picture Placeholder 4">
            <a:extLst>
              <a:ext uri="{FF2B5EF4-FFF2-40B4-BE49-F238E27FC236}">
                <a16:creationId xmlns:a16="http://schemas.microsoft.com/office/drawing/2014/main" id="{EFF608D6-76FD-E510-D17D-5741A7BF22E4}"/>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991C078F-03E4-C5F8-405D-6BC0DD606B8A}"/>
              </a:ext>
            </a:extLst>
          </p:cNvPr>
          <p:cNvSpPr txBox="1"/>
          <p:nvPr/>
        </p:nvSpPr>
        <p:spPr>
          <a:xfrm>
            <a:off x="982050" y="1623317"/>
            <a:ext cx="10155138" cy="50622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566928" lvl="3" indent="-285750" algn="l">
              <a:buFont typeface="Arial" panose="020B0604020202020204" pitchFamily="34" charset="0"/>
              <a:buChar char="•"/>
            </a:pPr>
            <a:endParaRPr lang="en-US" sz="1600" dirty="0"/>
          </a:p>
          <a:p>
            <a:pPr marL="566928" lvl="2" indent="-285750" algn="l">
              <a:buFont typeface="Arial" panose="020B0604020202020204" pitchFamily="34" charset="0"/>
              <a:buChar char="•"/>
            </a:pPr>
            <a:r>
              <a:rPr lang="en-US" sz="1800" dirty="0"/>
              <a:t>Insurer insolvency is a state-law matter, rather than subject to federal bankruptcy law and the jurisdiction of bankruptcy courts.</a:t>
            </a:r>
          </a:p>
          <a:p>
            <a:pPr marL="281178" lvl="3" algn="l"/>
            <a:endParaRPr lang="en-US" sz="1600" dirty="0"/>
          </a:p>
          <a:p>
            <a:pPr marL="281178" lvl="3" algn="l"/>
            <a:r>
              <a:rPr lang="en-US" sz="1600" dirty="0"/>
              <a:t>–		Most companies’ primary duties are to their shareholders/members/owners, so the priority of a 		bankruptcy case is to distribute the assets of the company to creditors, then shareholders.</a:t>
            </a:r>
          </a:p>
          <a:p>
            <a:pPr marL="281178" lvl="3" algn="l"/>
            <a:endParaRPr lang="en-US" sz="1600" dirty="0"/>
          </a:p>
          <a:p>
            <a:pPr marL="566928" lvl="5" indent="-285750">
              <a:buFont typeface="Century Gothic" panose="020B0502020202020204" pitchFamily="34" charset="0"/>
              <a:buChar char="–"/>
            </a:pPr>
            <a:r>
              <a:rPr lang="en-US" sz="1600" dirty="0">
                <a:latin typeface="Century Gothic" panose="020B0502020202020204" pitchFamily="34" charset="0"/>
              </a:rPr>
              <a:t>Insurers, on the other hand, owe their primary duty to policyholders.</a:t>
            </a:r>
          </a:p>
          <a:p>
            <a:pPr marL="281178" lvl="5"/>
            <a:endParaRPr lang="en-US" sz="1600" dirty="0">
              <a:latin typeface="Century Gothic" panose="020B0502020202020204" pitchFamily="34" charset="0"/>
            </a:endParaRPr>
          </a:p>
          <a:p>
            <a:pPr marL="566928" lvl="5" indent="-285750">
              <a:buFont typeface="Century Gothic" panose="020B0502020202020204" pitchFamily="34" charset="0"/>
              <a:buChar char="–"/>
            </a:pPr>
            <a:r>
              <a:rPr lang="en-US" sz="1600" dirty="0">
                <a:latin typeface="Century Gothic" panose="020B0502020202020204" pitchFamily="34" charset="0"/>
              </a:rPr>
              <a:t>Thus, unlike in bankruptcy, the goal of an insurer receivership is to safeguard the liabilities owed to policyholders (by far the biggest portion of an insurer’s liabilities), after which other creditors are paid.</a:t>
            </a:r>
          </a:p>
          <a:p>
            <a:pPr marL="566928" lvl="1" indent="-285750" algn="l">
              <a:buFont typeface="Century Gothic" panose="020B0502020202020204" pitchFamily="34" charset="0"/>
              <a:buChar char="–"/>
            </a:pPr>
            <a:endParaRPr lang="en-US" sz="1600" dirty="0"/>
          </a:p>
        </p:txBody>
      </p:sp>
    </p:spTree>
    <p:extLst>
      <p:ext uri="{BB962C8B-B14F-4D97-AF65-F5344CB8AC3E}">
        <p14:creationId xmlns:p14="http://schemas.microsoft.com/office/powerpoint/2010/main" val="2673839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18C19-D91C-003C-3FC0-61F030E67D5C}"/>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B748F584-A77D-B527-9977-024F7FC8C5BE}"/>
              </a:ext>
            </a:extLst>
          </p:cNvPr>
          <p:cNvSpPr txBox="1">
            <a:spLocks noGrp="1"/>
          </p:cNvSpPr>
          <p:nvPr>
            <p:ph type="title"/>
          </p:nvPr>
        </p:nvSpPr>
        <p:spPr>
          <a:xfrm>
            <a:off x="982049" y="726831"/>
            <a:ext cx="10389336" cy="917033"/>
          </a:xfrm>
          <a:prstGeom prst="rect">
            <a:avLst/>
          </a:prstGeom>
        </p:spPr>
        <p:txBody>
          <a:bodyPr>
            <a:noAutofit/>
          </a:bodyPr>
          <a:lstStyle/>
          <a:p>
            <a:r>
              <a:rPr lang="en-US" sz="4000" dirty="0"/>
              <a:t>Insurer Insolvencies v. Bankruptcies</a:t>
            </a:r>
            <a:endParaRPr sz="4000" dirty="0"/>
          </a:p>
        </p:txBody>
      </p:sp>
      <p:pic>
        <p:nvPicPr>
          <p:cNvPr id="5" name="Picture Placeholder 4" descr="Picture Placeholder 4">
            <a:extLst>
              <a:ext uri="{FF2B5EF4-FFF2-40B4-BE49-F238E27FC236}">
                <a16:creationId xmlns:a16="http://schemas.microsoft.com/office/drawing/2014/main" id="{E87648ED-3496-D115-2354-76065F1FAE03}"/>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789471B1-4600-AF6E-E1A5-239FEAA0C3DD}"/>
              </a:ext>
            </a:extLst>
          </p:cNvPr>
          <p:cNvSpPr txBox="1"/>
          <p:nvPr/>
        </p:nvSpPr>
        <p:spPr>
          <a:xfrm>
            <a:off x="982050" y="1623317"/>
            <a:ext cx="10155138" cy="5062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Insurer insolvencies also differ from bankruptcies other important ways:</a:t>
            </a:r>
          </a:p>
          <a:p>
            <a:pPr algn="l"/>
            <a:endParaRPr lang="en-US" sz="1800" dirty="0"/>
          </a:p>
          <a:p>
            <a:pPr marL="566928" lvl="1" indent="-285750" algn="l">
              <a:buFont typeface="Century Gothic" panose="020B0502020202020204" pitchFamily="34" charset="0"/>
              <a:buChar char="–"/>
            </a:pPr>
            <a:r>
              <a:rPr lang="en-US" sz="1600" dirty="0"/>
              <a:t>“Safety Net” organizations, like guaranty associations, which assume policyholder liabilities of liquidated insurers.</a:t>
            </a:r>
          </a:p>
          <a:p>
            <a:pPr marL="281178" lvl="1" algn="l"/>
            <a:endParaRPr lang="en-US" sz="1600" dirty="0"/>
          </a:p>
          <a:p>
            <a:pPr marL="566928" lvl="1" indent="-285750" algn="l">
              <a:buFont typeface="Century Gothic" panose="020B0502020202020204" pitchFamily="34" charset="0"/>
              <a:buChar char="–"/>
            </a:pPr>
            <a:r>
              <a:rPr lang="en-US" sz="1600" dirty="0"/>
              <a:t>The likelihood of contract termination in bankruptcy versus the potential transferring policies to other, solvent insurers in insolvency proceedings, thus minimizing the disruption to policyholders.</a:t>
            </a:r>
          </a:p>
          <a:p>
            <a:pPr marL="281178" lvl="1" algn="l"/>
            <a:endParaRPr lang="en-US" sz="1600" dirty="0"/>
          </a:p>
          <a:p>
            <a:pPr marL="566928" lvl="1" indent="-285750" algn="l">
              <a:buFont typeface="Century Gothic" panose="020B0502020202020204" pitchFamily="34" charset="0"/>
              <a:buChar char="–"/>
            </a:pPr>
            <a:r>
              <a:rPr lang="en-US" sz="1600" dirty="0"/>
              <a:t>NAIC’s Receivers’ Handbook for Insurance Company Insolvencies sets out recommended procedures, individual states have specific contours.</a:t>
            </a:r>
          </a:p>
          <a:p>
            <a:pPr marL="281178" lvl="1" algn="l"/>
            <a:endParaRPr lang="en-US" sz="1600" dirty="0"/>
          </a:p>
          <a:p>
            <a:pPr marL="566928" lvl="1" indent="-285750" algn="l">
              <a:buFont typeface="Century Gothic" panose="020B0502020202020204" pitchFamily="34" charset="0"/>
              <a:buChar char="–"/>
            </a:pPr>
            <a:r>
              <a:rPr lang="en-US" sz="1600" dirty="0"/>
              <a:t>The timeline: bankruptcies take years, receiverships last forever!</a:t>
            </a:r>
          </a:p>
          <a:p>
            <a:pPr marL="281178" lvl="1" algn="l"/>
            <a:endParaRPr lang="en-US" sz="1600" dirty="0"/>
          </a:p>
        </p:txBody>
      </p:sp>
    </p:spTree>
    <p:extLst>
      <p:ext uri="{BB962C8B-B14F-4D97-AF65-F5344CB8AC3E}">
        <p14:creationId xmlns:p14="http://schemas.microsoft.com/office/powerpoint/2010/main" val="38992463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AAD91-8E29-9F06-9117-0B1954E66854}"/>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9DCC72CA-1486-EFDD-A802-A58DDDB73ADF}"/>
              </a:ext>
            </a:extLst>
          </p:cNvPr>
          <p:cNvSpPr txBox="1">
            <a:spLocks noGrp="1"/>
          </p:cNvSpPr>
          <p:nvPr>
            <p:ph type="title"/>
          </p:nvPr>
        </p:nvSpPr>
        <p:spPr>
          <a:xfrm>
            <a:off x="982049" y="726831"/>
            <a:ext cx="10389336" cy="917033"/>
          </a:xfrm>
          <a:prstGeom prst="rect">
            <a:avLst/>
          </a:prstGeom>
        </p:spPr>
        <p:txBody>
          <a:bodyPr>
            <a:noAutofit/>
          </a:bodyPr>
          <a:lstStyle/>
          <a:p>
            <a:r>
              <a:rPr lang="en-US" sz="4000" dirty="0"/>
              <a:t>Powers of the Receiver</a:t>
            </a:r>
            <a:endParaRPr sz="4000" dirty="0"/>
          </a:p>
        </p:txBody>
      </p:sp>
      <p:pic>
        <p:nvPicPr>
          <p:cNvPr id="5" name="Picture Placeholder 4" descr="Picture Placeholder 4">
            <a:extLst>
              <a:ext uri="{FF2B5EF4-FFF2-40B4-BE49-F238E27FC236}">
                <a16:creationId xmlns:a16="http://schemas.microsoft.com/office/drawing/2014/main" id="{6CC4EE1A-AFA4-71AB-BB48-B11C60554580}"/>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064626D1-8E9E-9238-A116-64109FB8D2D1}"/>
              </a:ext>
            </a:extLst>
          </p:cNvPr>
          <p:cNvSpPr txBox="1"/>
          <p:nvPr/>
        </p:nvSpPr>
        <p:spPr>
          <a:xfrm>
            <a:off x="982050" y="1623317"/>
            <a:ext cx="10155138" cy="5062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The receiver:</a:t>
            </a:r>
          </a:p>
          <a:p>
            <a:pPr algn="l"/>
            <a:endParaRPr lang="en-US" sz="1800" dirty="0"/>
          </a:p>
          <a:p>
            <a:pPr marL="566928" lvl="1" indent="-285750" algn="l">
              <a:buFont typeface="Century Gothic" panose="020B0502020202020204" pitchFamily="34" charset="0"/>
              <a:buChar char="–"/>
            </a:pPr>
            <a:r>
              <a:rPr lang="en-US" sz="1600" dirty="0"/>
              <a:t>Takes control of all assets;</a:t>
            </a:r>
          </a:p>
          <a:p>
            <a:pPr marL="566928" lvl="1" indent="-285750" algn="l">
              <a:buFont typeface="Century Gothic" panose="020B0502020202020204" pitchFamily="34" charset="0"/>
              <a:buChar char="–"/>
            </a:pPr>
            <a:r>
              <a:rPr lang="en-US" sz="1600" dirty="0"/>
              <a:t>Assumes operational control of the insurer;</a:t>
            </a:r>
          </a:p>
          <a:p>
            <a:pPr marL="566928" lvl="1" indent="-285750" algn="l">
              <a:buFont typeface="Century Gothic" panose="020B0502020202020204" pitchFamily="34" charset="0"/>
              <a:buChar char="–"/>
            </a:pPr>
            <a:r>
              <a:rPr lang="en-US" sz="1600" dirty="0"/>
              <a:t>Determines procedures for the receivership, rehabilitation, and/or liquidation.</a:t>
            </a:r>
          </a:p>
          <a:p>
            <a:pPr marL="281178" lvl="1" algn="l"/>
            <a:endParaRPr lang="en-US" sz="1600" dirty="0"/>
          </a:p>
          <a:p>
            <a:pPr marL="282575" lvl="1" indent="-282575" algn="l">
              <a:buFont typeface="Arial" panose="020B0604020202020204" pitchFamily="34" charset="0"/>
              <a:buChar char="•"/>
            </a:pPr>
            <a:r>
              <a:rPr lang="en-US" sz="1800" dirty="0"/>
              <a:t>The receiver gets significant deference from the court for procedural</a:t>
            </a:r>
            <a:r>
              <a:rPr lang="en-US" sz="1800" b="1" dirty="0"/>
              <a:t> </a:t>
            </a:r>
            <a:r>
              <a:rPr lang="en-US" sz="1800" dirty="0"/>
              <a:t>decisions.</a:t>
            </a:r>
          </a:p>
          <a:p>
            <a:pPr lvl="1" algn="l"/>
            <a:endParaRPr lang="en-US" sz="1600" dirty="0"/>
          </a:p>
          <a:p>
            <a:pPr marL="576263" lvl="1" indent="-293688" algn="l">
              <a:buFont typeface="Century Gothic" panose="020B0502020202020204" pitchFamily="34" charset="0"/>
              <a:buChar char="–"/>
            </a:pPr>
            <a:r>
              <a:rPr lang="en-US" sz="1600" dirty="0"/>
              <a:t>Procedural decisions include things like setting the proof of claim process, deadlines, etc.</a:t>
            </a:r>
          </a:p>
          <a:p>
            <a:pPr marL="576263" lvl="1" indent="-293688" algn="l">
              <a:buFont typeface="Century Gothic" panose="020B0502020202020204" pitchFamily="34" charset="0"/>
              <a:buChar char="–"/>
            </a:pPr>
            <a:r>
              <a:rPr lang="en-US" sz="1600" dirty="0"/>
              <a:t>The court generally isn’t going to waste time second guessing the receiver on procedural issues the goal is for the expeditious resolution of the proceedings.</a:t>
            </a:r>
          </a:p>
          <a:p>
            <a:pPr marL="282575" lvl="1" algn="l"/>
            <a:endParaRPr lang="en-US" sz="1600" dirty="0"/>
          </a:p>
          <a:p>
            <a:pPr marL="285750" lvl="1" indent="-285750" algn="l">
              <a:buFont typeface="Arial" panose="020B0604020202020204" pitchFamily="34" charset="0"/>
              <a:buChar char="•"/>
            </a:pPr>
            <a:r>
              <a:rPr lang="en-US" sz="1800" dirty="0"/>
              <a:t>The receiver does not automatically receive as much deference on substantive matters – for example, the actual value of a cedent’s claim on an insolvent reinsurer’s estate.</a:t>
            </a:r>
          </a:p>
          <a:p>
            <a:pPr marL="282575" lvl="1" algn="l"/>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40071453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1BC91-E142-BF26-4508-2ADBEC7AE39C}"/>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42A724B4-4018-6478-4680-E7D5FB1217C6}"/>
              </a:ext>
            </a:extLst>
          </p:cNvPr>
          <p:cNvSpPr txBox="1">
            <a:spLocks noGrp="1"/>
          </p:cNvSpPr>
          <p:nvPr>
            <p:ph type="title"/>
          </p:nvPr>
        </p:nvSpPr>
        <p:spPr>
          <a:xfrm>
            <a:off x="982049" y="726831"/>
            <a:ext cx="10389336" cy="917033"/>
          </a:xfrm>
          <a:prstGeom prst="rect">
            <a:avLst/>
          </a:prstGeom>
        </p:spPr>
        <p:txBody>
          <a:bodyPr>
            <a:noAutofit/>
          </a:bodyPr>
          <a:lstStyle/>
          <a:p>
            <a:r>
              <a:rPr lang="en-US" sz="4000" dirty="0"/>
              <a:t>Receivership Process</a:t>
            </a:r>
            <a:endParaRPr sz="4000" dirty="0"/>
          </a:p>
        </p:txBody>
      </p:sp>
      <p:pic>
        <p:nvPicPr>
          <p:cNvPr id="5" name="Picture Placeholder 4" descr="Picture Placeholder 4">
            <a:extLst>
              <a:ext uri="{FF2B5EF4-FFF2-40B4-BE49-F238E27FC236}">
                <a16:creationId xmlns:a16="http://schemas.microsoft.com/office/drawing/2014/main" id="{24F5CC05-530E-6DE8-0D1D-D1C134A5D358}"/>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F7410E57-0455-7310-88C3-5C2F487D6633}"/>
              </a:ext>
            </a:extLst>
          </p:cNvPr>
          <p:cNvSpPr txBox="1"/>
          <p:nvPr/>
        </p:nvSpPr>
        <p:spPr>
          <a:xfrm>
            <a:off x="982050" y="1623317"/>
            <a:ext cx="10155138" cy="50622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The commissioner files a receivership case in appropriate state court, placing the insurer into receivership</a:t>
            </a:r>
          </a:p>
          <a:p>
            <a:pPr algn="l"/>
            <a:endParaRPr lang="en-US" sz="1800" dirty="0"/>
          </a:p>
          <a:p>
            <a:pPr marL="566928" lvl="1" indent="-285750" algn="l">
              <a:buFont typeface="Century Gothic" panose="020B0502020202020204" pitchFamily="34" charset="0"/>
              <a:buChar char="–"/>
            </a:pPr>
            <a:r>
              <a:rPr lang="en-US" sz="1600" dirty="0"/>
              <a:t>The commissioner may file a motion to appoint a third-party receiver.</a:t>
            </a:r>
          </a:p>
          <a:p>
            <a:pPr marL="566928" lvl="1" indent="-285750" algn="l">
              <a:buFont typeface="Century Gothic" panose="020B0502020202020204" pitchFamily="34" charset="0"/>
              <a:buChar char="–"/>
            </a:pPr>
            <a:endParaRPr lang="en-US" sz="1600" dirty="0"/>
          </a:p>
          <a:p>
            <a:pPr lvl="1" indent="280988" algn="l">
              <a:buFont typeface="Arial" panose="020B0604020202020204" pitchFamily="34" charset="0"/>
              <a:buChar char="•"/>
            </a:pPr>
            <a:r>
              <a:rPr lang="en-US" sz="1800" dirty="0"/>
              <a:t>Receiver assumes control of the insolvent insurer, and is initially tasked with 	determining:</a:t>
            </a:r>
          </a:p>
          <a:p>
            <a:pPr lvl="1" algn="l"/>
            <a:endParaRPr lang="en-US" sz="1800" dirty="0"/>
          </a:p>
          <a:p>
            <a:pPr marL="576263" lvl="1" indent="-293688" algn="l">
              <a:buFont typeface="Century Gothic" panose="020B0502020202020204" pitchFamily="34" charset="0"/>
              <a:buChar char="–"/>
            </a:pPr>
            <a:r>
              <a:rPr lang="en-US" sz="1600" dirty="0"/>
              <a:t>The true financial state of the insurer;</a:t>
            </a:r>
          </a:p>
          <a:p>
            <a:pPr marL="282575" lvl="1" algn="l"/>
            <a:endParaRPr lang="en-US" sz="1600" dirty="0"/>
          </a:p>
          <a:p>
            <a:pPr marL="576263" lvl="1" indent="-293688" algn="l">
              <a:buFont typeface="Century Gothic" panose="020B0502020202020204" pitchFamily="34" charset="0"/>
              <a:buChar char="–"/>
            </a:pPr>
            <a:r>
              <a:rPr lang="en-US" sz="1600" dirty="0"/>
              <a:t>Whether rehabilitation is possible;</a:t>
            </a:r>
          </a:p>
          <a:p>
            <a:pPr marL="282575" lvl="1" algn="l"/>
            <a:endParaRPr lang="en-US" sz="1600" dirty="0"/>
          </a:p>
          <a:p>
            <a:pPr marL="576263" lvl="2" indent="-293688" algn="l">
              <a:buFont typeface="Century Gothic" panose="020B0502020202020204" pitchFamily="34" charset="0"/>
              <a:buChar char="–"/>
            </a:pPr>
            <a:r>
              <a:rPr lang="en-US" sz="1600" dirty="0"/>
              <a:t>If yes, develop, implement, and execute a plan of rehabilitation under the supervision of the court;</a:t>
            </a:r>
          </a:p>
          <a:p>
            <a:pPr marL="282575" lvl="1" algn="l"/>
            <a:endParaRPr lang="en-US" sz="1600" dirty="0"/>
          </a:p>
          <a:p>
            <a:pPr marL="576263" lvl="1" indent="-293688" algn="l">
              <a:buFont typeface="Century Gothic" panose="020B0502020202020204" pitchFamily="34" charset="0"/>
              <a:buChar char="–"/>
            </a:pPr>
            <a:r>
              <a:rPr lang="en-US" sz="1600" dirty="0"/>
              <a:t>If no, develop a plan of liquidation and move to place the insurer into liquidation.</a:t>
            </a:r>
          </a:p>
          <a:p>
            <a:pPr marL="576263" lvl="1" indent="-293688" algn="l">
              <a:buFont typeface="Century Gothic" panose="020B0502020202020204" pitchFamily="34" charset="0"/>
              <a:buChar char="–"/>
            </a:pPr>
            <a:endParaRPr lang="en-US" sz="1600" dirty="0"/>
          </a:p>
          <a:p>
            <a:pPr marL="566928" lvl="1"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20107791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B83E7-772B-6D5B-1BCE-7EA388796D61}"/>
            </a:ext>
          </a:extLst>
        </p:cNvPr>
        <p:cNvGrpSpPr/>
        <p:nvPr/>
      </p:nvGrpSpPr>
      <p:grpSpPr>
        <a:xfrm>
          <a:off x="0" y="0"/>
          <a:ext cx="0" cy="0"/>
          <a:chOff x="0" y="0"/>
          <a:chExt cx="0" cy="0"/>
        </a:xfrm>
      </p:grpSpPr>
      <p:sp>
        <p:nvSpPr>
          <p:cNvPr id="113" name="Click to edit title">
            <a:extLst>
              <a:ext uri="{FF2B5EF4-FFF2-40B4-BE49-F238E27FC236}">
                <a16:creationId xmlns:a16="http://schemas.microsoft.com/office/drawing/2014/main" id="{96876BE1-7604-F16A-B7B2-A13C2F2656A2}"/>
              </a:ext>
            </a:extLst>
          </p:cNvPr>
          <p:cNvSpPr txBox="1">
            <a:spLocks noGrp="1"/>
          </p:cNvSpPr>
          <p:nvPr>
            <p:ph type="title"/>
          </p:nvPr>
        </p:nvSpPr>
        <p:spPr>
          <a:xfrm>
            <a:off x="982049" y="726831"/>
            <a:ext cx="10389336" cy="917033"/>
          </a:xfrm>
          <a:prstGeom prst="rect">
            <a:avLst/>
          </a:prstGeom>
        </p:spPr>
        <p:txBody>
          <a:bodyPr>
            <a:noAutofit/>
          </a:bodyPr>
          <a:lstStyle/>
          <a:p>
            <a:r>
              <a:rPr lang="en-US" sz="4000" dirty="0"/>
              <a:t>Receivership Process</a:t>
            </a:r>
            <a:endParaRPr sz="4000" dirty="0"/>
          </a:p>
        </p:txBody>
      </p:sp>
      <p:pic>
        <p:nvPicPr>
          <p:cNvPr id="5" name="Picture Placeholder 4" descr="Picture Placeholder 4">
            <a:extLst>
              <a:ext uri="{FF2B5EF4-FFF2-40B4-BE49-F238E27FC236}">
                <a16:creationId xmlns:a16="http://schemas.microsoft.com/office/drawing/2014/main" id="{4B52726E-5536-69A3-A1C7-D625BE8C5887}"/>
              </a:ext>
            </a:extLst>
          </p:cNvPr>
          <p:cNvPicPr>
            <a:picLocks noGrp="1" noChangeAspect="1"/>
          </p:cNvPicPr>
          <p:nvPr>
            <p:ph type="pic" idx="22"/>
          </p:nvPr>
        </p:nvPicPr>
        <p:blipFill>
          <a:blip r:embed="rId2"/>
          <a:stretch>
            <a:fillRect/>
          </a:stretch>
        </p:blipFill>
        <p:spPr>
          <a:xfrm>
            <a:off x="982046" y="1606061"/>
            <a:ext cx="10155141" cy="4525107"/>
          </a:xfrm>
          <a:prstGeom prst="rect">
            <a:avLst/>
          </a:prstGeom>
        </p:spPr>
      </p:pic>
      <p:sp>
        <p:nvSpPr>
          <p:cNvPr id="2" name="Body Level One…">
            <a:extLst>
              <a:ext uri="{FF2B5EF4-FFF2-40B4-BE49-F238E27FC236}">
                <a16:creationId xmlns:a16="http://schemas.microsoft.com/office/drawing/2014/main" id="{BB1F48B9-C8A0-269E-52FD-6B4AA26F0740}"/>
              </a:ext>
            </a:extLst>
          </p:cNvPr>
          <p:cNvSpPr txBox="1"/>
          <p:nvPr/>
        </p:nvSpPr>
        <p:spPr>
          <a:xfrm>
            <a:off x="982050" y="1623317"/>
            <a:ext cx="10155138" cy="50622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gn="r" defTabSz="214884">
              <a:defRPr sz="1300">
                <a:latin typeface="Century Gothic"/>
                <a:ea typeface="Century Gothic"/>
                <a:cs typeface="Century Gothic"/>
                <a:sym typeface="Century Gothic"/>
              </a:defRPr>
            </a:lvl1pPr>
            <a:lvl2pPr algn="r" defTabSz="214884">
              <a:defRPr sz="1300">
                <a:latin typeface="Century Gothic"/>
                <a:ea typeface="Century Gothic"/>
                <a:cs typeface="Century Gothic"/>
                <a:sym typeface="Century Gothic"/>
              </a:defRPr>
            </a:lvl2pPr>
            <a:lvl3pPr algn="r" defTabSz="214884">
              <a:defRPr sz="1300">
                <a:latin typeface="Century Gothic"/>
                <a:ea typeface="Century Gothic"/>
                <a:cs typeface="Century Gothic"/>
                <a:sym typeface="Century Gothic"/>
              </a:defRPr>
            </a:lvl3pPr>
            <a:lvl4pPr algn="r" defTabSz="214884">
              <a:defRPr sz="1300">
                <a:latin typeface="Century Gothic"/>
                <a:ea typeface="Century Gothic"/>
                <a:cs typeface="Century Gothic"/>
                <a:sym typeface="Century Gothic"/>
              </a:defRPr>
            </a:lvl4pPr>
            <a:lvl5pPr algn="r" defTabSz="214884">
              <a:defRPr sz="1300">
                <a:latin typeface="Century Gothic"/>
                <a:ea typeface="Century Gothic"/>
                <a:cs typeface="Century Gothic"/>
                <a:sym typeface="Century Gothic"/>
              </a:defRPr>
            </a:lvl5pPr>
          </a:lstStyle>
          <a:p>
            <a:pPr marL="285750" indent="-285750" algn="l">
              <a:buFont typeface="Arial" panose="020B0604020202020204" pitchFamily="34" charset="0"/>
              <a:buChar char="•"/>
            </a:pPr>
            <a:r>
              <a:rPr lang="en-US" sz="1800" dirty="0"/>
              <a:t>Initial steps and planning phase:</a:t>
            </a:r>
          </a:p>
          <a:p>
            <a:pPr marL="566928" lvl="1" indent="-285750" algn="l">
              <a:buFont typeface="Century Gothic" panose="020B0502020202020204" pitchFamily="34" charset="0"/>
              <a:buChar char="–"/>
            </a:pPr>
            <a:r>
              <a:rPr lang="en-US" sz="1600" dirty="0"/>
              <a:t>The receiver may pursue confidentiality agreements with third parties.</a:t>
            </a:r>
          </a:p>
          <a:p>
            <a:pPr marL="281178" lvl="1" algn="l"/>
            <a:endParaRPr lang="en-US" sz="1600" dirty="0"/>
          </a:p>
          <a:p>
            <a:pPr marL="566928" lvl="1" indent="-285750" algn="l">
              <a:buFont typeface="Century Gothic" panose="020B0502020202020204" pitchFamily="34" charset="0"/>
              <a:buChar char="–"/>
            </a:pPr>
            <a:r>
              <a:rPr lang="en-US" sz="1600" dirty="0"/>
              <a:t>Identify issues causing insurer financial distress:</a:t>
            </a:r>
          </a:p>
          <a:p>
            <a:pPr marL="281178" lvl="2" algn="l"/>
            <a:endParaRPr lang="en-US" sz="1600" dirty="0"/>
          </a:p>
          <a:p>
            <a:pPr marL="739775" lvl="1" indent="-163513" algn="l">
              <a:buFont typeface="Arial" panose="020B0604020202020204" pitchFamily="34" charset="0"/>
              <a:buChar char="•"/>
            </a:pPr>
            <a:r>
              <a:rPr lang="en-US" sz="1600" dirty="0"/>
              <a:t>I.e., inadequate reserves, extreme claims experience, poor management, etc.</a:t>
            </a:r>
          </a:p>
          <a:p>
            <a:pPr marL="576262" lvl="1" algn="l"/>
            <a:endParaRPr lang="en-US" sz="1600" dirty="0"/>
          </a:p>
          <a:p>
            <a:pPr marL="739775" lvl="1" indent="-163513" algn="l">
              <a:buFont typeface="Arial" panose="020B0604020202020204" pitchFamily="34" charset="0"/>
              <a:buChar char="•"/>
            </a:pPr>
            <a:r>
              <a:rPr lang="en-US" sz="1600" dirty="0"/>
              <a:t>This process includes input from regulatory staff, financial examiners and analysts, market conduct examiners, licensing agents, and company directors and officers.</a:t>
            </a:r>
          </a:p>
          <a:p>
            <a:pPr marL="739775" lvl="1" indent="-163513" algn="l">
              <a:buFont typeface="Arial" panose="020B0604020202020204" pitchFamily="34" charset="0"/>
              <a:buChar char="•"/>
            </a:pPr>
            <a:endParaRPr lang="en-US" sz="1600" dirty="0"/>
          </a:p>
          <a:p>
            <a:pPr marL="576263" lvl="1" indent="-293688" algn="l">
              <a:buFont typeface="Century Gothic" panose="020B0502020202020204" pitchFamily="34" charset="0"/>
              <a:buChar char="–"/>
            </a:pPr>
            <a:r>
              <a:rPr lang="en-US" sz="1600" dirty="0"/>
              <a:t>Identify key transitional elements/levers:</a:t>
            </a:r>
          </a:p>
          <a:p>
            <a:pPr marL="282575" lvl="1" algn="l"/>
            <a:endParaRPr lang="en-US" sz="1600" dirty="0"/>
          </a:p>
          <a:p>
            <a:pPr marL="739775" lvl="1" indent="-165100" algn="l">
              <a:buFont typeface="Arial" panose="020B0604020202020204" pitchFamily="34" charset="0"/>
              <a:buChar char="•"/>
            </a:pPr>
            <a:r>
              <a:rPr lang="en-US" sz="1600" dirty="0"/>
              <a:t>Coordination with guaranty associations (definitions of covered claims/policies important)</a:t>
            </a:r>
          </a:p>
          <a:p>
            <a:pPr marL="739775" lvl="1" indent="-163513" algn="l">
              <a:buFont typeface="Arial" panose="020B0604020202020204" pitchFamily="34" charset="0"/>
              <a:buChar char="•"/>
            </a:pPr>
            <a:endParaRPr lang="en-US" sz="1600" dirty="0"/>
          </a:p>
          <a:p>
            <a:pPr marL="739775" lvl="1" indent="-163513" algn="l">
              <a:buFont typeface="Arial" panose="020B0604020202020204" pitchFamily="34" charset="0"/>
              <a:buChar char="•"/>
            </a:pPr>
            <a:r>
              <a:rPr lang="en-US" sz="1600" dirty="0"/>
              <a:t>Service providers/consultants/personnel.</a:t>
            </a:r>
          </a:p>
          <a:p>
            <a:pPr marL="281178" lvl="1" algn="l"/>
            <a:endParaRPr lang="en-US" sz="1600" dirty="0"/>
          </a:p>
          <a:p>
            <a:pPr marL="281178" lvl="1" algn="l"/>
            <a:r>
              <a:rPr lang="en-US" sz="1600" dirty="0"/>
              <a:t>–		Develop working business plan with plans for monitoring</a:t>
            </a:r>
          </a:p>
          <a:p>
            <a:pPr marL="281178" lvl="1" algn="l"/>
            <a:endParaRPr lang="en-US" sz="1600" dirty="0"/>
          </a:p>
        </p:txBody>
      </p:sp>
    </p:spTree>
    <p:extLst>
      <p:ext uri="{BB962C8B-B14F-4D97-AF65-F5344CB8AC3E}">
        <p14:creationId xmlns:p14="http://schemas.microsoft.com/office/powerpoint/2010/main" val="2464447434"/>
      </p:ext>
    </p:extLst>
  </p:cSld>
  <p:clrMapOvr>
    <a:masterClrMapping/>
  </p:clrMapOvr>
  <p:transition spd="med"/>
</p:sld>
</file>

<file path=ppt/theme/theme1.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539</TotalTime>
  <Words>2492</Words>
  <Application>Microsoft Macintosh PowerPoint</Application>
  <PresentationFormat>Widescreen</PresentationFormat>
  <Paragraphs>282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Jost</vt:lpstr>
      <vt:lpstr>Source Sans Pro</vt:lpstr>
      <vt:lpstr>Light skin</vt:lpstr>
      <vt:lpstr>Perspectives on Insurer and Reinsurer Insolvency From Across the Industry</vt:lpstr>
      <vt:lpstr>Agenda</vt:lpstr>
      <vt:lpstr>PowerPoint Presentation</vt:lpstr>
      <vt:lpstr>Insurer Insolvency 101</vt:lpstr>
      <vt:lpstr>Insurer Insolvencies v. Bankruptcies</vt:lpstr>
      <vt:lpstr>Insurer Insolvencies v. Bankruptcies</vt:lpstr>
      <vt:lpstr>Powers of the Receiver</vt:lpstr>
      <vt:lpstr>Receivership Process</vt:lpstr>
      <vt:lpstr>Receivership Process</vt:lpstr>
      <vt:lpstr>Liquidation</vt:lpstr>
      <vt:lpstr>Creditor Priority Scheme</vt:lpstr>
      <vt:lpstr>Impacts of Primary Insurer Insolvencies on Reinsurers</vt:lpstr>
      <vt:lpstr>Arbitration Agreements and Insolvencies</vt:lpstr>
      <vt:lpstr>Arbitration Agreements and Insolvencies</vt:lpstr>
      <vt:lpstr>Scottish Re</vt:lpstr>
      <vt:lpstr>PowerPoint Presentation</vt:lpstr>
      <vt:lpstr>How the Receiver Develops a Rehabilitation Plan</vt:lpstr>
      <vt:lpstr>How the Receiver Approaches Asset Recovery</vt:lpstr>
      <vt:lpstr>PowerPoint Presentation</vt:lpstr>
      <vt:lpstr>Carrier Insolvency Poses Challenges for  Co-Carriers</vt:lpstr>
      <vt:lpstr>Carrier Insolvency Poses Challenges for  Co-Carriers</vt:lpstr>
      <vt:lpstr>Allocation Issues</vt:lpstr>
      <vt:lpstr>Allocation Issues</vt:lpstr>
      <vt:lpstr>The Role of State Guaranty Funds</vt:lpstr>
      <vt:lpstr>Other Issues Related to Insurer  Insolvency</vt:lpstr>
      <vt:lpstr>Issues Facing Insurers When Policyholders Go Bankrupt</vt:lpstr>
      <vt:lpstr>Issues Facing Insurers When Policyholders Go Bankrupt</vt:lpstr>
      <vt:lpstr>PowerPoint Presentation</vt:lpstr>
      <vt:lpstr>Lessons Learned and Predicting the Next Big Insolvency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Meerkins, Andy</cp:lastModifiedBy>
  <cp:revision>28</cp:revision>
  <dcterms:modified xsi:type="dcterms:W3CDTF">2025-10-24T21:39:50Z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DocumentId">
    <vt:lpwstr>4936-1546-5333</vt:lpwstr>
  </property>
</Properties>
</file>