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939" r:id="rId2"/>
  </p:sldMasterIdLst>
  <p:notesMasterIdLst>
    <p:notesMasterId r:id="rId55"/>
  </p:notesMasterIdLst>
  <p:sldIdLst>
    <p:sldId id="256" r:id="rId3"/>
    <p:sldId id="257" r:id="rId4"/>
    <p:sldId id="276" r:id="rId5"/>
    <p:sldId id="260" r:id="rId6"/>
    <p:sldId id="316" r:id="rId7"/>
    <p:sldId id="315" r:id="rId8"/>
    <p:sldId id="268" r:id="rId9"/>
    <p:sldId id="277" r:id="rId10"/>
    <p:sldId id="273" r:id="rId11"/>
    <p:sldId id="278" r:id="rId12"/>
    <p:sldId id="275" r:id="rId13"/>
    <p:sldId id="274" r:id="rId14"/>
    <p:sldId id="269" r:id="rId15"/>
    <p:sldId id="279" r:id="rId16"/>
    <p:sldId id="280" r:id="rId17"/>
    <p:sldId id="281" r:id="rId18"/>
    <p:sldId id="272" r:id="rId19"/>
    <p:sldId id="282" r:id="rId20"/>
    <p:sldId id="284" r:id="rId21"/>
    <p:sldId id="285" r:id="rId22"/>
    <p:sldId id="270" r:id="rId23"/>
    <p:sldId id="287" r:id="rId24"/>
    <p:sldId id="286" r:id="rId25"/>
    <p:sldId id="288" r:id="rId26"/>
    <p:sldId id="267" r:id="rId27"/>
    <p:sldId id="291" r:id="rId28"/>
    <p:sldId id="293" r:id="rId29"/>
    <p:sldId id="319" r:id="rId30"/>
    <p:sldId id="290" r:id="rId31"/>
    <p:sldId id="295" r:id="rId32"/>
    <p:sldId id="292" r:id="rId33"/>
    <p:sldId id="318" r:id="rId34"/>
    <p:sldId id="317" r:id="rId35"/>
    <p:sldId id="294" r:id="rId36"/>
    <p:sldId id="296" r:id="rId37"/>
    <p:sldId id="297" r:id="rId38"/>
    <p:sldId id="298" r:id="rId39"/>
    <p:sldId id="299" r:id="rId40"/>
    <p:sldId id="300" r:id="rId41"/>
    <p:sldId id="301" r:id="rId42"/>
    <p:sldId id="266" r:id="rId43"/>
    <p:sldId id="302" r:id="rId44"/>
    <p:sldId id="303" r:id="rId45"/>
    <p:sldId id="304" r:id="rId46"/>
    <p:sldId id="305" r:id="rId47"/>
    <p:sldId id="310" r:id="rId48"/>
    <p:sldId id="311" r:id="rId49"/>
    <p:sldId id="312" r:id="rId50"/>
    <p:sldId id="262" r:id="rId51"/>
    <p:sldId id="265" r:id="rId52"/>
    <p:sldId id="313" r:id="rId53"/>
    <p:sldId id="263" r:id="rId54"/>
  </p:sldIdLst>
  <p:sldSz cx="12192000" cy="6858000"/>
  <p:notesSz cx="7023100" cy="9309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FB3422-57C1-D9D2-1887-39354BB6E0A9}" name="David Mendes" initials="DM" userId="David Mendes" providerId="None"/>
  <p188:author id="{4B50F785-41E7-E4CC-0482-98983D0012E0}" name="Kuklinski, Lisa" initials="LK" userId="S::lisa.kuklinski@fticonsulting.com::a3b6c05e-8d88-4dfe-91e8-c9fb7a03a87e" providerId="AD"/>
  <p188:author id="{B73B5790-D239-C7D2-1B48-D3B2AF4134FF}" name="Virginia Hulme" initials="VH" userId="Virginia Hulm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E68"/>
    <a:srgbClr val="AA628B"/>
    <a:srgbClr val="8B70A4"/>
    <a:srgbClr val="667AB5"/>
    <a:srgbClr val="587DB9"/>
    <a:srgbClr val="437FBE"/>
    <a:srgbClr val="C83640"/>
    <a:srgbClr val="B15D83"/>
    <a:srgbClr val="8A7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F6"/>
          </a:solidFill>
        </a:fill>
      </a:tcStyle>
    </a:wholeTbl>
    <a:band2H>
      <a:tcTxStyle/>
      <a:tcStyle>
        <a:tcBdr/>
        <a:fill>
          <a:solidFill>
            <a:srgbClr val="E7E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1E1"/>
          </a:solidFill>
        </a:fill>
      </a:tcStyle>
    </a:wholeTbl>
    <a:band2H>
      <a:tcTxStyle/>
      <a:tcStyle>
        <a:tcBdr/>
        <a:fill>
          <a:solidFill>
            <a:srgbClr val="F1F1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F6F7"/>
          </a:solidFill>
        </a:fill>
      </a:tcStyle>
    </a:wholeTbl>
    <a:band2H>
      <a:tcTxStyle/>
      <a:tcStyle>
        <a:tcBdr/>
        <a:fill>
          <a:solidFill>
            <a:srgbClr val="FBFBF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lumOff val="31647"/>
            </a:schemeClr>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81D6C-FA4D-429E-B1E3-B7DB66CB8AA1}" type="doc">
      <dgm:prSet loTypeId="urn:microsoft.com/office/officeart/2005/8/layout/hierarchy4" loCatId="relationship" qsTypeId="urn:microsoft.com/office/officeart/2005/8/quickstyle/simple1" qsCatId="simple" csTypeId="urn:microsoft.com/office/officeart/2005/8/colors/accent2_2" csCatId="accent2" phldr="1"/>
      <dgm:spPr/>
      <dgm:t>
        <a:bodyPr/>
        <a:lstStyle/>
        <a:p>
          <a:endParaRPr lang="en-US"/>
        </a:p>
      </dgm:t>
    </dgm:pt>
    <dgm:pt modelId="{ADAB79F8-9BDF-4548-90FC-C239D8ADBCE9}">
      <dgm:prSet custT="1"/>
      <dgm:spPr>
        <a:solidFill>
          <a:srgbClr val="437FBE"/>
        </a:solidFill>
      </dgm:spPr>
      <dgm:t>
        <a:bodyPr/>
        <a:lstStyle/>
        <a:p>
          <a:pPr>
            <a:spcBef>
              <a:spcPts val="1200"/>
            </a:spcBef>
            <a:spcAft>
              <a:spcPts val="600"/>
            </a:spcAft>
          </a:pPr>
          <a:r>
            <a:rPr lang="en-US" sz="1600" b="1" i="0" baseline="0" dirty="0">
              <a:solidFill>
                <a:schemeClr val="bg1"/>
              </a:solidFill>
              <a:latin typeface="Century Gothic" panose="020B0502020202020204" pitchFamily="34" charset="0"/>
              <a:cs typeface="Calibri" panose="020F0502020204030204" pitchFamily="34" charset="0"/>
            </a:rPr>
            <a:t>Founded 1965</a:t>
          </a:r>
          <a:endParaRPr lang="en-US" sz="1600" b="1" baseline="0" dirty="0">
            <a:solidFill>
              <a:schemeClr val="bg1"/>
            </a:solidFill>
            <a:latin typeface="Century Gothic" panose="020B0502020202020204" pitchFamily="34" charset="0"/>
            <a:cs typeface="Calibri" panose="020F0502020204030204" pitchFamily="34" charset="0"/>
          </a:endParaRPr>
        </a:p>
      </dgm:t>
    </dgm:pt>
    <dgm:pt modelId="{F9F9BD4A-7D19-4673-A780-2D3B6E81F987}" type="parTrans" cxnId="{45836CA0-C3E7-4709-A73F-0C5578310C69}">
      <dgm:prSet/>
      <dgm:spPr/>
      <dgm:t>
        <a:bodyPr/>
        <a:lstStyle/>
        <a:p>
          <a:pPr>
            <a:spcBef>
              <a:spcPts val="600"/>
            </a:spcBef>
          </a:pPr>
          <a:endParaRPr lang="en-US" b="1">
            <a:solidFill>
              <a:schemeClr val="bg1"/>
            </a:solidFill>
            <a:latin typeface="Century Gothic" panose="020B0502020202020204" pitchFamily="34" charset="0"/>
          </a:endParaRPr>
        </a:p>
      </dgm:t>
    </dgm:pt>
    <dgm:pt modelId="{67B8FEE5-4A73-4CFD-9D26-C21A99F7C6A7}" type="sibTrans" cxnId="{45836CA0-C3E7-4709-A73F-0C5578310C69}">
      <dgm:prSet/>
      <dgm:spPr/>
      <dgm:t>
        <a:bodyPr/>
        <a:lstStyle/>
        <a:p>
          <a:pPr>
            <a:spcBef>
              <a:spcPts val="600"/>
            </a:spcBef>
          </a:pPr>
          <a:endParaRPr lang="en-US" b="1">
            <a:solidFill>
              <a:schemeClr val="bg1"/>
            </a:solidFill>
            <a:latin typeface="Century Gothic" panose="020B0502020202020204" pitchFamily="34" charset="0"/>
          </a:endParaRPr>
        </a:p>
      </dgm:t>
    </dgm:pt>
    <dgm:pt modelId="{01B0BB32-7DA9-4335-A566-540A2A0EAEC9}">
      <dgm:prSet custT="1"/>
      <dgm:spPr>
        <a:solidFill>
          <a:srgbClr val="667AB5"/>
        </a:solidFill>
      </dgm:spPr>
      <dgm:t>
        <a:bodyPr/>
        <a:lstStyle/>
        <a:p>
          <a:pPr>
            <a:spcBef>
              <a:spcPts val="1200"/>
            </a:spcBef>
            <a:spcAft>
              <a:spcPts val="600"/>
            </a:spcAft>
          </a:pPr>
          <a:r>
            <a:rPr lang="en-US" sz="1600" b="1" i="0" dirty="0">
              <a:solidFill>
                <a:schemeClr val="bg1"/>
              </a:solidFill>
              <a:latin typeface="Century Gothic" panose="020B0502020202020204" pitchFamily="34" charset="0"/>
              <a:ea typeface="Source Sans Pro"/>
              <a:cs typeface="Calibri"/>
            </a:rPr>
            <a:t>Key goal: maintain and promote actuarial professionalism &amp; self-regulation</a:t>
          </a:r>
          <a:endParaRPr lang="en-US" sz="1600" b="1" dirty="0">
            <a:solidFill>
              <a:schemeClr val="bg1"/>
            </a:solidFill>
            <a:latin typeface="Century Gothic" panose="020B0502020202020204" pitchFamily="34" charset="0"/>
            <a:ea typeface="Source Sans Pro"/>
            <a:cs typeface="Calibri"/>
          </a:endParaRPr>
        </a:p>
      </dgm:t>
    </dgm:pt>
    <dgm:pt modelId="{7EC54FFE-1A66-421E-B4AC-0BF154DB90EC}" type="parTrans" cxnId="{6732906D-0B14-4CD9-B1C0-05E337AFFFE1}">
      <dgm:prSet/>
      <dgm:spPr/>
      <dgm:t>
        <a:bodyPr/>
        <a:lstStyle/>
        <a:p>
          <a:pPr>
            <a:spcBef>
              <a:spcPts val="600"/>
            </a:spcBef>
          </a:pPr>
          <a:endParaRPr lang="en-US" b="1">
            <a:solidFill>
              <a:schemeClr val="bg1"/>
            </a:solidFill>
            <a:latin typeface="Century Gothic" panose="020B0502020202020204" pitchFamily="34" charset="0"/>
          </a:endParaRPr>
        </a:p>
      </dgm:t>
    </dgm:pt>
    <dgm:pt modelId="{431F2543-C877-40EF-AE01-CEA7D374391E}" type="sibTrans" cxnId="{6732906D-0B14-4CD9-B1C0-05E337AFFFE1}">
      <dgm:prSet/>
      <dgm:spPr/>
      <dgm:t>
        <a:bodyPr/>
        <a:lstStyle/>
        <a:p>
          <a:pPr>
            <a:spcBef>
              <a:spcPts val="600"/>
            </a:spcBef>
          </a:pPr>
          <a:endParaRPr lang="en-US" b="1">
            <a:solidFill>
              <a:schemeClr val="bg1"/>
            </a:solidFill>
            <a:latin typeface="Century Gothic" panose="020B0502020202020204" pitchFamily="34" charset="0"/>
          </a:endParaRPr>
        </a:p>
      </dgm:t>
    </dgm:pt>
    <dgm:pt modelId="{E31C19FE-4245-4438-B818-A8ABBE8A6529}">
      <dgm:prSet custT="1"/>
      <dgm:spPr>
        <a:solidFill>
          <a:srgbClr val="C04E68"/>
        </a:solidFill>
      </dgm:spPr>
      <dgm:t>
        <a:bodyPr/>
        <a:lstStyle/>
        <a:p>
          <a:pPr>
            <a:spcBef>
              <a:spcPts val="1200"/>
            </a:spcBef>
            <a:spcAft>
              <a:spcPts val="600"/>
            </a:spcAft>
          </a:pPr>
          <a:r>
            <a:rPr lang="en-US" sz="1600" b="1" i="0" dirty="0">
              <a:solidFill>
                <a:schemeClr val="bg1"/>
              </a:solidFill>
              <a:latin typeface="Century Gothic" panose="020B0502020202020204" pitchFamily="34" charset="0"/>
              <a:ea typeface="Source Sans Pro" panose="020B0503030403020204" pitchFamily="34" charset="0"/>
              <a:cs typeface="Calibri" panose="020F0502020204030204" pitchFamily="34" charset="0"/>
            </a:rPr>
            <a:t>Membership today: </a:t>
          </a:r>
          <a:br>
            <a:rPr lang="en-US" sz="1600" b="1" i="0" dirty="0">
              <a:solidFill>
                <a:schemeClr val="bg1"/>
              </a:solidFill>
              <a:latin typeface="Century Gothic" panose="020B0502020202020204" pitchFamily="34" charset="0"/>
              <a:ea typeface="Source Sans Pro" panose="020B0503030403020204" pitchFamily="34" charset="0"/>
              <a:cs typeface="Calibri" panose="020F0502020204030204" pitchFamily="34" charset="0"/>
            </a:rPr>
          </a:br>
          <a:r>
            <a:rPr lang="en-US" sz="1600" b="1" i="0" dirty="0">
              <a:solidFill>
                <a:schemeClr val="bg1"/>
              </a:solidFill>
              <a:latin typeface="Century Gothic" panose="020B0502020202020204" pitchFamily="34" charset="0"/>
              <a:ea typeface="Source Sans Pro" panose="020B0503030403020204" pitchFamily="34" charset="0"/>
              <a:cs typeface="Calibri" panose="020F0502020204030204" pitchFamily="34" charset="0"/>
            </a:rPr>
            <a:t>&gt;20,000 individual actuaries</a:t>
          </a:r>
          <a:endParaRPr lang="en-US" sz="1600" b="1" dirty="0">
            <a:solidFill>
              <a:schemeClr val="bg1"/>
            </a:solidFill>
            <a:latin typeface="Century Gothic" panose="020B0502020202020204" pitchFamily="34" charset="0"/>
            <a:ea typeface="Source Sans Pro" panose="020B0503030403020204" pitchFamily="34" charset="0"/>
            <a:cs typeface="Calibri" panose="020F0502020204030204" pitchFamily="34" charset="0"/>
          </a:endParaRPr>
        </a:p>
      </dgm:t>
    </dgm:pt>
    <dgm:pt modelId="{F3B4DD3B-D2B7-44DB-AB69-928B111A133F}" type="parTrans" cxnId="{080217DB-F928-4E2A-A616-89F5264E381C}">
      <dgm:prSet/>
      <dgm:spPr/>
      <dgm:t>
        <a:bodyPr/>
        <a:lstStyle/>
        <a:p>
          <a:pPr>
            <a:spcBef>
              <a:spcPts val="600"/>
            </a:spcBef>
          </a:pPr>
          <a:endParaRPr lang="en-US" b="1">
            <a:solidFill>
              <a:schemeClr val="bg1"/>
            </a:solidFill>
            <a:latin typeface="Century Gothic" panose="020B0502020202020204" pitchFamily="34" charset="0"/>
          </a:endParaRPr>
        </a:p>
      </dgm:t>
    </dgm:pt>
    <dgm:pt modelId="{AE7CF79F-1FB3-48D4-84A4-2F182BE79DF8}" type="sibTrans" cxnId="{080217DB-F928-4E2A-A616-89F5264E381C}">
      <dgm:prSet/>
      <dgm:spPr/>
      <dgm:t>
        <a:bodyPr/>
        <a:lstStyle/>
        <a:p>
          <a:pPr>
            <a:spcBef>
              <a:spcPts val="600"/>
            </a:spcBef>
          </a:pPr>
          <a:endParaRPr lang="en-US" b="1">
            <a:solidFill>
              <a:schemeClr val="bg1"/>
            </a:solidFill>
            <a:latin typeface="Century Gothic" panose="020B0502020202020204" pitchFamily="34" charset="0"/>
          </a:endParaRPr>
        </a:p>
      </dgm:t>
    </dgm:pt>
    <dgm:pt modelId="{68C8350E-4A7F-4006-81E4-E834D1DB8454}">
      <dgm:prSet custT="1"/>
      <dgm:spPr>
        <a:solidFill>
          <a:srgbClr val="AA628B"/>
        </a:solidFill>
      </dgm:spPr>
      <dgm:t>
        <a:bodyPr/>
        <a:lstStyle/>
        <a:p>
          <a:pPr>
            <a:spcBef>
              <a:spcPts val="1200"/>
            </a:spcBef>
            <a:spcAft>
              <a:spcPts val="600"/>
            </a:spcAft>
          </a:pPr>
          <a:r>
            <a:rPr lang="en-US" sz="1600" b="1" i="0" dirty="0">
              <a:solidFill>
                <a:schemeClr val="bg1"/>
              </a:solidFill>
              <a:latin typeface="Century Gothic" panose="020B0502020202020204" pitchFamily="34" charset="0"/>
              <a:ea typeface="Source Sans Pro" panose="020B0503030403020204" pitchFamily="34" charset="0"/>
              <a:cs typeface="Calibri" panose="020F0502020204030204" pitchFamily="34" charset="0"/>
            </a:rPr>
            <a:t>National association for U.S. actuaries &amp; voice on public policy issues</a:t>
          </a:r>
          <a:endParaRPr lang="en-US" sz="1600" b="1" dirty="0">
            <a:solidFill>
              <a:schemeClr val="bg1"/>
            </a:solidFill>
            <a:latin typeface="Century Gothic" panose="020B0502020202020204" pitchFamily="34" charset="0"/>
            <a:ea typeface="Source Sans Pro" panose="020B0503030403020204" pitchFamily="34" charset="0"/>
            <a:cs typeface="Calibri" panose="020F0502020204030204" pitchFamily="34" charset="0"/>
          </a:endParaRPr>
        </a:p>
      </dgm:t>
    </dgm:pt>
    <dgm:pt modelId="{414B1309-1EBD-445D-B00A-3F546BA0296B}" type="parTrans" cxnId="{DF2AF75F-2E55-4E2B-B8A1-9500712E1563}">
      <dgm:prSet/>
      <dgm:spPr/>
      <dgm:t>
        <a:bodyPr/>
        <a:lstStyle/>
        <a:p>
          <a:pPr>
            <a:spcBef>
              <a:spcPts val="600"/>
            </a:spcBef>
          </a:pPr>
          <a:endParaRPr lang="en-US" b="1">
            <a:solidFill>
              <a:schemeClr val="bg1"/>
            </a:solidFill>
            <a:latin typeface="Century Gothic" panose="020B0502020202020204" pitchFamily="34" charset="0"/>
          </a:endParaRPr>
        </a:p>
      </dgm:t>
    </dgm:pt>
    <dgm:pt modelId="{22E92A8D-A362-499A-8E88-CA6CDA796C34}" type="sibTrans" cxnId="{DF2AF75F-2E55-4E2B-B8A1-9500712E1563}">
      <dgm:prSet/>
      <dgm:spPr/>
      <dgm:t>
        <a:bodyPr/>
        <a:lstStyle/>
        <a:p>
          <a:pPr>
            <a:spcBef>
              <a:spcPts val="600"/>
            </a:spcBef>
          </a:pPr>
          <a:endParaRPr lang="en-US" b="1">
            <a:solidFill>
              <a:schemeClr val="bg1"/>
            </a:solidFill>
            <a:latin typeface="Century Gothic" panose="020B0502020202020204" pitchFamily="34" charset="0"/>
          </a:endParaRPr>
        </a:p>
      </dgm:t>
    </dgm:pt>
    <dgm:pt modelId="{89C2B3B0-B616-4119-B18F-456729A6F8A9}">
      <dgm:prSet custT="1"/>
      <dgm:spPr>
        <a:solidFill>
          <a:srgbClr val="8B70A4"/>
        </a:solidFill>
      </dgm:spPr>
      <dgm:t>
        <a:bodyPr/>
        <a:lstStyle/>
        <a:p>
          <a:pPr>
            <a:spcBef>
              <a:spcPts val="1200"/>
            </a:spcBef>
            <a:spcAft>
              <a:spcPts val="600"/>
            </a:spcAft>
          </a:pPr>
          <a:r>
            <a:rPr lang="en-US" sz="1600" b="1" i="0" dirty="0">
              <a:solidFill>
                <a:schemeClr val="bg1"/>
              </a:solidFill>
              <a:latin typeface="Century Gothic" panose="020B0502020202020204" pitchFamily="34" charset="0"/>
              <a:ea typeface="Source Sans Pro" panose="020B0503030403020204" pitchFamily="34" charset="0"/>
              <a:cs typeface="Calibri" panose="020F0502020204030204" pitchFamily="34" charset="0"/>
            </a:rPr>
            <a:t>Represents qualified actuaries of all specialties</a:t>
          </a:r>
          <a:endParaRPr lang="en-US" sz="1600" b="1" dirty="0">
            <a:solidFill>
              <a:schemeClr val="bg1"/>
            </a:solidFill>
            <a:latin typeface="Century Gothic" panose="020B0502020202020204" pitchFamily="34" charset="0"/>
            <a:ea typeface="Source Sans Pro" panose="020B0503030403020204" pitchFamily="34" charset="0"/>
            <a:cs typeface="Calibri" panose="020F0502020204030204" pitchFamily="34" charset="0"/>
          </a:endParaRPr>
        </a:p>
      </dgm:t>
    </dgm:pt>
    <dgm:pt modelId="{B70CB89B-FA2B-4149-A252-24AE17C85404}" type="parTrans" cxnId="{E571F171-4062-47EF-90FA-5FE9BAB8FC7D}">
      <dgm:prSet/>
      <dgm:spPr/>
      <dgm:t>
        <a:bodyPr/>
        <a:lstStyle/>
        <a:p>
          <a:pPr>
            <a:spcBef>
              <a:spcPts val="600"/>
            </a:spcBef>
          </a:pPr>
          <a:endParaRPr lang="en-US" b="1">
            <a:solidFill>
              <a:schemeClr val="bg1"/>
            </a:solidFill>
            <a:latin typeface="Century Gothic" panose="020B0502020202020204" pitchFamily="34" charset="0"/>
          </a:endParaRPr>
        </a:p>
      </dgm:t>
    </dgm:pt>
    <dgm:pt modelId="{88B44857-F433-4A0B-BED9-2C94CFE08331}" type="sibTrans" cxnId="{E571F171-4062-47EF-90FA-5FE9BAB8FC7D}">
      <dgm:prSet/>
      <dgm:spPr/>
      <dgm:t>
        <a:bodyPr/>
        <a:lstStyle/>
        <a:p>
          <a:pPr>
            <a:spcBef>
              <a:spcPts val="600"/>
            </a:spcBef>
          </a:pPr>
          <a:endParaRPr lang="en-US" b="1">
            <a:solidFill>
              <a:schemeClr val="bg1"/>
            </a:solidFill>
            <a:latin typeface="Century Gothic" panose="020B0502020202020204" pitchFamily="34" charset="0"/>
          </a:endParaRPr>
        </a:p>
      </dgm:t>
    </dgm:pt>
    <dgm:pt modelId="{1404AB1F-10F3-49FF-B2C4-A57B7F0F9F62}" type="pres">
      <dgm:prSet presAssocID="{93E81D6C-FA4D-429E-B1E3-B7DB66CB8AA1}" presName="Name0" presStyleCnt="0">
        <dgm:presLayoutVars>
          <dgm:chPref val="1"/>
          <dgm:dir/>
          <dgm:animOne val="branch"/>
          <dgm:animLvl val="lvl"/>
          <dgm:resizeHandles/>
        </dgm:presLayoutVars>
      </dgm:prSet>
      <dgm:spPr/>
    </dgm:pt>
    <dgm:pt modelId="{AE69D1B3-1E41-4470-82A4-9AEAA0DA59AB}" type="pres">
      <dgm:prSet presAssocID="{ADAB79F8-9BDF-4548-90FC-C239D8ADBCE9}" presName="vertOne" presStyleCnt="0"/>
      <dgm:spPr/>
    </dgm:pt>
    <dgm:pt modelId="{3E989A24-13AF-43A1-AFEA-E0C4BA973FB5}" type="pres">
      <dgm:prSet presAssocID="{ADAB79F8-9BDF-4548-90FC-C239D8ADBCE9}" presName="txOne" presStyleLbl="node0" presStyleIdx="0" presStyleCnt="5" custScaleX="95719" custScaleY="64212" custLinFactNeighborX="-16" custLinFactNeighborY="12625">
        <dgm:presLayoutVars>
          <dgm:chPref val="3"/>
        </dgm:presLayoutVars>
      </dgm:prSet>
      <dgm:spPr/>
    </dgm:pt>
    <dgm:pt modelId="{E7DD7ECE-B18F-48D5-A417-C44C23DF4B81}" type="pres">
      <dgm:prSet presAssocID="{ADAB79F8-9BDF-4548-90FC-C239D8ADBCE9}" presName="horzOne" presStyleCnt="0"/>
      <dgm:spPr/>
    </dgm:pt>
    <dgm:pt modelId="{E5703EFC-719F-4389-BE2E-ADE8E154634F}" type="pres">
      <dgm:prSet presAssocID="{67B8FEE5-4A73-4CFD-9D26-C21A99F7C6A7}" presName="sibSpaceOne" presStyleCnt="0"/>
      <dgm:spPr/>
    </dgm:pt>
    <dgm:pt modelId="{3189B4B6-76DF-4B0A-9A81-1E31612E3941}" type="pres">
      <dgm:prSet presAssocID="{01B0BB32-7DA9-4335-A566-540A2A0EAEC9}" presName="vertOne" presStyleCnt="0"/>
      <dgm:spPr/>
    </dgm:pt>
    <dgm:pt modelId="{F33561A6-DCBD-4462-8A8E-730E2E36FF8A}" type="pres">
      <dgm:prSet presAssocID="{01B0BB32-7DA9-4335-A566-540A2A0EAEC9}" presName="txOne" presStyleLbl="node0" presStyleIdx="1" presStyleCnt="5" custScaleX="117178" custScaleY="64212" custLinFactNeighborX="-563" custLinFactNeighborY="12625">
        <dgm:presLayoutVars>
          <dgm:chPref val="3"/>
        </dgm:presLayoutVars>
      </dgm:prSet>
      <dgm:spPr/>
    </dgm:pt>
    <dgm:pt modelId="{7AAE370A-1779-406D-B3B0-74D7A3ADB9D0}" type="pres">
      <dgm:prSet presAssocID="{01B0BB32-7DA9-4335-A566-540A2A0EAEC9}" presName="horzOne" presStyleCnt="0"/>
      <dgm:spPr/>
    </dgm:pt>
    <dgm:pt modelId="{3B8DAD1C-AA99-48E5-9501-76FAFAF72B8F}" type="pres">
      <dgm:prSet presAssocID="{431F2543-C877-40EF-AE01-CEA7D374391E}" presName="sibSpaceOne" presStyleCnt="0"/>
      <dgm:spPr/>
    </dgm:pt>
    <dgm:pt modelId="{94B72F0A-106E-48BD-9CF6-047FE2C0023D}" type="pres">
      <dgm:prSet presAssocID="{E31C19FE-4245-4438-B818-A8ABBE8A6529}" presName="vertOne" presStyleCnt="0"/>
      <dgm:spPr/>
    </dgm:pt>
    <dgm:pt modelId="{EC85E05D-17D5-4128-88D9-C0F83F381333}" type="pres">
      <dgm:prSet presAssocID="{E31C19FE-4245-4438-B818-A8ABBE8A6529}" presName="txOne" presStyleLbl="node0" presStyleIdx="2" presStyleCnt="5" custScaleY="64212" custLinFactX="100000" custLinFactNeighborX="132382" custLinFactNeighborY="12960">
        <dgm:presLayoutVars>
          <dgm:chPref val="3"/>
        </dgm:presLayoutVars>
      </dgm:prSet>
      <dgm:spPr/>
    </dgm:pt>
    <dgm:pt modelId="{78B52701-D6FE-435D-B043-9F8C575F4AB7}" type="pres">
      <dgm:prSet presAssocID="{E31C19FE-4245-4438-B818-A8ABBE8A6529}" presName="horzOne" presStyleCnt="0"/>
      <dgm:spPr/>
    </dgm:pt>
    <dgm:pt modelId="{8808BC2F-CDB3-4BF8-96B2-03761A5C0797}" type="pres">
      <dgm:prSet presAssocID="{AE7CF79F-1FB3-48D4-84A4-2F182BE79DF8}" presName="sibSpaceOne" presStyleCnt="0"/>
      <dgm:spPr/>
    </dgm:pt>
    <dgm:pt modelId="{23119A10-AE94-4DF3-9CD4-59821F1C862C}" type="pres">
      <dgm:prSet presAssocID="{68C8350E-4A7F-4006-81E4-E834D1DB8454}" presName="vertOne" presStyleCnt="0"/>
      <dgm:spPr/>
    </dgm:pt>
    <dgm:pt modelId="{C205714B-1719-460E-8275-C9406FB73B59}" type="pres">
      <dgm:prSet presAssocID="{68C8350E-4A7F-4006-81E4-E834D1DB8454}" presName="txOne" presStyleLbl="node0" presStyleIdx="3" presStyleCnt="5" custScaleY="64212" custLinFactNeighborX="-19" custLinFactNeighborY="12625">
        <dgm:presLayoutVars>
          <dgm:chPref val="3"/>
        </dgm:presLayoutVars>
      </dgm:prSet>
      <dgm:spPr/>
    </dgm:pt>
    <dgm:pt modelId="{8ED17D23-A536-49EA-956D-96DFA1548BDF}" type="pres">
      <dgm:prSet presAssocID="{68C8350E-4A7F-4006-81E4-E834D1DB8454}" presName="horzOne" presStyleCnt="0"/>
      <dgm:spPr/>
    </dgm:pt>
    <dgm:pt modelId="{30CD3135-5D38-45CD-B3BF-085F4463C05E}" type="pres">
      <dgm:prSet presAssocID="{22E92A8D-A362-499A-8E88-CA6CDA796C34}" presName="sibSpaceOne" presStyleCnt="0"/>
      <dgm:spPr/>
    </dgm:pt>
    <dgm:pt modelId="{A4BAE367-6602-44E2-AED6-48A10927FA4E}" type="pres">
      <dgm:prSet presAssocID="{89C2B3B0-B616-4119-B18F-456729A6F8A9}" presName="vertOne" presStyleCnt="0"/>
      <dgm:spPr/>
    </dgm:pt>
    <dgm:pt modelId="{BC2A9727-0010-4883-9009-D3F33D76179E}" type="pres">
      <dgm:prSet presAssocID="{89C2B3B0-B616-4119-B18F-456729A6F8A9}" presName="txOne" presStyleLbl="node0" presStyleIdx="4" presStyleCnt="5" custScaleY="64212" custLinFactX="-100000" custLinFactNeighborX="-134489" custLinFactNeighborY="12915">
        <dgm:presLayoutVars>
          <dgm:chPref val="3"/>
        </dgm:presLayoutVars>
      </dgm:prSet>
      <dgm:spPr/>
    </dgm:pt>
    <dgm:pt modelId="{2209B9C2-7920-4776-959C-1784DB668EE8}" type="pres">
      <dgm:prSet presAssocID="{89C2B3B0-B616-4119-B18F-456729A6F8A9}" presName="horzOne" presStyleCnt="0"/>
      <dgm:spPr/>
    </dgm:pt>
  </dgm:ptLst>
  <dgm:cxnLst>
    <dgm:cxn modelId="{DF2AF75F-2E55-4E2B-B8A1-9500712E1563}" srcId="{93E81D6C-FA4D-429E-B1E3-B7DB66CB8AA1}" destId="{68C8350E-4A7F-4006-81E4-E834D1DB8454}" srcOrd="3" destOrd="0" parTransId="{414B1309-1EBD-445D-B00A-3F546BA0296B}" sibTransId="{22E92A8D-A362-499A-8E88-CA6CDA796C34}"/>
    <dgm:cxn modelId="{E668174A-C6A3-44A9-9CC1-96F5C8656481}" type="presOf" srcId="{E31C19FE-4245-4438-B818-A8ABBE8A6529}" destId="{EC85E05D-17D5-4128-88D9-C0F83F381333}" srcOrd="0" destOrd="0" presId="urn:microsoft.com/office/officeart/2005/8/layout/hierarchy4"/>
    <dgm:cxn modelId="{6732906D-0B14-4CD9-B1C0-05E337AFFFE1}" srcId="{93E81D6C-FA4D-429E-B1E3-B7DB66CB8AA1}" destId="{01B0BB32-7DA9-4335-A566-540A2A0EAEC9}" srcOrd="1" destOrd="0" parTransId="{7EC54FFE-1A66-421E-B4AC-0BF154DB90EC}" sibTransId="{431F2543-C877-40EF-AE01-CEA7D374391E}"/>
    <dgm:cxn modelId="{9D48E750-952F-4504-BB3B-D2A4A9BC0768}" type="presOf" srcId="{ADAB79F8-9BDF-4548-90FC-C239D8ADBCE9}" destId="{3E989A24-13AF-43A1-AFEA-E0C4BA973FB5}" srcOrd="0" destOrd="0" presId="urn:microsoft.com/office/officeart/2005/8/layout/hierarchy4"/>
    <dgm:cxn modelId="{E571F171-4062-47EF-90FA-5FE9BAB8FC7D}" srcId="{93E81D6C-FA4D-429E-B1E3-B7DB66CB8AA1}" destId="{89C2B3B0-B616-4119-B18F-456729A6F8A9}" srcOrd="4" destOrd="0" parTransId="{B70CB89B-FA2B-4149-A252-24AE17C85404}" sibTransId="{88B44857-F433-4A0B-BED9-2C94CFE08331}"/>
    <dgm:cxn modelId="{FC51DA92-9B8B-4778-91E9-E35C3213E362}" type="presOf" srcId="{01B0BB32-7DA9-4335-A566-540A2A0EAEC9}" destId="{F33561A6-DCBD-4462-8A8E-730E2E36FF8A}" srcOrd="0" destOrd="0" presId="urn:microsoft.com/office/officeart/2005/8/layout/hierarchy4"/>
    <dgm:cxn modelId="{45836CA0-C3E7-4709-A73F-0C5578310C69}" srcId="{93E81D6C-FA4D-429E-B1E3-B7DB66CB8AA1}" destId="{ADAB79F8-9BDF-4548-90FC-C239D8ADBCE9}" srcOrd="0" destOrd="0" parTransId="{F9F9BD4A-7D19-4673-A780-2D3B6E81F987}" sibTransId="{67B8FEE5-4A73-4CFD-9D26-C21A99F7C6A7}"/>
    <dgm:cxn modelId="{09239DC6-8C2B-4D8E-AAED-1C554083F1FE}" type="presOf" srcId="{68C8350E-4A7F-4006-81E4-E834D1DB8454}" destId="{C205714B-1719-460E-8275-C9406FB73B59}" srcOrd="0" destOrd="0" presId="urn:microsoft.com/office/officeart/2005/8/layout/hierarchy4"/>
    <dgm:cxn modelId="{61340BD1-B58F-4D62-AA75-7283AC67EBE3}" type="presOf" srcId="{89C2B3B0-B616-4119-B18F-456729A6F8A9}" destId="{BC2A9727-0010-4883-9009-D3F33D76179E}" srcOrd="0" destOrd="0" presId="urn:microsoft.com/office/officeart/2005/8/layout/hierarchy4"/>
    <dgm:cxn modelId="{080217DB-F928-4E2A-A616-89F5264E381C}" srcId="{93E81D6C-FA4D-429E-B1E3-B7DB66CB8AA1}" destId="{E31C19FE-4245-4438-B818-A8ABBE8A6529}" srcOrd="2" destOrd="0" parTransId="{F3B4DD3B-D2B7-44DB-AB69-928B111A133F}" sibTransId="{AE7CF79F-1FB3-48D4-84A4-2F182BE79DF8}"/>
    <dgm:cxn modelId="{1E2F16FA-6A88-4110-9648-A80FF4CA3C34}" type="presOf" srcId="{93E81D6C-FA4D-429E-B1E3-B7DB66CB8AA1}" destId="{1404AB1F-10F3-49FF-B2C4-A57B7F0F9F62}" srcOrd="0" destOrd="0" presId="urn:microsoft.com/office/officeart/2005/8/layout/hierarchy4"/>
    <dgm:cxn modelId="{B41D7783-F389-49A9-8653-CC5033BB0DD7}" type="presParOf" srcId="{1404AB1F-10F3-49FF-B2C4-A57B7F0F9F62}" destId="{AE69D1B3-1E41-4470-82A4-9AEAA0DA59AB}" srcOrd="0" destOrd="0" presId="urn:microsoft.com/office/officeart/2005/8/layout/hierarchy4"/>
    <dgm:cxn modelId="{4D5F130B-A5C0-4738-A4C3-3ABFDCECE061}" type="presParOf" srcId="{AE69D1B3-1E41-4470-82A4-9AEAA0DA59AB}" destId="{3E989A24-13AF-43A1-AFEA-E0C4BA973FB5}" srcOrd="0" destOrd="0" presId="urn:microsoft.com/office/officeart/2005/8/layout/hierarchy4"/>
    <dgm:cxn modelId="{57D24F44-9F33-4C12-929B-1DA4B033FE86}" type="presParOf" srcId="{AE69D1B3-1E41-4470-82A4-9AEAA0DA59AB}" destId="{E7DD7ECE-B18F-48D5-A417-C44C23DF4B81}" srcOrd="1" destOrd="0" presId="urn:microsoft.com/office/officeart/2005/8/layout/hierarchy4"/>
    <dgm:cxn modelId="{D25DDD8A-A9A1-41D5-95DF-D4C2FA763C0C}" type="presParOf" srcId="{1404AB1F-10F3-49FF-B2C4-A57B7F0F9F62}" destId="{E5703EFC-719F-4389-BE2E-ADE8E154634F}" srcOrd="1" destOrd="0" presId="urn:microsoft.com/office/officeart/2005/8/layout/hierarchy4"/>
    <dgm:cxn modelId="{C431DC9E-4394-470C-A89E-1C75264A84A0}" type="presParOf" srcId="{1404AB1F-10F3-49FF-B2C4-A57B7F0F9F62}" destId="{3189B4B6-76DF-4B0A-9A81-1E31612E3941}" srcOrd="2" destOrd="0" presId="urn:microsoft.com/office/officeart/2005/8/layout/hierarchy4"/>
    <dgm:cxn modelId="{7442AECC-B7F6-422B-955C-4316E6864DFF}" type="presParOf" srcId="{3189B4B6-76DF-4B0A-9A81-1E31612E3941}" destId="{F33561A6-DCBD-4462-8A8E-730E2E36FF8A}" srcOrd="0" destOrd="0" presId="urn:microsoft.com/office/officeart/2005/8/layout/hierarchy4"/>
    <dgm:cxn modelId="{11683011-E011-45FB-ABD5-3F6BF1D909D8}" type="presParOf" srcId="{3189B4B6-76DF-4B0A-9A81-1E31612E3941}" destId="{7AAE370A-1779-406D-B3B0-74D7A3ADB9D0}" srcOrd="1" destOrd="0" presId="urn:microsoft.com/office/officeart/2005/8/layout/hierarchy4"/>
    <dgm:cxn modelId="{4A5F1284-3EB1-418A-94E2-6F5B8D138120}" type="presParOf" srcId="{1404AB1F-10F3-49FF-B2C4-A57B7F0F9F62}" destId="{3B8DAD1C-AA99-48E5-9501-76FAFAF72B8F}" srcOrd="3" destOrd="0" presId="urn:microsoft.com/office/officeart/2005/8/layout/hierarchy4"/>
    <dgm:cxn modelId="{E7E8BEEB-AAD0-4ABB-8595-FB7F7919A724}" type="presParOf" srcId="{1404AB1F-10F3-49FF-B2C4-A57B7F0F9F62}" destId="{94B72F0A-106E-48BD-9CF6-047FE2C0023D}" srcOrd="4" destOrd="0" presId="urn:microsoft.com/office/officeart/2005/8/layout/hierarchy4"/>
    <dgm:cxn modelId="{68B2A708-AB65-4193-96A8-A6638A65CF91}" type="presParOf" srcId="{94B72F0A-106E-48BD-9CF6-047FE2C0023D}" destId="{EC85E05D-17D5-4128-88D9-C0F83F381333}" srcOrd="0" destOrd="0" presId="urn:microsoft.com/office/officeart/2005/8/layout/hierarchy4"/>
    <dgm:cxn modelId="{EA68C70B-0121-45AC-8E21-655BA520E539}" type="presParOf" srcId="{94B72F0A-106E-48BD-9CF6-047FE2C0023D}" destId="{78B52701-D6FE-435D-B043-9F8C575F4AB7}" srcOrd="1" destOrd="0" presId="urn:microsoft.com/office/officeart/2005/8/layout/hierarchy4"/>
    <dgm:cxn modelId="{5714D174-7715-4358-8F29-F08E543C5541}" type="presParOf" srcId="{1404AB1F-10F3-49FF-B2C4-A57B7F0F9F62}" destId="{8808BC2F-CDB3-4BF8-96B2-03761A5C0797}" srcOrd="5" destOrd="0" presId="urn:microsoft.com/office/officeart/2005/8/layout/hierarchy4"/>
    <dgm:cxn modelId="{B881A1CB-E48B-482E-A0EE-09691295B003}" type="presParOf" srcId="{1404AB1F-10F3-49FF-B2C4-A57B7F0F9F62}" destId="{23119A10-AE94-4DF3-9CD4-59821F1C862C}" srcOrd="6" destOrd="0" presId="urn:microsoft.com/office/officeart/2005/8/layout/hierarchy4"/>
    <dgm:cxn modelId="{78C8B706-289F-4E6E-BD8C-78BB054F27A9}" type="presParOf" srcId="{23119A10-AE94-4DF3-9CD4-59821F1C862C}" destId="{C205714B-1719-460E-8275-C9406FB73B59}" srcOrd="0" destOrd="0" presId="urn:microsoft.com/office/officeart/2005/8/layout/hierarchy4"/>
    <dgm:cxn modelId="{418C4014-8353-45B5-887D-0B98A1049FF5}" type="presParOf" srcId="{23119A10-AE94-4DF3-9CD4-59821F1C862C}" destId="{8ED17D23-A536-49EA-956D-96DFA1548BDF}" srcOrd="1" destOrd="0" presId="urn:microsoft.com/office/officeart/2005/8/layout/hierarchy4"/>
    <dgm:cxn modelId="{CC409F03-58D1-49A1-B50C-5102F457A573}" type="presParOf" srcId="{1404AB1F-10F3-49FF-B2C4-A57B7F0F9F62}" destId="{30CD3135-5D38-45CD-B3BF-085F4463C05E}" srcOrd="7" destOrd="0" presId="urn:microsoft.com/office/officeart/2005/8/layout/hierarchy4"/>
    <dgm:cxn modelId="{7F8CF261-EF7D-4CB6-BE36-38C712BEE60E}" type="presParOf" srcId="{1404AB1F-10F3-49FF-B2C4-A57B7F0F9F62}" destId="{A4BAE367-6602-44E2-AED6-48A10927FA4E}" srcOrd="8" destOrd="0" presId="urn:microsoft.com/office/officeart/2005/8/layout/hierarchy4"/>
    <dgm:cxn modelId="{292AA505-D6D2-4F0B-98E9-0FBDA29EC856}" type="presParOf" srcId="{A4BAE367-6602-44E2-AED6-48A10927FA4E}" destId="{BC2A9727-0010-4883-9009-D3F33D76179E}" srcOrd="0" destOrd="0" presId="urn:microsoft.com/office/officeart/2005/8/layout/hierarchy4"/>
    <dgm:cxn modelId="{9C1D696D-70B3-48C6-A4F4-23E7E5C0DB11}" type="presParOf" srcId="{A4BAE367-6602-44E2-AED6-48A10927FA4E}" destId="{2209B9C2-7920-4776-959C-1784DB668EE8}" srcOrd="1" destOrd="0" presId="urn:microsoft.com/office/officeart/2005/8/layout/hierarchy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C67853-8D8F-4266-B6AC-FBB5702E94AF}"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9A650730-6A90-4E8A-B67C-FAC5225F7C15}">
      <dgm:prSet phldrT="[Text]" custT="1"/>
      <dgm:spPr>
        <a:solidFill>
          <a:srgbClr val="8A71A5"/>
        </a:solidFill>
      </dgm:spPr>
      <dgm:t>
        <a:bodyPr/>
        <a:lstStyle/>
        <a:p>
          <a:r>
            <a:rPr lang="en-US" sz="1700" dirty="0">
              <a:latin typeface="Century Gothic" panose="020B0502020202020204" pitchFamily="34" charset="0"/>
              <a:cs typeface="Calibri" panose="020F0502020204030204" pitchFamily="34" charset="0"/>
            </a:rPr>
            <a:t>Reviews draft ASOP</a:t>
          </a:r>
        </a:p>
      </dgm:t>
    </dgm:pt>
    <dgm:pt modelId="{AC89824E-651B-445D-9FFA-F3A145123E19}" type="parTrans" cxnId="{8304E263-4A62-40F5-9ABB-80FF916C769C}">
      <dgm:prSet/>
      <dgm:spPr/>
      <dgm:t>
        <a:bodyPr/>
        <a:lstStyle/>
        <a:p>
          <a:endParaRPr lang="en-US">
            <a:latin typeface="Calibri" panose="020F0502020204030204" pitchFamily="34" charset="0"/>
            <a:cs typeface="Calibri" panose="020F0502020204030204" pitchFamily="34" charset="0"/>
          </a:endParaRPr>
        </a:p>
      </dgm:t>
    </dgm:pt>
    <dgm:pt modelId="{31CFDDDA-1417-4B4F-9D12-0EF99C4D40C5}" type="sibTrans" cxnId="{8304E263-4A62-40F5-9ABB-80FF916C769C}">
      <dgm:prSet/>
      <dgm:spPr/>
      <dgm:t>
        <a:bodyPr/>
        <a:lstStyle/>
        <a:p>
          <a:endParaRPr lang="en-US">
            <a:latin typeface="Calibri" panose="020F0502020204030204" pitchFamily="34" charset="0"/>
            <a:cs typeface="Calibri" panose="020F0502020204030204" pitchFamily="34" charset="0"/>
          </a:endParaRPr>
        </a:p>
      </dgm:t>
    </dgm:pt>
    <dgm:pt modelId="{A0BA7A6C-EFDA-43DC-BB30-CB76867BC268}">
      <dgm:prSet phldrT="[Text]" custT="1"/>
      <dgm:spPr>
        <a:solidFill>
          <a:srgbClr val="B15D83"/>
        </a:solidFill>
      </dgm:spPr>
      <dgm:t>
        <a:bodyPr/>
        <a:lstStyle/>
        <a:p>
          <a:r>
            <a:rPr lang="en-US" sz="1700" dirty="0">
              <a:latin typeface="Century Gothic" panose="020B0502020202020204" pitchFamily="34" charset="0"/>
              <a:cs typeface="Calibri" panose="020F0502020204030204" pitchFamily="34" charset="0"/>
            </a:rPr>
            <a:t>Reviews draft ASOP</a:t>
          </a:r>
        </a:p>
      </dgm:t>
    </dgm:pt>
    <dgm:pt modelId="{8C080DA7-8502-4022-8180-95679C10FF33}" type="parTrans" cxnId="{BBDCA3B3-FBB0-4E64-BCA1-5721445F5018}">
      <dgm:prSet/>
      <dgm:spPr/>
      <dgm:t>
        <a:bodyPr/>
        <a:lstStyle/>
        <a:p>
          <a:endParaRPr lang="en-US">
            <a:latin typeface="Calibri" panose="020F0502020204030204" pitchFamily="34" charset="0"/>
            <a:cs typeface="Calibri" panose="020F0502020204030204" pitchFamily="34" charset="0"/>
          </a:endParaRPr>
        </a:p>
      </dgm:t>
    </dgm:pt>
    <dgm:pt modelId="{5EAF1135-89BA-4807-877F-70F0A4CEDFC6}" type="sibTrans" cxnId="{BBDCA3B3-FBB0-4E64-BCA1-5721445F5018}">
      <dgm:prSet/>
      <dgm:spPr/>
      <dgm:t>
        <a:bodyPr/>
        <a:lstStyle/>
        <a:p>
          <a:endParaRPr lang="en-US">
            <a:latin typeface="Calibri" panose="020F0502020204030204" pitchFamily="34" charset="0"/>
            <a:cs typeface="Calibri" panose="020F0502020204030204" pitchFamily="34" charset="0"/>
          </a:endParaRPr>
        </a:p>
      </dgm:t>
    </dgm:pt>
    <dgm:pt modelId="{9163D3D0-FF03-4E4F-8035-70EC167C3158}">
      <dgm:prSet phldrT="[Text]" custT="1"/>
      <dgm:spPr>
        <a:solidFill>
          <a:srgbClr val="437FBE"/>
        </a:solidFill>
      </dgm:spPr>
      <dgm:t>
        <a:bodyPr/>
        <a:lstStyle/>
        <a:p>
          <a:r>
            <a:rPr lang="en-US" sz="1700" dirty="0">
              <a:latin typeface="Century Gothic" panose="020B0502020202020204" pitchFamily="34" charset="0"/>
              <a:cs typeface="Calibri" panose="020F0502020204030204" pitchFamily="34" charset="0"/>
            </a:rPr>
            <a:t>Reviews comments </a:t>
          </a:r>
          <a:br>
            <a:rPr lang="en-US" sz="1700" dirty="0">
              <a:latin typeface="Century Gothic" panose="020B0502020202020204" pitchFamily="34" charset="0"/>
              <a:cs typeface="Calibri" panose="020F0502020204030204" pitchFamily="34" charset="0"/>
            </a:rPr>
          </a:br>
          <a:r>
            <a:rPr lang="en-US" sz="1700" dirty="0">
              <a:latin typeface="Century Gothic" panose="020B0502020202020204" pitchFamily="34" charset="0"/>
              <a:cs typeface="Calibri" panose="020F0502020204030204" pitchFamily="34" charset="0"/>
            </a:rPr>
            <a:t>and revises draft ASOP</a:t>
          </a:r>
        </a:p>
      </dgm:t>
    </dgm:pt>
    <dgm:pt modelId="{28517BC9-F670-4807-88E2-C7E17D109D2A}" type="parTrans" cxnId="{8CF94B67-F270-43D3-A03E-7A58B2CA7B30}">
      <dgm:prSet/>
      <dgm:spPr/>
      <dgm:t>
        <a:bodyPr/>
        <a:lstStyle/>
        <a:p>
          <a:endParaRPr lang="en-US">
            <a:latin typeface="Calibri" panose="020F0502020204030204" pitchFamily="34" charset="0"/>
            <a:cs typeface="Calibri" panose="020F0502020204030204" pitchFamily="34" charset="0"/>
          </a:endParaRPr>
        </a:p>
      </dgm:t>
    </dgm:pt>
    <dgm:pt modelId="{D8A47E05-11B8-439B-8108-9E7FF98DCDF7}" type="sibTrans" cxnId="{8CF94B67-F270-43D3-A03E-7A58B2CA7B30}">
      <dgm:prSet/>
      <dgm:spPr/>
      <dgm:t>
        <a:bodyPr/>
        <a:lstStyle/>
        <a:p>
          <a:endParaRPr lang="en-US">
            <a:latin typeface="Calibri" panose="020F0502020204030204" pitchFamily="34" charset="0"/>
            <a:cs typeface="Calibri" panose="020F0502020204030204" pitchFamily="34" charset="0"/>
          </a:endParaRPr>
        </a:p>
      </dgm:t>
    </dgm:pt>
    <dgm:pt modelId="{A35F69E5-B523-4BD4-BF3A-AEBF90D0343F}">
      <dgm:prSet phldrT="[Text]" custT="1"/>
      <dgm:spPr>
        <a:solidFill>
          <a:srgbClr val="8A71A5"/>
        </a:solidFill>
      </dgm:spPr>
      <dgm:t>
        <a:bodyPr/>
        <a:lstStyle/>
        <a:p>
          <a:r>
            <a:rPr lang="en-US" sz="1700" dirty="0">
              <a:latin typeface="Century Gothic" panose="020B0502020202020204" pitchFamily="34" charset="0"/>
              <a:cs typeface="Calibri" panose="020F0502020204030204" pitchFamily="34" charset="0"/>
            </a:rPr>
            <a:t>Reviews draft ASOP</a:t>
          </a:r>
        </a:p>
      </dgm:t>
    </dgm:pt>
    <dgm:pt modelId="{46646B19-C65E-404A-AC54-F8CE25775F87}" type="parTrans" cxnId="{A31A65B1-C67D-4995-9FF6-2E23CD0F1267}">
      <dgm:prSet/>
      <dgm:spPr/>
      <dgm:t>
        <a:bodyPr/>
        <a:lstStyle/>
        <a:p>
          <a:endParaRPr lang="en-US">
            <a:latin typeface="Calibri" panose="020F0502020204030204" pitchFamily="34" charset="0"/>
            <a:cs typeface="Calibri" panose="020F0502020204030204" pitchFamily="34" charset="0"/>
          </a:endParaRPr>
        </a:p>
      </dgm:t>
    </dgm:pt>
    <dgm:pt modelId="{09D82E2D-9D6E-435F-91B6-39D038DDF810}" type="sibTrans" cxnId="{A31A65B1-C67D-4995-9FF6-2E23CD0F1267}">
      <dgm:prSet/>
      <dgm:spPr/>
      <dgm:t>
        <a:bodyPr/>
        <a:lstStyle/>
        <a:p>
          <a:endParaRPr lang="en-US">
            <a:latin typeface="Calibri" panose="020F0502020204030204" pitchFamily="34" charset="0"/>
            <a:cs typeface="Calibri" panose="020F0502020204030204" pitchFamily="34" charset="0"/>
          </a:endParaRPr>
        </a:p>
      </dgm:t>
    </dgm:pt>
    <dgm:pt modelId="{6771B8A2-610D-4611-82EC-BEB16A3BE03A}">
      <dgm:prSet phldrT="[Text]" custT="1"/>
      <dgm:spPr>
        <a:solidFill>
          <a:srgbClr val="437FBE"/>
        </a:solidFill>
      </dgm:spPr>
      <dgm:t>
        <a:bodyPr/>
        <a:lstStyle/>
        <a:p>
          <a:r>
            <a:rPr lang="en-US" sz="1700" dirty="0">
              <a:latin typeface="Century Gothic" panose="020B0502020202020204" pitchFamily="34" charset="0"/>
              <a:cs typeface="Calibri" panose="020F0502020204030204" pitchFamily="34" charset="0"/>
            </a:rPr>
            <a:t>Prepares draft ASOP</a:t>
          </a:r>
        </a:p>
      </dgm:t>
    </dgm:pt>
    <dgm:pt modelId="{84E72A0B-24DB-4742-BEE7-26224311171C}" type="parTrans" cxnId="{A7DB203C-F5B9-4C23-B182-ACBC0491DBEC}">
      <dgm:prSet/>
      <dgm:spPr/>
      <dgm:t>
        <a:bodyPr/>
        <a:lstStyle/>
        <a:p>
          <a:endParaRPr lang="en-US">
            <a:latin typeface="Calibri" panose="020F0502020204030204" pitchFamily="34" charset="0"/>
            <a:cs typeface="Calibri" panose="020F0502020204030204" pitchFamily="34" charset="0"/>
          </a:endParaRPr>
        </a:p>
      </dgm:t>
    </dgm:pt>
    <dgm:pt modelId="{B504B08D-4C31-4A06-B456-98990B2FC4AF}" type="sibTrans" cxnId="{A7DB203C-F5B9-4C23-B182-ACBC0491DBEC}">
      <dgm:prSet/>
      <dgm:spPr/>
      <dgm:t>
        <a:bodyPr/>
        <a:lstStyle/>
        <a:p>
          <a:endParaRPr lang="en-US">
            <a:latin typeface="Calibri" panose="020F0502020204030204" pitchFamily="34" charset="0"/>
            <a:cs typeface="Calibri" panose="020F0502020204030204" pitchFamily="34" charset="0"/>
          </a:endParaRPr>
        </a:p>
      </dgm:t>
    </dgm:pt>
    <dgm:pt modelId="{67A14B6E-2C66-47D2-B863-1393EDF2250B}">
      <dgm:prSet phldrT="[Text]" custT="1"/>
      <dgm:spPr>
        <a:solidFill>
          <a:srgbClr val="8A71A5"/>
        </a:solidFill>
      </dgm:spPr>
      <dgm:t>
        <a:bodyPr/>
        <a:lstStyle/>
        <a:p>
          <a:r>
            <a:rPr lang="en-US" sz="1700" dirty="0">
              <a:latin typeface="Century Gothic" panose="020B0502020202020204" pitchFamily="34" charset="0"/>
              <a:cs typeface="Calibri" panose="020F0502020204030204" pitchFamily="34" charset="0"/>
            </a:rPr>
            <a:t>Committee</a:t>
          </a:r>
        </a:p>
      </dgm:t>
    </dgm:pt>
    <dgm:pt modelId="{A8E254D9-BD8C-4BDB-9CEE-014D2C2FAD52}" type="parTrans" cxnId="{FED9865C-FE11-4CFC-B21A-BD47D60121F5}">
      <dgm:prSet/>
      <dgm:spPr/>
      <dgm:t>
        <a:bodyPr/>
        <a:lstStyle/>
        <a:p>
          <a:endParaRPr lang="en-US">
            <a:latin typeface="Calibri" panose="020F0502020204030204" pitchFamily="34" charset="0"/>
            <a:cs typeface="Calibri" panose="020F0502020204030204" pitchFamily="34" charset="0"/>
          </a:endParaRPr>
        </a:p>
      </dgm:t>
    </dgm:pt>
    <dgm:pt modelId="{B03D0B32-0BA2-448B-96A7-B12345313F7C}" type="sibTrans" cxnId="{FED9865C-FE11-4CFC-B21A-BD47D60121F5}">
      <dgm:prSet/>
      <dgm:spPr/>
      <dgm:t>
        <a:bodyPr/>
        <a:lstStyle/>
        <a:p>
          <a:endParaRPr lang="en-US">
            <a:latin typeface="Calibri" panose="020F0502020204030204" pitchFamily="34" charset="0"/>
            <a:cs typeface="Calibri" panose="020F0502020204030204" pitchFamily="34" charset="0"/>
          </a:endParaRPr>
        </a:p>
      </dgm:t>
    </dgm:pt>
    <dgm:pt modelId="{9D5013E8-4CBC-4EC0-B152-5EA4DD8EE5C0}">
      <dgm:prSet phldrT="[Text]" custT="1"/>
      <dgm:spPr>
        <a:solidFill>
          <a:srgbClr val="B15D83"/>
        </a:solidFill>
      </dgm:spPr>
      <dgm:t>
        <a:bodyPr/>
        <a:lstStyle/>
        <a:p>
          <a:r>
            <a:rPr lang="en-US" sz="1700" dirty="0">
              <a:latin typeface="Century Gothic" panose="020B0502020202020204" pitchFamily="34" charset="0"/>
              <a:cs typeface="Calibri" panose="020F0502020204030204" pitchFamily="34" charset="0"/>
            </a:rPr>
            <a:t>Actuarial Standards Board</a:t>
          </a:r>
        </a:p>
      </dgm:t>
    </dgm:pt>
    <dgm:pt modelId="{1151C0F8-049B-4937-9071-FB3EF5106CF8}" type="parTrans" cxnId="{F37D19A7-345D-4463-BB75-5B306500805F}">
      <dgm:prSet/>
      <dgm:spPr/>
      <dgm:t>
        <a:bodyPr/>
        <a:lstStyle/>
        <a:p>
          <a:endParaRPr lang="en-US">
            <a:latin typeface="Calibri" panose="020F0502020204030204" pitchFamily="34" charset="0"/>
            <a:cs typeface="Calibri" panose="020F0502020204030204" pitchFamily="34" charset="0"/>
          </a:endParaRPr>
        </a:p>
      </dgm:t>
    </dgm:pt>
    <dgm:pt modelId="{600E3AD4-E6FD-49C1-ACD5-EDF865C0CF58}" type="sibTrans" cxnId="{F37D19A7-345D-4463-BB75-5B306500805F}">
      <dgm:prSet/>
      <dgm:spPr/>
      <dgm:t>
        <a:bodyPr/>
        <a:lstStyle/>
        <a:p>
          <a:endParaRPr lang="en-US">
            <a:latin typeface="Calibri" panose="020F0502020204030204" pitchFamily="34" charset="0"/>
            <a:cs typeface="Calibri" panose="020F0502020204030204" pitchFamily="34" charset="0"/>
          </a:endParaRPr>
        </a:p>
      </dgm:t>
    </dgm:pt>
    <dgm:pt modelId="{72CD14A7-7326-43F7-B532-B2D558AB3C6F}">
      <dgm:prSet phldrT="[Text]" custT="1"/>
      <dgm:spPr>
        <a:solidFill>
          <a:srgbClr val="B15D83"/>
        </a:solidFill>
      </dgm:spPr>
      <dgm:t>
        <a:bodyPr/>
        <a:lstStyle/>
        <a:p>
          <a:r>
            <a:rPr lang="en-US" sz="1700" dirty="0">
              <a:latin typeface="Century Gothic" panose="020B0502020202020204" pitchFamily="34" charset="0"/>
              <a:cs typeface="Calibri" panose="020F0502020204030204" pitchFamily="34" charset="0"/>
            </a:rPr>
            <a:t>Return to Committee</a:t>
          </a:r>
        </a:p>
      </dgm:t>
    </dgm:pt>
    <dgm:pt modelId="{31626BC7-0D81-4805-BAD6-C4D96459B997}" type="parTrans" cxnId="{3456DA94-60B2-4537-B837-0FD93B311DF4}">
      <dgm:prSet/>
      <dgm:spPr/>
      <dgm:t>
        <a:bodyPr/>
        <a:lstStyle/>
        <a:p>
          <a:endParaRPr lang="en-US">
            <a:latin typeface="Calibri" panose="020F0502020204030204" pitchFamily="34" charset="0"/>
            <a:cs typeface="Calibri" panose="020F0502020204030204" pitchFamily="34" charset="0"/>
          </a:endParaRPr>
        </a:p>
      </dgm:t>
    </dgm:pt>
    <dgm:pt modelId="{3408D6FE-022C-4FE8-A09D-F5D6C38637AC}" type="sibTrans" cxnId="{3456DA94-60B2-4537-B837-0FD93B311DF4}">
      <dgm:prSet/>
      <dgm:spPr/>
      <dgm:t>
        <a:bodyPr/>
        <a:lstStyle/>
        <a:p>
          <a:endParaRPr lang="en-US">
            <a:latin typeface="Calibri" panose="020F0502020204030204" pitchFamily="34" charset="0"/>
            <a:cs typeface="Calibri" panose="020F0502020204030204" pitchFamily="34" charset="0"/>
          </a:endParaRPr>
        </a:p>
      </dgm:t>
    </dgm:pt>
    <dgm:pt modelId="{911E3008-1716-4A8C-ABB2-766004AECAAD}">
      <dgm:prSet phldrT="[Text]" custT="1"/>
      <dgm:spPr>
        <a:solidFill>
          <a:srgbClr val="B15D83"/>
        </a:solidFill>
      </dgm:spPr>
      <dgm:t>
        <a:bodyPr/>
        <a:lstStyle/>
        <a:p>
          <a:r>
            <a:rPr lang="en-US" sz="1700" dirty="0">
              <a:latin typeface="Century Gothic" panose="020B0502020202020204" pitchFamily="34" charset="0"/>
              <a:cs typeface="Calibri" panose="020F0502020204030204" pitchFamily="34" charset="0"/>
            </a:rPr>
            <a:t>Expose for comment</a:t>
          </a:r>
        </a:p>
      </dgm:t>
    </dgm:pt>
    <dgm:pt modelId="{50A6EDC2-A492-455E-A173-631CF68CCC4C}" type="parTrans" cxnId="{01867F80-9D61-45C9-A88E-A95E04D44E00}">
      <dgm:prSet/>
      <dgm:spPr/>
      <dgm:t>
        <a:bodyPr/>
        <a:lstStyle/>
        <a:p>
          <a:endParaRPr lang="en-US">
            <a:latin typeface="Calibri" panose="020F0502020204030204" pitchFamily="34" charset="0"/>
            <a:cs typeface="Calibri" panose="020F0502020204030204" pitchFamily="34" charset="0"/>
          </a:endParaRPr>
        </a:p>
      </dgm:t>
    </dgm:pt>
    <dgm:pt modelId="{908D9C57-ADD1-4875-B1DD-B43F37F70AA5}" type="sibTrans" cxnId="{01867F80-9D61-45C9-A88E-A95E04D44E00}">
      <dgm:prSet/>
      <dgm:spPr/>
      <dgm:t>
        <a:bodyPr/>
        <a:lstStyle/>
        <a:p>
          <a:endParaRPr lang="en-US">
            <a:latin typeface="Calibri" panose="020F0502020204030204" pitchFamily="34" charset="0"/>
            <a:cs typeface="Calibri" panose="020F0502020204030204" pitchFamily="34" charset="0"/>
          </a:endParaRPr>
        </a:p>
      </dgm:t>
    </dgm:pt>
    <dgm:pt modelId="{282902BC-8D59-4CD8-B19A-1455C59C6CE3}">
      <dgm:prSet phldrT="[Text]" custT="1"/>
      <dgm:spPr>
        <a:solidFill>
          <a:srgbClr val="B15D83"/>
        </a:solidFill>
      </dgm:spPr>
      <dgm:t>
        <a:bodyPr/>
        <a:lstStyle/>
        <a:p>
          <a:r>
            <a:rPr lang="en-US" sz="1700" dirty="0">
              <a:latin typeface="Century Gothic" panose="020B0502020202020204" pitchFamily="34" charset="0"/>
              <a:cs typeface="Calibri" panose="020F0502020204030204" pitchFamily="34" charset="0"/>
            </a:rPr>
            <a:t>Reviews draft ASOP</a:t>
          </a:r>
        </a:p>
      </dgm:t>
    </dgm:pt>
    <dgm:pt modelId="{79B11CDA-38C2-45FF-958A-A32491028511}" type="parTrans" cxnId="{F69AF12E-8B32-4715-B5C6-52C964126634}">
      <dgm:prSet/>
      <dgm:spPr/>
      <dgm:t>
        <a:bodyPr/>
        <a:lstStyle/>
        <a:p>
          <a:endParaRPr lang="en-US">
            <a:latin typeface="Calibri" panose="020F0502020204030204" pitchFamily="34" charset="0"/>
            <a:cs typeface="Calibri" panose="020F0502020204030204" pitchFamily="34" charset="0"/>
          </a:endParaRPr>
        </a:p>
      </dgm:t>
    </dgm:pt>
    <dgm:pt modelId="{B6450351-047D-4DBC-8779-BD3B979B86EC}" type="sibTrans" cxnId="{F69AF12E-8B32-4715-B5C6-52C964126634}">
      <dgm:prSet/>
      <dgm:spPr/>
      <dgm:t>
        <a:bodyPr/>
        <a:lstStyle/>
        <a:p>
          <a:endParaRPr lang="en-US">
            <a:latin typeface="Calibri" panose="020F0502020204030204" pitchFamily="34" charset="0"/>
            <a:cs typeface="Calibri" panose="020F0502020204030204" pitchFamily="34" charset="0"/>
          </a:endParaRPr>
        </a:p>
      </dgm:t>
    </dgm:pt>
    <dgm:pt modelId="{4609AF10-9EA3-46FD-A70C-B69364E19535}">
      <dgm:prSet phldrT="[Text]" custT="1"/>
      <dgm:spPr>
        <a:solidFill>
          <a:srgbClr val="B15D83"/>
        </a:solidFill>
      </dgm:spPr>
      <dgm:t>
        <a:bodyPr/>
        <a:lstStyle/>
        <a:p>
          <a:r>
            <a:rPr lang="en-US" sz="1100" dirty="0">
              <a:latin typeface="Century Gothic" panose="020B0502020202020204" pitchFamily="34" charset="0"/>
              <a:cs typeface="Calibri" panose="020F0502020204030204" pitchFamily="34" charset="0"/>
            </a:rPr>
            <a:t>Return to Committee</a:t>
          </a:r>
        </a:p>
      </dgm:t>
    </dgm:pt>
    <dgm:pt modelId="{BDA17416-C057-4442-9217-0D134A92FC85}" type="parTrans" cxnId="{46A3BAEC-7EC5-481B-AD53-8313FF5E6850}">
      <dgm:prSet/>
      <dgm:spPr/>
      <dgm:t>
        <a:bodyPr/>
        <a:lstStyle/>
        <a:p>
          <a:endParaRPr lang="en-US">
            <a:latin typeface="Calibri" panose="020F0502020204030204" pitchFamily="34" charset="0"/>
            <a:cs typeface="Calibri" panose="020F0502020204030204" pitchFamily="34" charset="0"/>
          </a:endParaRPr>
        </a:p>
      </dgm:t>
    </dgm:pt>
    <dgm:pt modelId="{0B09AF32-C9AC-43A1-AC78-3FA04A377623}" type="sibTrans" cxnId="{46A3BAEC-7EC5-481B-AD53-8313FF5E6850}">
      <dgm:prSet/>
      <dgm:spPr/>
      <dgm:t>
        <a:bodyPr/>
        <a:lstStyle/>
        <a:p>
          <a:endParaRPr lang="en-US">
            <a:latin typeface="Calibri" panose="020F0502020204030204" pitchFamily="34" charset="0"/>
            <a:cs typeface="Calibri" panose="020F0502020204030204" pitchFamily="34" charset="0"/>
          </a:endParaRPr>
        </a:p>
      </dgm:t>
    </dgm:pt>
    <dgm:pt modelId="{593673DD-E376-49C9-98B3-089FD8E2B585}">
      <dgm:prSet phldrT="[Text]" custT="1"/>
      <dgm:spPr>
        <a:solidFill>
          <a:srgbClr val="B15D83"/>
        </a:solidFill>
      </dgm:spPr>
      <dgm:t>
        <a:bodyPr/>
        <a:lstStyle/>
        <a:p>
          <a:r>
            <a:rPr lang="en-US" sz="1100" dirty="0">
              <a:latin typeface="Century Gothic" panose="020B0502020202020204" pitchFamily="34" charset="0"/>
              <a:cs typeface="Calibri" panose="020F0502020204030204" pitchFamily="34" charset="0"/>
            </a:rPr>
            <a:t>Adopt final ASOP</a:t>
          </a:r>
        </a:p>
      </dgm:t>
    </dgm:pt>
    <dgm:pt modelId="{F903EA9E-729A-4400-B68E-089D659453F0}" type="parTrans" cxnId="{47DC0B17-50E9-4A8D-83B5-475AD134CA37}">
      <dgm:prSet/>
      <dgm:spPr/>
      <dgm:t>
        <a:bodyPr/>
        <a:lstStyle/>
        <a:p>
          <a:endParaRPr lang="en-US">
            <a:latin typeface="Calibri" panose="020F0502020204030204" pitchFamily="34" charset="0"/>
            <a:cs typeface="Calibri" panose="020F0502020204030204" pitchFamily="34" charset="0"/>
          </a:endParaRPr>
        </a:p>
      </dgm:t>
    </dgm:pt>
    <dgm:pt modelId="{AC8B1CD6-959F-4F4F-B3FC-B5935AD6F529}" type="sibTrans" cxnId="{47DC0B17-50E9-4A8D-83B5-475AD134CA37}">
      <dgm:prSet/>
      <dgm:spPr/>
      <dgm:t>
        <a:bodyPr/>
        <a:lstStyle/>
        <a:p>
          <a:endParaRPr lang="en-US">
            <a:latin typeface="Calibri" panose="020F0502020204030204" pitchFamily="34" charset="0"/>
            <a:cs typeface="Calibri" panose="020F0502020204030204" pitchFamily="34" charset="0"/>
          </a:endParaRPr>
        </a:p>
      </dgm:t>
    </dgm:pt>
    <dgm:pt modelId="{05404EB7-FFA7-4B08-9A4C-33DCBF5A140C}">
      <dgm:prSet phldrT="[Text]" custT="1"/>
      <dgm:spPr>
        <a:solidFill>
          <a:srgbClr val="B15D83"/>
        </a:solidFill>
      </dgm:spPr>
      <dgm:t>
        <a:bodyPr/>
        <a:lstStyle/>
        <a:p>
          <a:r>
            <a:rPr lang="en-US" sz="1100" dirty="0">
              <a:latin typeface="Century Gothic" panose="020B0502020202020204" pitchFamily="34" charset="0"/>
              <a:cs typeface="Calibri" panose="020F0502020204030204" pitchFamily="34" charset="0"/>
            </a:rPr>
            <a:t>Re-expose for comment</a:t>
          </a:r>
        </a:p>
      </dgm:t>
    </dgm:pt>
    <dgm:pt modelId="{8FD51DF4-A051-44D7-8C0D-993F17F88841}" type="parTrans" cxnId="{8A31279C-5D9D-4777-808E-17469167138F}">
      <dgm:prSet/>
      <dgm:spPr/>
      <dgm:t>
        <a:bodyPr/>
        <a:lstStyle/>
        <a:p>
          <a:endParaRPr lang="en-US">
            <a:latin typeface="Calibri" panose="020F0502020204030204" pitchFamily="34" charset="0"/>
            <a:cs typeface="Calibri" panose="020F0502020204030204" pitchFamily="34" charset="0"/>
          </a:endParaRPr>
        </a:p>
      </dgm:t>
    </dgm:pt>
    <dgm:pt modelId="{BDEDA125-D445-42CF-A42E-DE7ABF086941}" type="sibTrans" cxnId="{8A31279C-5D9D-4777-808E-17469167138F}">
      <dgm:prSet/>
      <dgm:spPr/>
      <dgm:t>
        <a:bodyPr/>
        <a:lstStyle/>
        <a:p>
          <a:endParaRPr lang="en-US">
            <a:latin typeface="Calibri" panose="020F0502020204030204" pitchFamily="34" charset="0"/>
            <a:cs typeface="Calibri" panose="020F0502020204030204" pitchFamily="34" charset="0"/>
          </a:endParaRPr>
        </a:p>
      </dgm:t>
    </dgm:pt>
    <dgm:pt modelId="{CDE6E892-06E8-4695-AF4F-59F7F701D619}">
      <dgm:prSet phldrT="[Text]" custT="1"/>
      <dgm:spPr>
        <a:solidFill>
          <a:srgbClr val="437FBE"/>
        </a:solidFill>
      </dgm:spPr>
      <dgm:t>
        <a:bodyPr/>
        <a:lstStyle/>
        <a:p>
          <a:r>
            <a:rPr lang="en-US" sz="1700" dirty="0">
              <a:latin typeface="Century Gothic" panose="020B0502020202020204" pitchFamily="34" charset="0"/>
              <a:cs typeface="Calibri" panose="020F0502020204030204" pitchFamily="34" charset="0"/>
            </a:rPr>
            <a:t>Task Force</a:t>
          </a:r>
        </a:p>
      </dgm:t>
    </dgm:pt>
    <dgm:pt modelId="{2E483443-7801-4586-89F4-0CD391D4BD24}" type="sibTrans" cxnId="{BA2D07DF-819C-4846-84AD-807BAD592CA8}">
      <dgm:prSet/>
      <dgm:spPr/>
      <dgm:t>
        <a:bodyPr/>
        <a:lstStyle/>
        <a:p>
          <a:endParaRPr lang="en-US">
            <a:latin typeface="Calibri" panose="020F0502020204030204" pitchFamily="34" charset="0"/>
            <a:cs typeface="Calibri" panose="020F0502020204030204" pitchFamily="34" charset="0"/>
          </a:endParaRPr>
        </a:p>
      </dgm:t>
    </dgm:pt>
    <dgm:pt modelId="{1FAC9758-6544-444B-884C-15B2E90AC770}" type="parTrans" cxnId="{BA2D07DF-819C-4846-84AD-807BAD592CA8}">
      <dgm:prSet/>
      <dgm:spPr/>
      <dgm:t>
        <a:bodyPr/>
        <a:lstStyle/>
        <a:p>
          <a:endParaRPr lang="en-US">
            <a:latin typeface="Calibri" panose="020F0502020204030204" pitchFamily="34" charset="0"/>
            <a:cs typeface="Calibri" panose="020F0502020204030204" pitchFamily="34" charset="0"/>
          </a:endParaRPr>
        </a:p>
      </dgm:t>
    </dgm:pt>
    <dgm:pt modelId="{C4E41682-C212-4936-ABE9-36243DBA8804}" type="pres">
      <dgm:prSet presAssocID="{29C67853-8D8F-4266-B6AC-FBB5702E94AF}" presName="Name0" presStyleCnt="0">
        <dgm:presLayoutVars>
          <dgm:chPref val="1"/>
          <dgm:dir/>
          <dgm:animOne val="branch"/>
          <dgm:animLvl val="lvl"/>
          <dgm:resizeHandles/>
        </dgm:presLayoutVars>
      </dgm:prSet>
      <dgm:spPr/>
    </dgm:pt>
    <dgm:pt modelId="{714244BF-BA78-4D4A-9306-B737CA43CFA0}" type="pres">
      <dgm:prSet presAssocID="{CDE6E892-06E8-4695-AF4F-59F7F701D619}" presName="vertOne" presStyleCnt="0"/>
      <dgm:spPr/>
    </dgm:pt>
    <dgm:pt modelId="{6BFDEFF9-F01F-4D56-8E01-82D405EE00B4}" type="pres">
      <dgm:prSet presAssocID="{CDE6E892-06E8-4695-AF4F-59F7F701D619}" presName="txOne" presStyleLbl="node0" presStyleIdx="0" presStyleCnt="3" custLinFactNeighborX="483">
        <dgm:presLayoutVars>
          <dgm:chPref val="3"/>
        </dgm:presLayoutVars>
      </dgm:prSet>
      <dgm:spPr/>
    </dgm:pt>
    <dgm:pt modelId="{C0F4F237-C651-49E7-99D2-B010A7C0C02D}" type="pres">
      <dgm:prSet presAssocID="{CDE6E892-06E8-4695-AF4F-59F7F701D619}" presName="parTransOne" presStyleCnt="0"/>
      <dgm:spPr/>
    </dgm:pt>
    <dgm:pt modelId="{3DC0372C-76F2-453B-83D4-728649FA93A5}" type="pres">
      <dgm:prSet presAssocID="{CDE6E892-06E8-4695-AF4F-59F7F701D619}" presName="horzOne" presStyleCnt="0"/>
      <dgm:spPr/>
    </dgm:pt>
    <dgm:pt modelId="{CBC9F6FF-987C-4508-8C83-473CA82EFF4A}" type="pres">
      <dgm:prSet presAssocID="{67A14B6E-2C66-47D2-B863-1393EDF2250B}" presName="vertTwo" presStyleCnt="0"/>
      <dgm:spPr/>
    </dgm:pt>
    <dgm:pt modelId="{B70DFE7B-4D92-4BF4-B154-9F46C04436C3}" type="pres">
      <dgm:prSet presAssocID="{67A14B6E-2C66-47D2-B863-1393EDF2250B}" presName="txTwo" presStyleLbl="node2" presStyleIdx="0" presStyleCnt="3">
        <dgm:presLayoutVars>
          <dgm:chPref val="3"/>
        </dgm:presLayoutVars>
      </dgm:prSet>
      <dgm:spPr/>
    </dgm:pt>
    <dgm:pt modelId="{768B63DA-FFCE-4B83-B988-3DB305CC6290}" type="pres">
      <dgm:prSet presAssocID="{67A14B6E-2C66-47D2-B863-1393EDF2250B}" presName="parTransTwo" presStyleCnt="0"/>
      <dgm:spPr/>
    </dgm:pt>
    <dgm:pt modelId="{1292C5E5-E789-4E57-96D8-DECF9D8BB333}" type="pres">
      <dgm:prSet presAssocID="{67A14B6E-2C66-47D2-B863-1393EDF2250B}" presName="horzTwo" presStyleCnt="0"/>
      <dgm:spPr/>
    </dgm:pt>
    <dgm:pt modelId="{C33E6D6D-E298-440D-B5A6-D9966FD13BC7}" type="pres">
      <dgm:prSet presAssocID="{9D5013E8-4CBC-4EC0-B152-5EA4DD8EE5C0}" presName="vertThree" presStyleCnt="0"/>
      <dgm:spPr/>
    </dgm:pt>
    <dgm:pt modelId="{341AF1AF-C171-4FB8-BC10-1B52669E05A1}" type="pres">
      <dgm:prSet presAssocID="{9D5013E8-4CBC-4EC0-B152-5EA4DD8EE5C0}" presName="txThree" presStyleLbl="node3" presStyleIdx="0" presStyleCnt="3" custScaleY="215989">
        <dgm:presLayoutVars>
          <dgm:chPref val="3"/>
        </dgm:presLayoutVars>
      </dgm:prSet>
      <dgm:spPr/>
    </dgm:pt>
    <dgm:pt modelId="{33E45420-1609-4685-A244-573EE682B44F}" type="pres">
      <dgm:prSet presAssocID="{9D5013E8-4CBC-4EC0-B152-5EA4DD8EE5C0}" presName="horzThree" presStyleCnt="0"/>
      <dgm:spPr/>
    </dgm:pt>
    <dgm:pt modelId="{2BFB0171-F0FD-4313-91D8-66311F6A8304}" type="pres">
      <dgm:prSet presAssocID="{2E483443-7801-4586-89F4-0CD391D4BD24}" presName="sibSpaceOne" presStyleCnt="0"/>
      <dgm:spPr/>
    </dgm:pt>
    <dgm:pt modelId="{256DB4E7-7C9A-40BC-8BA1-73E8B6700165}" type="pres">
      <dgm:prSet presAssocID="{6771B8A2-610D-4611-82EC-BEB16A3BE03A}" presName="vertOne" presStyleCnt="0"/>
      <dgm:spPr/>
    </dgm:pt>
    <dgm:pt modelId="{8849F66C-32D4-4D16-8DD8-1C21F4223F5B}" type="pres">
      <dgm:prSet presAssocID="{6771B8A2-610D-4611-82EC-BEB16A3BE03A}" presName="txOne" presStyleLbl="node0" presStyleIdx="1" presStyleCnt="3" custLinFactNeighborX="746">
        <dgm:presLayoutVars>
          <dgm:chPref val="3"/>
        </dgm:presLayoutVars>
      </dgm:prSet>
      <dgm:spPr/>
    </dgm:pt>
    <dgm:pt modelId="{3E59F365-A543-40FE-8B57-91145ACB4FE3}" type="pres">
      <dgm:prSet presAssocID="{6771B8A2-610D-4611-82EC-BEB16A3BE03A}" presName="parTransOne" presStyleCnt="0"/>
      <dgm:spPr/>
    </dgm:pt>
    <dgm:pt modelId="{B1193080-D937-49B6-91A2-4818E0AF9EEF}" type="pres">
      <dgm:prSet presAssocID="{6771B8A2-610D-4611-82EC-BEB16A3BE03A}" presName="horzOne" presStyleCnt="0"/>
      <dgm:spPr/>
    </dgm:pt>
    <dgm:pt modelId="{FB77FFB1-0E34-472A-AC26-118B6084168A}" type="pres">
      <dgm:prSet presAssocID="{9A650730-6A90-4E8A-B67C-FAC5225F7C15}" presName="vertTwo" presStyleCnt="0"/>
      <dgm:spPr/>
    </dgm:pt>
    <dgm:pt modelId="{1A3C28E0-E51B-4CB0-8795-CE902F19A361}" type="pres">
      <dgm:prSet presAssocID="{9A650730-6A90-4E8A-B67C-FAC5225F7C15}" presName="txTwo" presStyleLbl="node2" presStyleIdx="1" presStyleCnt="3">
        <dgm:presLayoutVars>
          <dgm:chPref val="3"/>
        </dgm:presLayoutVars>
      </dgm:prSet>
      <dgm:spPr/>
    </dgm:pt>
    <dgm:pt modelId="{BE466C02-EF80-42FC-82F2-DFEB6A72F838}" type="pres">
      <dgm:prSet presAssocID="{9A650730-6A90-4E8A-B67C-FAC5225F7C15}" presName="parTransTwo" presStyleCnt="0"/>
      <dgm:spPr/>
    </dgm:pt>
    <dgm:pt modelId="{AFAAFD4A-5AA0-461D-AB0B-B6391D24AA01}" type="pres">
      <dgm:prSet presAssocID="{9A650730-6A90-4E8A-B67C-FAC5225F7C15}" presName="horzTwo" presStyleCnt="0"/>
      <dgm:spPr/>
    </dgm:pt>
    <dgm:pt modelId="{44432A06-D056-4D8E-A6DD-2A37917154AD}" type="pres">
      <dgm:prSet presAssocID="{A0BA7A6C-EFDA-43DC-BB30-CB76867BC268}" presName="vertThree" presStyleCnt="0"/>
      <dgm:spPr/>
    </dgm:pt>
    <dgm:pt modelId="{562B717F-485E-40FF-B0E4-FCBC019F5282}" type="pres">
      <dgm:prSet presAssocID="{A0BA7A6C-EFDA-43DC-BB30-CB76867BC268}" presName="txThree" presStyleLbl="node3" presStyleIdx="1" presStyleCnt="3">
        <dgm:presLayoutVars>
          <dgm:chPref val="3"/>
        </dgm:presLayoutVars>
      </dgm:prSet>
      <dgm:spPr/>
    </dgm:pt>
    <dgm:pt modelId="{7E2E9FFA-981D-41E3-8559-3EA08149F095}" type="pres">
      <dgm:prSet presAssocID="{A0BA7A6C-EFDA-43DC-BB30-CB76867BC268}" presName="parTransThree" presStyleCnt="0"/>
      <dgm:spPr/>
    </dgm:pt>
    <dgm:pt modelId="{7290E4B2-9528-4D70-9D49-BE5E9240F6B5}" type="pres">
      <dgm:prSet presAssocID="{A0BA7A6C-EFDA-43DC-BB30-CB76867BC268}" presName="horzThree" presStyleCnt="0"/>
      <dgm:spPr/>
    </dgm:pt>
    <dgm:pt modelId="{ABACBD04-293E-4159-8B38-E1482380D653}" type="pres">
      <dgm:prSet presAssocID="{72CD14A7-7326-43F7-B532-B2D558AB3C6F}" presName="vertFour" presStyleCnt="0">
        <dgm:presLayoutVars>
          <dgm:chPref val="3"/>
        </dgm:presLayoutVars>
      </dgm:prSet>
      <dgm:spPr/>
    </dgm:pt>
    <dgm:pt modelId="{7170C894-66C2-4B15-8D1D-C91D7CEF0737}" type="pres">
      <dgm:prSet presAssocID="{72CD14A7-7326-43F7-B532-B2D558AB3C6F}" presName="txFour" presStyleLbl="node4" presStyleIdx="0" presStyleCnt="5">
        <dgm:presLayoutVars>
          <dgm:chPref val="3"/>
        </dgm:presLayoutVars>
      </dgm:prSet>
      <dgm:spPr/>
    </dgm:pt>
    <dgm:pt modelId="{F660560C-BE4A-4E1B-B531-878EC8FE686C}" type="pres">
      <dgm:prSet presAssocID="{72CD14A7-7326-43F7-B532-B2D558AB3C6F}" presName="horzFour" presStyleCnt="0"/>
      <dgm:spPr/>
    </dgm:pt>
    <dgm:pt modelId="{54EE5D19-5BE3-4A7F-B7DE-3AEE299334AC}" type="pres">
      <dgm:prSet presAssocID="{3408D6FE-022C-4FE8-A09D-F5D6C38637AC}" presName="sibSpaceFour" presStyleCnt="0"/>
      <dgm:spPr/>
    </dgm:pt>
    <dgm:pt modelId="{B5258A8C-AC72-4F7C-8630-40BB9ABB407F}" type="pres">
      <dgm:prSet presAssocID="{911E3008-1716-4A8C-ABB2-766004AECAAD}" presName="vertFour" presStyleCnt="0">
        <dgm:presLayoutVars>
          <dgm:chPref val="3"/>
        </dgm:presLayoutVars>
      </dgm:prSet>
      <dgm:spPr/>
    </dgm:pt>
    <dgm:pt modelId="{FB1CDF0F-8BBB-4DB7-9594-D24BDF9B1DEE}" type="pres">
      <dgm:prSet presAssocID="{911E3008-1716-4A8C-ABB2-766004AECAAD}" presName="txFour" presStyleLbl="node4" presStyleIdx="1" presStyleCnt="5">
        <dgm:presLayoutVars>
          <dgm:chPref val="3"/>
        </dgm:presLayoutVars>
      </dgm:prSet>
      <dgm:spPr/>
    </dgm:pt>
    <dgm:pt modelId="{EAD6029C-96ED-4DB9-9E13-C3524061C430}" type="pres">
      <dgm:prSet presAssocID="{911E3008-1716-4A8C-ABB2-766004AECAAD}" presName="horzFour" presStyleCnt="0"/>
      <dgm:spPr/>
    </dgm:pt>
    <dgm:pt modelId="{11C08CEB-ADE2-4A4A-8156-4A2D93065D09}" type="pres">
      <dgm:prSet presAssocID="{B504B08D-4C31-4A06-B456-98990B2FC4AF}" presName="sibSpaceOne" presStyleCnt="0"/>
      <dgm:spPr/>
    </dgm:pt>
    <dgm:pt modelId="{46281DE2-5C4A-489C-95BA-0FF6A28ACEDE}" type="pres">
      <dgm:prSet presAssocID="{9163D3D0-FF03-4E4F-8035-70EC167C3158}" presName="vertOne" presStyleCnt="0"/>
      <dgm:spPr/>
    </dgm:pt>
    <dgm:pt modelId="{3186AC9F-506E-4327-A50D-74D8B7B6BB64}" type="pres">
      <dgm:prSet presAssocID="{9163D3D0-FF03-4E4F-8035-70EC167C3158}" presName="txOne" presStyleLbl="node0" presStyleIdx="2" presStyleCnt="3">
        <dgm:presLayoutVars>
          <dgm:chPref val="3"/>
        </dgm:presLayoutVars>
      </dgm:prSet>
      <dgm:spPr/>
    </dgm:pt>
    <dgm:pt modelId="{D5469AC7-3538-4C8F-87F4-21FB9B3AFF54}" type="pres">
      <dgm:prSet presAssocID="{9163D3D0-FF03-4E4F-8035-70EC167C3158}" presName="parTransOne" presStyleCnt="0"/>
      <dgm:spPr/>
    </dgm:pt>
    <dgm:pt modelId="{FA4546CD-E710-4259-B6FC-2A2EA60B00F3}" type="pres">
      <dgm:prSet presAssocID="{9163D3D0-FF03-4E4F-8035-70EC167C3158}" presName="horzOne" presStyleCnt="0"/>
      <dgm:spPr/>
    </dgm:pt>
    <dgm:pt modelId="{F8CE748E-891F-43D1-A3F2-34B738075602}" type="pres">
      <dgm:prSet presAssocID="{A35F69E5-B523-4BD4-BF3A-AEBF90D0343F}" presName="vertTwo" presStyleCnt="0"/>
      <dgm:spPr/>
    </dgm:pt>
    <dgm:pt modelId="{106B9A8E-DD15-4F0A-A07B-3933B7B08385}" type="pres">
      <dgm:prSet presAssocID="{A35F69E5-B523-4BD4-BF3A-AEBF90D0343F}" presName="txTwo" presStyleLbl="node2" presStyleIdx="2" presStyleCnt="3">
        <dgm:presLayoutVars>
          <dgm:chPref val="3"/>
        </dgm:presLayoutVars>
      </dgm:prSet>
      <dgm:spPr/>
    </dgm:pt>
    <dgm:pt modelId="{DE49ECBC-8ED1-4D02-9E73-CC55F4602BF0}" type="pres">
      <dgm:prSet presAssocID="{A35F69E5-B523-4BD4-BF3A-AEBF90D0343F}" presName="parTransTwo" presStyleCnt="0"/>
      <dgm:spPr/>
    </dgm:pt>
    <dgm:pt modelId="{57F85DFC-EF8C-4A11-86D9-B13029A8B91A}" type="pres">
      <dgm:prSet presAssocID="{A35F69E5-B523-4BD4-BF3A-AEBF90D0343F}" presName="horzTwo" presStyleCnt="0"/>
      <dgm:spPr/>
    </dgm:pt>
    <dgm:pt modelId="{74C01305-4586-4ABF-934A-EA6A6264FAF3}" type="pres">
      <dgm:prSet presAssocID="{282902BC-8D59-4CD8-B19A-1455C59C6CE3}" presName="vertThree" presStyleCnt="0"/>
      <dgm:spPr/>
    </dgm:pt>
    <dgm:pt modelId="{350861E1-4624-4F2D-BD93-7345CA577740}" type="pres">
      <dgm:prSet presAssocID="{282902BC-8D59-4CD8-B19A-1455C59C6CE3}" presName="txThree" presStyleLbl="node3" presStyleIdx="2" presStyleCnt="3">
        <dgm:presLayoutVars>
          <dgm:chPref val="3"/>
        </dgm:presLayoutVars>
      </dgm:prSet>
      <dgm:spPr/>
    </dgm:pt>
    <dgm:pt modelId="{D8102FB5-D1E4-4689-AEE6-C72184D3FAAC}" type="pres">
      <dgm:prSet presAssocID="{282902BC-8D59-4CD8-B19A-1455C59C6CE3}" presName="parTransThree" presStyleCnt="0"/>
      <dgm:spPr/>
    </dgm:pt>
    <dgm:pt modelId="{D11A0226-E4FA-4FCD-9FE3-431BB4C24DC7}" type="pres">
      <dgm:prSet presAssocID="{282902BC-8D59-4CD8-B19A-1455C59C6CE3}" presName="horzThree" presStyleCnt="0"/>
      <dgm:spPr/>
    </dgm:pt>
    <dgm:pt modelId="{C3466AF0-35B3-4472-8E85-83934B5AD637}" type="pres">
      <dgm:prSet presAssocID="{4609AF10-9EA3-46FD-A70C-B69364E19535}" presName="vertFour" presStyleCnt="0">
        <dgm:presLayoutVars>
          <dgm:chPref val="3"/>
        </dgm:presLayoutVars>
      </dgm:prSet>
      <dgm:spPr/>
    </dgm:pt>
    <dgm:pt modelId="{64E436A1-C6D0-4FE9-B972-2BAC4533CB31}" type="pres">
      <dgm:prSet presAssocID="{4609AF10-9EA3-46FD-A70C-B69364E19535}" presName="txFour" presStyleLbl="node4" presStyleIdx="2" presStyleCnt="5" custScaleX="67267">
        <dgm:presLayoutVars>
          <dgm:chPref val="3"/>
        </dgm:presLayoutVars>
      </dgm:prSet>
      <dgm:spPr/>
    </dgm:pt>
    <dgm:pt modelId="{C48CF606-F044-4E95-B53E-B4789AEFB0D3}" type="pres">
      <dgm:prSet presAssocID="{4609AF10-9EA3-46FD-A70C-B69364E19535}" presName="horzFour" presStyleCnt="0"/>
      <dgm:spPr/>
    </dgm:pt>
    <dgm:pt modelId="{29E9AB1B-1E7C-4C6E-931E-3E15E218752A}" type="pres">
      <dgm:prSet presAssocID="{0B09AF32-C9AC-43A1-AC78-3FA04A377623}" presName="sibSpaceFour" presStyleCnt="0"/>
      <dgm:spPr/>
    </dgm:pt>
    <dgm:pt modelId="{BAA200AE-DF63-474A-BFDA-6D0622469A7A}" type="pres">
      <dgm:prSet presAssocID="{05404EB7-FFA7-4B08-9A4C-33DCBF5A140C}" presName="vertFour" presStyleCnt="0">
        <dgm:presLayoutVars>
          <dgm:chPref val="3"/>
        </dgm:presLayoutVars>
      </dgm:prSet>
      <dgm:spPr/>
    </dgm:pt>
    <dgm:pt modelId="{43CCC996-0388-4C3B-AA45-8F540893830B}" type="pres">
      <dgm:prSet presAssocID="{05404EB7-FFA7-4B08-9A4C-33DCBF5A140C}" presName="txFour" presStyleLbl="node4" presStyleIdx="3" presStyleCnt="5" custScaleX="67267">
        <dgm:presLayoutVars>
          <dgm:chPref val="3"/>
        </dgm:presLayoutVars>
      </dgm:prSet>
      <dgm:spPr/>
    </dgm:pt>
    <dgm:pt modelId="{DCB550D3-89F7-4682-ACCF-B71962197882}" type="pres">
      <dgm:prSet presAssocID="{05404EB7-FFA7-4B08-9A4C-33DCBF5A140C}" presName="horzFour" presStyleCnt="0"/>
      <dgm:spPr/>
    </dgm:pt>
    <dgm:pt modelId="{C975C44A-13E6-4C8D-9805-DC156F6BF6AE}" type="pres">
      <dgm:prSet presAssocID="{BDEDA125-D445-42CF-A42E-DE7ABF086941}" presName="sibSpaceFour" presStyleCnt="0"/>
      <dgm:spPr/>
    </dgm:pt>
    <dgm:pt modelId="{9A8C861A-14D5-4468-A7CE-B1787FEF8A51}" type="pres">
      <dgm:prSet presAssocID="{593673DD-E376-49C9-98B3-089FD8E2B585}" presName="vertFour" presStyleCnt="0">
        <dgm:presLayoutVars>
          <dgm:chPref val="3"/>
        </dgm:presLayoutVars>
      </dgm:prSet>
      <dgm:spPr/>
    </dgm:pt>
    <dgm:pt modelId="{106F30FB-5051-49A7-A627-CD58CB33405D}" type="pres">
      <dgm:prSet presAssocID="{593673DD-E376-49C9-98B3-089FD8E2B585}" presName="txFour" presStyleLbl="node4" presStyleIdx="4" presStyleCnt="5" custScaleX="67267">
        <dgm:presLayoutVars>
          <dgm:chPref val="3"/>
        </dgm:presLayoutVars>
      </dgm:prSet>
      <dgm:spPr/>
    </dgm:pt>
    <dgm:pt modelId="{DD779767-6020-4303-87DE-61BB906D1301}" type="pres">
      <dgm:prSet presAssocID="{593673DD-E376-49C9-98B3-089FD8E2B585}" presName="horzFour" presStyleCnt="0"/>
      <dgm:spPr/>
    </dgm:pt>
  </dgm:ptLst>
  <dgm:cxnLst>
    <dgm:cxn modelId="{EA385A00-0252-4AE0-8F6D-32A2DD2E581E}" type="presOf" srcId="{282902BC-8D59-4CD8-B19A-1455C59C6CE3}" destId="{350861E1-4624-4F2D-BD93-7345CA577740}" srcOrd="0" destOrd="0" presId="urn:microsoft.com/office/officeart/2005/8/layout/hierarchy4"/>
    <dgm:cxn modelId="{39C6C60A-DC99-464B-97E6-F00DD1B061F2}" type="presOf" srcId="{593673DD-E376-49C9-98B3-089FD8E2B585}" destId="{106F30FB-5051-49A7-A627-CD58CB33405D}" srcOrd="0" destOrd="0" presId="urn:microsoft.com/office/officeart/2005/8/layout/hierarchy4"/>
    <dgm:cxn modelId="{82595B0C-492B-4FC7-90AA-843F0D6313BF}" type="presOf" srcId="{A0BA7A6C-EFDA-43DC-BB30-CB76867BC268}" destId="{562B717F-485E-40FF-B0E4-FCBC019F5282}" srcOrd="0" destOrd="0" presId="urn:microsoft.com/office/officeart/2005/8/layout/hierarchy4"/>
    <dgm:cxn modelId="{47DC0B17-50E9-4A8D-83B5-475AD134CA37}" srcId="{282902BC-8D59-4CD8-B19A-1455C59C6CE3}" destId="{593673DD-E376-49C9-98B3-089FD8E2B585}" srcOrd="2" destOrd="0" parTransId="{F903EA9E-729A-4400-B68E-089D659453F0}" sibTransId="{AC8B1CD6-959F-4F4F-B3FC-B5935AD6F529}"/>
    <dgm:cxn modelId="{95CFD32C-7296-4235-9463-7B3FDB5C2F09}" type="presOf" srcId="{6771B8A2-610D-4611-82EC-BEB16A3BE03A}" destId="{8849F66C-32D4-4D16-8DD8-1C21F4223F5B}" srcOrd="0" destOrd="0" presId="urn:microsoft.com/office/officeart/2005/8/layout/hierarchy4"/>
    <dgm:cxn modelId="{F69AF12E-8B32-4715-B5C6-52C964126634}" srcId="{A35F69E5-B523-4BD4-BF3A-AEBF90D0343F}" destId="{282902BC-8D59-4CD8-B19A-1455C59C6CE3}" srcOrd="0" destOrd="0" parTransId="{79B11CDA-38C2-45FF-958A-A32491028511}" sibTransId="{B6450351-047D-4DBC-8779-BD3B979B86EC}"/>
    <dgm:cxn modelId="{46A26137-AD0B-4584-BE0D-516BC65DF0A6}" type="presOf" srcId="{05404EB7-FFA7-4B08-9A4C-33DCBF5A140C}" destId="{43CCC996-0388-4C3B-AA45-8F540893830B}" srcOrd="0" destOrd="0" presId="urn:microsoft.com/office/officeart/2005/8/layout/hierarchy4"/>
    <dgm:cxn modelId="{A7DB203C-F5B9-4C23-B182-ACBC0491DBEC}" srcId="{29C67853-8D8F-4266-B6AC-FBB5702E94AF}" destId="{6771B8A2-610D-4611-82EC-BEB16A3BE03A}" srcOrd="1" destOrd="0" parTransId="{84E72A0B-24DB-4742-BEE7-26224311171C}" sibTransId="{B504B08D-4C31-4A06-B456-98990B2FC4AF}"/>
    <dgm:cxn modelId="{FED9865C-FE11-4CFC-B21A-BD47D60121F5}" srcId="{CDE6E892-06E8-4695-AF4F-59F7F701D619}" destId="{67A14B6E-2C66-47D2-B863-1393EDF2250B}" srcOrd="0" destOrd="0" parTransId="{A8E254D9-BD8C-4BDB-9CEE-014D2C2FAD52}" sibTransId="{B03D0B32-0BA2-448B-96A7-B12345313F7C}"/>
    <dgm:cxn modelId="{D7644243-9DDA-49C2-9A05-100A48B6C6DC}" type="presOf" srcId="{A35F69E5-B523-4BD4-BF3A-AEBF90D0343F}" destId="{106B9A8E-DD15-4F0A-A07B-3933B7B08385}" srcOrd="0" destOrd="0" presId="urn:microsoft.com/office/officeart/2005/8/layout/hierarchy4"/>
    <dgm:cxn modelId="{8304E263-4A62-40F5-9ABB-80FF916C769C}" srcId="{6771B8A2-610D-4611-82EC-BEB16A3BE03A}" destId="{9A650730-6A90-4E8A-B67C-FAC5225F7C15}" srcOrd="0" destOrd="0" parTransId="{AC89824E-651B-445D-9FFA-F3A145123E19}" sibTransId="{31CFDDDA-1417-4B4F-9D12-0EF99C4D40C5}"/>
    <dgm:cxn modelId="{8CF94B67-F270-43D3-A03E-7A58B2CA7B30}" srcId="{29C67853-8D8F-4266-B6AC-FBB5702E94AF}" destId="{9163D3D0-FF03-4E4F-8035-70EC167C3158}" srcOrd="2" destOrd="0" parTransId="{28517BC9-F670-4807-88E2-C7E17D109D2A}" sibTransId="{D8A47E05-11B8-439B-8108-9E7FF98DCDF7}"/>
    <dgm:cxn modelId="{01867F80-9D61-45C9-A88E-A95E04D44E00}" srcId="{A0BA7A6C-EFDA-43DC-BB30-CB76867BC268}" destId="{911E3008-1716-4A8C-ABB2-766004AECAAD}" srcOrd="1" destOrd="0" parTransId="{50A6EDC2-A492-455E-A173-631CF68CCC4C}" sibTransId="{908D9C57-ADD1-4875-B1DD-B43F37F70AA5}"/>
    <dgm:cxn modelId="{0CC3DE89-49AE-4EC8-963C-ADD1D0DA2681}" type="presOf" srcId="{72CD14A7-7326-43F7-B532-B2D558AB3C6F}" destId="{7170C894-66C2-4B15-8D1D-C91D7CEF0737}" srcOrd="0" destOrd="0" presId="urn:microsoft.com/office/officeart/2005/8/layout/hierarchy4"/>
    <dgm:cxn modelId="{DA747990-E954-415E-81AE-C4A1868227A2}" type="presOf" srcId="{29C67853-8D8F-4266-B6AC-FBB5702E94AF}" destId="{C4E41682-C212-4936-ABE9-36243DBA8804}" srcOrd="0" destOrd="0" presId="urn:microsoft.com/office/officeart/2005/8/layout/hierarchy4"/>
    <dgm:cxn modelId="{3456DA94-60B2-4537-B837-0FD93B311DF4}" srcId="{A0BA7A6C-EFDA-43DC-BB30-CB76867BC268}" destId="{72CD14A7-7326-43F7-B532-B2D558AB3C6F}" srcOrd="0" destOrd="0" parTransId="{31626BC7-0D81-4805-BAD6-C4D96459B997}" sibTransId="{3408D6FE-022C-4FE8-A09D-F5D6C38637AC}"/>
    <dgm:cxn modelId="{612B7B95-2DF9-42B7-930B-D60B18144DD7}" type="presOf" srcId="{911E3008-1716-4A8C-ABB2-766004AECAAD}" destId="{FB1CDF0F-8BBB-4DB7-9594-D24BDF9B1DEE}" srcOrd="0" destOrd="0" presId="urn:microsoft.com/office/officeart/2005/8/layout/hierarchy4"/>
    <dgm:cxn modelId="{8A31279C-5D9D-4777-808E-17469167138F}" srcId="{282902BC-8D59-4CD8-B19A-1455C59C6CE3}" destId="{05404EB7-FFA7-4B08-9A4C-33DCBF5A140C}" srcOrd="1" destOrd="0" parTransId="{8FD51DF4-A051-44D7-8C0D-993F17F88841}" sibTransId="{BDEDA125-D445-42CF-A42E-DE7ABF086941}"/>
    <dgm:cxn modelId="{F37D19A7-345D-4463-BB75-5B306500805F}" srcId="{67A14B6E-2C66-47D2-B863-1393EDF2250B}" destId="{9D5013E8-4CBC-4EC0-B152-5EA4DD8EE5C0}" srcOrd="0" destOrd="0" parTransId="{1151C0F8-049B-4937-9071-FB3EF5106CF8}" sibTransId="{600E3AD4-E6FD-49C1-ACD5-EDF865C0CF58}"/>
    <dgm:cxn modelId="{31F408AF-5F0E-4A4B-838D-B062535FE9A0}" type="presOf" srcId="{9D5013E8-4CBC-4EC0-B152-5EA4DD8EE5C0}" destId="{341AF1AF-C171-4FB8-BC10-1B52669E05A1}" srcOrd="0" destOrd="0" presId="urn:microsoft.com/office/officeart/2005/8/layout/hierarchy4"/>
    <dgm:cxn modelId="{A31A65B1-C67D-4995-9FF6-2E23CD0F1267}" srcId="{9163D3D0-FF03-4E4F-8035-70EC167C3158}" destId="{A35F69E5-B523-4BD4-BF3A-AEBF90D0343F}" srcOrd="0" destOrd="0" parTransId="{46646B19-C65E-404A-AC54-F8CE25775F87}" sibTransId="{09D82E2D-9D6E-435F-91B6-39D038DDF810}"/>
    <dgm:cxn modelId="{BBDCA3B3-FBB0-4E64-BCA1-5721445F5018}" srcId="{9A650730-6A90-4E8A-B67C-FAC5225F7C15}" destId="{A0BA7A6C-EFDA-43DC-BB30-CB76867BC268}" srcOrd="0" destOrd="0" parTransId="{8C080DA7-8502-4022-8180-95679C10FF33}" sibTransId="{5EAF1135-89BA-4807-877F-70F0A4CEDFC6}"/>
    <dgm:cxn modelId="{F0FEFABB-DE66-43E8-90A6-F716CD30497B}" type="presOf" srcId="{4609AF10-9EA3-46FD-A70C-B69364E19535}" destId="{64E436A1-C6D0-4FE9-B972-2BAC4533CB31}" srcOrd="0" destOrd="0" presId="urn:microsoft.com/office/officeart/2005/8/layout/hierarchy4"/>
    <dgm:cxn modelId="{CB4919C1-1B32-4BBA-B34F-CDC3976A386C}" type="presOf" srcId="{9163D3D0-FF03-4E4F-8035-70EC167C3158}" destId="{3186AC9F-506E-4327-A50D-74D8B7B6BB64}" srcOrd="0" destOrd="0" presId="urn:microsoft.com/office/officeart/2005/8/layout/hierarchy4"/>
    <dgm:cxn modelId="{F0BF7FCB-D699-4E35-ADCD-F460F6256366}" type="presOf" srcId="{CDE6E892-06E8-4695-AF4F-59F7F701D619}" destId="{6BFDEFF9-F01F-4D56-8E01-82D405EE00B4}" srcOrd="0" destOrd="0" presId="urn:microsoft.com/office/officeart/2005/8/layout/hierarchy4"/>
    <dgm:cxn modelId="{287204D8-F6C3-46A0-A13B-6FCAA0106A7E}" type="presOf" srcId="{67A14B6E-2C66-47D2-B863-1393EDF2250B}" destId="{B70DFE7B-4D92-4BF4-B154-9F46C04436C3}" srcOrd="0" destOrd="0" presId="urn:microsoft.com/office/officeart/2005/8/layout/hierarchy4"/>
    <dgm:cxn modelId="{BA2D07DF-819C-4846-84AD-807BAD592CA8}" srcId="{29C67853-8D8F-4266-B6AC-FBB5702E94AF}" destId="{CDE6E892-06E8-4695-AF4F-59F7F701D619}" srcOrd="0" destOrd="0" parTransId="{1FAC9758-6544-444B-884C-15B2E90AC770}" sibTransId="{2E483443-7801-4586-89F4-0CD391D4BD24}"/>
    <dgm:cxn modelId="{46A3BAEC-7EC5-481B-AD53-8313FF5E6850}" srcId="{282902BC-8D59-4CD8-B19A-1455C59C6CE3}" destId="{4609AF10-9EA3-46FD-A70C-B69364E19535}" srcOrd="0" destOrd="0" parTransId="{BDA17416-C057-4442-9217-0D134A92FC85}" sibTransId="{0B09AF32-C9AC-43A1-AC78-3FA04A377623}"/>
    <dgm:cxn modelId="{18B185FC-F116-45D9-A0BA-0A9EC4B05C3B}" type="presOf" srcId="{9A650730-6A90-4E8A-B67C-FAC5225F7C15}" destId="{1A3C28E0-E51B-4CB0-8795-CE902F19A361}" srcOrd="0" destOrd="0" presId="urn:microsoft.com/office/officeart/2005/8/layout/hierarchy4"/>
    <dgm:cxn modelId="{D67E80A1-E9E8-46B2-BACD-15C45FD2226C}" type="presParOf" srcId="{C4E41682-C212-4936-ABE9-36243DBA8804}" destId="{714244BF-BA78-4D4A-9306-B737CA43CFA0}" srcOrd="0" destOrd="0" presId="urn:microsoft.com/office/officeart/2005/8/layout/hierarchy4"/>
    <dgm:cxn modelId="{2F9FC6F0-3264-453D-AD18-67C5FE663FB4}" type="presParOf" srcId="{714244BF-BA78-4D4A-9306-B737CA43CFA0}" destId="{6BFDEFF9-F01F-4D56-8E01-82D405EE00B4}" srcOrd="0" destOrd="0" presId="urn:microsoft.com/office/officeart/2005/8/layout/hierarchy4"/>
    <dgm:cxn modelId="{E4B81A7A-7CD5-4948-8B84-EDEAC1DE14CD}" type="presParOf" srcId="{714244BF-BA78-4D4A-9306-B737CA43CFA0}" destId="{C0F4F237-C651-49E7-99D2-B010A7C0C02D}" srcOrd="1" destOrd="0" presId="urn:microsoft.com/office/officeart/2005/8/layout/hierarchy4"/>
    <dgm:cxn modelId="{C04BA4C7-65D4-41E4-9E2A-9E443C50BF5A}" type="presParOf" srcId="{714244BF-BA78-4D4A-9306-B737CA43CFA0}" destId="{3DC0372C-76F2-453B-83D4-728649FA93A5}" srcOrd="2" destOrd="0" presId="urn:microsoft.com/office/officeart/2005/8/layout/hierarchy4"/>
    <dgm:cxn modelId="{3F6438EF-4DAF-43E2-8D2C-5D22567A3120}" type="presParOf" srcId="{3DC0372C-76F2-453B-83D4-728649FA93A5}" destId="{CBC9F6FF-987C-4508-8C83-473CA82EFF4A}" srcOrd="0" destOrd="0" presId="urn:microsoft.com/office/officeart/2005/8/layout/hierarchy4"/>
    <dgm:cxn modelId="{2E703081-5AA9-4354-ABE8-BDB72A876939}" type="presParOf" srcId="{CBC9F6FF-987C-4508-8C83-473CA82EFF4A}" destId="{B70DFE7B-4D92-4BF4-B154-9F46C04436C3}" srcOrd="0" destOrd="0" presId="urn:microsoft.com/office/officeart/2005/8/layout/hierarchy4"/>
    <dgm:cxn modelId="{28B3292D-C8E2-42BF-8A31-A5FC90D138F0}" type="presParOf" srcId="{CBC9F6FF-987C-4508-8C83-473CA82EFF4A}" destId="{768B63DA-FFCE-4B83-B988-3DB305CC6290}" srcOrd="1" destOrd="0" presId="urn:microsoft.com/office/officeart/2005/8/layout/hierarchy4"/>
    <dgm:cxn modelId="{FFCC39EE-85B0-4C78-849B-4721B18040E3}" type="presParOf" srcId="{CBC9F6FF-987C-4508-8C83-473CA82EFF4A}" destId="{1292C5E5-E789-4E57-96D8-DECF9D8BB333}" srcOrd="2" destOrd="0" presId="urn:microsoft.com/office/officeart/2005/8/layout/hierarchy4"/>
    <dgm:cxn modelId="{6992D518-374A-4427-9858-ACE4E234B710}" type="presParOf" srcId="{1292C5E5-E789-4E57-96D8-DECF9D8BB333}" destId="{C33E6D6D-E298-440D-B5A6-D9966FD13BC7}" srcOrd="0" destOrd="0" presId="urn:microsoft.com/office/officeart/2005/8/layout/hierarchy4"/>
    <dgm:cxn modelId="{69A74AC2-9767-46CA-BFD2-87FE27E4ABE3}" type="presParOf" srcId="{C33E6D6D-E298-440D-B5A6-D9966FD13BC7}" destId="{341AF1AF-C171-4FB8-BC10-1B52669E05A1}" srcOrd="0" destOrd="0" presId="urn:microsoft.com/office/officeart/2005/8/layout/hierarchy4"/>
    <dgm:cxn modelId="{B103C120-93D3-4017-AC1B-A556460D5390}" type="presParOf" srcId="{C33E6D6D-E298-440D-B5A6-D9966FD13BC7}" destId="{33E45420-1609-4685-A244-573EE682B44F}" srcOrd="1" destOrd="0" presId="urn:microsoft.com/office/officeart/2005/8/layout/hierarchy4"/>
    <dgm:cxn modelId="{08E2CD02-28ED-4463-AF21-621C1489F879}" type="presParOf" srcId="{C4E41682-C212-4936-ABE9-36243DBA8804}" destId="{2BFB0171-F0FD-4313-91D8-66311F6A8304}" srcOrd="1" destOrd="0" presId="urn:microsoft.com/office/officeart/2005/8/layout/hierarchy4"/>
    <dgm:cxn modelId="{322CFED4-ED05-48B7-83B6-CF8468EA334E}" type="presParOf" srcId="{C4E41682-C212-4936-ABE9-36243DBA8804}" destId="{256DB4E7-7C9A-40BC-8BA1-73E8B6700165}" srcOrd="2" destOrd="0" presId="urn:microsoft.com/office/officeart/2005/8/layout/hierarchy4"/>
    <dgm:cxn modelId="{C4253CD9-95F6-4EFC-BD72-E52B221E10B4}" type="presParOf" srcId="{256DB4E7-7C9A-40BC-8BA1-73E8B6700165}" destId="{8849F66C-32D4-4D16-8DD8-1C21F4223F5B}" srcOrd="0" destOrd="0" presId="urn:microsoft.com/office/officeart/2005/8/layout/hierarchy4"/>
    <dgm:cxn modelId="{5776512E-7724-44AC-8399-852AF6C7E24B}" type="presParOf" srcId="{256DB4E7-7C9A-40BC-8BA1-73E8B6700165}" destId="{3E59F365-A543-40FE-8B57-91145ACB4FE3}" srcOrd="1" destOrd="0" presId="urn:microsoft.com/office/officeart/2005/8/layout/hierarchy4"/>
    <dgm:cxn modelId="{0A46B1BC-D0BD-46AF-B2ED-DCAA7D9A5208}" type="presParOf" srcId="{256DB4E7-7C9A-40BC-8BA1-73E8B6700165}" destId="{B1193080-D937-49B6-91A2-4818E0AF9EEF}" srcOrd="2" destOrd="0" presId="urn:microsoft.com/office/officeart/2005/8/layout/hierarchy4"/>
    <dgm:cxn modelId="{F2F33BC0-B938-41AD-BD66-21C7B6ECFFE6}" type="presParOf" srcId="{B1193080-D937-49B6-91A2-4818E0AF9EEF}" destId="{FB77FFB1-0E34-472A-AC26-118B6084168A}" srcOrd="0" destOrd="0" presId="urn:microsoft.com/office/officeart/2005/8/layout/hierarchy4"/>
    <dgm:cxn modelId="{853368E9-9FF1-4D6B-8B5C-E8B206A05258}" type="presParOf" srcId="{FB77FFB1-0E34-472A-AC26-118B6084168A}" destId="{1A3C28E0-E51B-4CB0-8795-CE902F19A361}" srcOrd="0" destOrd="0" presId="urn:microsoft.com/office/officeart/2005/8/layout/hierarchy4"/>
    <dgm:cxn modelId="{DA2E078F-64EB-4347-85D8-8868F932DAF4}" type="presParOf" srcId="{FB77FFB1-0E34-472A-AC26-118B6084168A}" destId="{BE466C02-EF80-42FC-82F2-DFEB6A72F838}" srcOrd="1" destOrd="0" presId="urn:microsoft.com/office/officeart/2005/8/layout/hierarchy4"/>
    <dgm:cxn modelId="{59F5EF28-8C45-44AD-B1AA-EFC0812A9721}" type="presParOf" srcId="{FB77FFB1-0E34-472A-AC26-118B6084168A}" destId="{AFAAFD4A-5AA0-461D-AB0B-B6391D24AA01}" srcOrd="2" destOrd="0" presId="urn:microsoft.com/office/officeart/2005/8/layout/hierarchy4"/>
    <dgm:cxn modelId="{C6AE0BE5-0D62-41A9-AF44-A97156C846A3}" type="presParOf" srcId="{AFAAFD4A-5AA0-461D-AB0B-B6391D24AA01}" destId="{44432A06-D056-4D8E-A6DD-2A37917154AD}" srcOrd="0" destOrd="0" presId="urn:microsoft.com/office/officeart/2005/8/layout/hierarchy4"/>
    <dgm:cxn modelId="{3A24DAFB-0A89-4506-90A3-9AD212EE567E}" type="presParOf" srcId="{44432A06-D056-4D8E-A6DD-2A37917154AD}" destId="{562B717F-485E-40FF-B0E4-FCBC019F5282}" srcOrd="0" destOrd="0" presId="urn:microsoft.com/office/officeart/2005/8/layout/hierarchy4"/>
    <dgm:cxn modelId="{A89549E9-43BF-402E-8857-82D7688B91A2}" type="presParOf" srcId="{44432A06-D056-4D8E-A6DD-2A37917154AD}" destId="{7E2E9FFA-981D-41E3-8559-3EA08149F095}" srcOrd="1" destOrd="0" presId="urn:microsoft.com/office/officeart/2005/8/layout/hierarchy4"/>
    <dgm:cxn modelId="{D328C421-8794-4D55-9DA1-43E0CF5201F3}" type="presParOf" srcId="{44432A06-D056-4D8E-A6DD-2A37917154AD}" destId="{7290E4B2-9528-4D70-9D49-BE5E9240F6B5}" srcOrd="2" destOrd="0" presId="urn:microsoft.com/office/officeart/2005/8/layout/hierarchy4"/>
    <dgm:cxn modelId="{02C7562E-03B3-4828-B313-710EF9EF4FBE}" type="presParOf" srcId="{7290E4B2-9528-4D70-9D49-BE5E9240F6B5}" destId="{ABACBD04-293E-4159-8B38-E1482380D653}" srcOrd="0" destOrd="0" presId="urn:microsoft.com/office/officeart/2005/8/layout/hierarchy4"/>
    <dgm:cxn modelId="{160DEE86-0E63-4F52-B575-0B48900AEB67}" type="presParOf" srcId="{ABACBD04-293E-4159-8B38-E1482380D653}" destId="{7170C894-66C2-4B15-8D1D-C91D7CEF0737}" srcOrd="0" destOrd="0" presId="urn:microsoft.com/office/officeart/2005/8/layout/hierarchy4"/>
    <dgm:cxn modelId="{E294A2FD-3586-44E0-B0B8-002ED7DC01E1}" type="presParOf" srcId="{ABACBD04-293E-4159-8B38-E1482380D653}" destId="{F660560C-BE4A-4E1B-B531-878EC8FE686C}" srcOrd="1" destOrd="0" presId="urn:microsoft.com/office/officeart/2005/8/layout/hierarchy4"/>
    <dgm:cxn modelId="{AB83940A-6418-4651-98FD-A69EAA4D2CB6}" type="presParOf" srcId="{7290E4B2-9528-4D70-9D49-BE5E9240F6B5}" destId="{54EE5D19-5BE3-4A7F-B7DE-3AEE299334AC}" srcOrd="1" destOrd="0" presId="urn:microsoft.com/office/officeart/2005/8/layout/hierarchy4"/>
    <dgm:cxn modelId="{15CE7FAA-4A14-4F26-B876-F48354DF9DDA}" type="presParOf" srcId="{7290E4B2-9528-4D70-9D49-BE5E9240F6B5}" destId="{B5258A8C-AC72-4F7C-8630-40BB9ABB407F}" srcOrd="2" destOrd="0" presId="urn:microsoft.com/office/officeart/2005/8/layout/hierarchy4"/>
    <dgm:cxn modelId="{E01FC675-3A40-4A09-83DB-30C7303D3182}" type="presParOf" srcId="{B5258A8C-AC72-4F7C-8630-40BB9ABB407F}" destId="{FB1CDF0F-8BBB-4DB7-9594-D24BDF9B1DEE}" srcOrd="0" destOrd="0" presId="urn:microsoft.com/office/officeart/2005/8/layout/hierarchy4"/>
    <dgm:cxn modelId="{3B9A9209-E31F-4555-B9E7-A70386559282}" type="presParOf" srcId="{B5258A8C-AC72-4F7C-8630-40BB9ABB407F}" destId="{EAD6029C-96ED-4DB9-9E13-C3524061C430}" srcOrd="1" destOrd="0" presId="urn:microsoft.com/office/officeart/2005/8/layout/hierarchy4"/>
    <dgm:cxn modelId="{5FD7CB5F-C822-4BE6-8C89-89B3ECC9B3B0}" type="presParOf" srcId="{C4E41682-C212-4936-ABE9-36243DBA8804}" destId="{11C08CEB-ADE2-4A4A-8156-4A2D93065D09}" srcOrd="3" destOrd="0" presId="urn:microsoft.com/office/officeart/2005/8/layout/hierarchy4"/>
    <dgm:cxn modelId="{C60D5489-EFB7-4627-86BC-7820152C9CA1}" type="presParOf" srcId="{C4E41682-C212-4936-ABE9-36243DBA8804}" destId="{46281DE2-5C4A-489C-95BA-0FF6A28ACEDE}" srcOrd="4" destOrd="0" presId="urn:microsoft.com/office/officeart/2005/8/layout/hierarchy4"/>
    <dgm:cxn modelId="{5C484E8B-0BFA-4B05-AF28-F2CCB10E6ECD}" type="presParOf" srcId="{46281DE2-5C4A-489C-95BA-0FF6A28ACEDE}" destId="{3186AC9F-506E-4327-A50D-74D8B7B6BB64}" srcOrd="0" destOrd="0" presId="urn:microsoft.com/office/officeart/2005/8/layout/hierarchy4"/>
    <dgm:cxn modelId="{BA10AE8B-BBFB-4E46-9F8C-14D1F0A79503}" type="presParOf" srcId="{46281DE2-5C4A-489C-95BA-0FF6A28ACEDE}" destId="{D5469AC7-3538-4C8F-87F4-21FB9B3AFF54}" srcOrd="1" destOrd="0" presId="urn:microsoft.com/office/officeart/2005/8/layout/hierarchy4"/>
    <dgm:cxn modelId="{A72C7FCC-5298-44F8-A093-B6D8D6FE4BAC}" type="presParOf" srcId="{46281DE2-5C4A-489C-95BA-0FF6A28ACEDE}" destId="{FA4546CD-E710-4259-B6FC-2A2EA60B00F3}" srcOrd="2" destOrd="0" presId="urn:microsoft.com/office/officeart/2005/8/layout/hierarchy4"/>
    <dgm:cxn modelId="{CE1DCA0F-A54F-4102-AB60-A0867F7EF0FA}" type="presParOf" srcId="{FA4546CD-E710-4259-B6FC-2A2EA60B00F3}" destId="{F8CE748E-891F-43D1-A3F2-34B738075602}" srcOrd="0" destOrd="0" presId="urn:microsoft.com/office/officeart/2005/8/layout/hierarchy4"/>
    <dgm:cxn modelId="{ACF1A9BE-6E0A-49CB-96A4-A043E6958980}" type="presParOf" srcId="{F8CE748E-891F-43D1-A3F2-34B738075602}" destId="{106B9A8E-DD15-4F0A-A07B-3933B7B08385}" srcOrd="0" destOrd="0" presId="urn:microsoft.com/office/officeart/2005/8/layout/hierarchy4"/>
    <dgm:cxn modelId="{5802786E-249C-483D-80AD-4B0F85BC0F7D}" type="presParOf" srcId="{F8CE748E-891F-43D1-A3F2-34B738075602}" destId="{DE49ECBC-8ED1-4D02-9E73-CC55F4602BF0}" srcOrd="1" destOrd="0" presId="urn:microsoft.com/office/officeart/2005/8/layout/hierarchy4"/>
    <dgm:cxn modelId="{57F0FF3C-045F-4038-A59A-91CCB38FD873}" type="presParOf" srcId="{F8CE748E-891F-43D1-A3F2-34B738075602}" destId="{57F85DFC-EF8C-4A11-86D9-B13029A8B91A}" srcOrd="2" destOrd="0" presId="urn:microsoft.com/office/officeart/2005/8/layout/hierarchy4"/>
    <dgm:cxn modelId="{3F71C589-A2AE-443B-A102-C7F1723B3801}" type="presParOf" srcId="{57F85DFC-EF8C-4A11-86D9-B13029A8B91A}" destId="{74C01305-4586-4ABF-934A-EA6A6264FAF3}" srcOrd="0" destOrd="0" presId="urn:microsoft.com/office/officeart/2005/8/layout/hierarchy4"/>
    <dgm:cxn modelId="{C67AC385-E8A0-4A07-9780-DCB129FFE21B}" type="presParOf" srcId="{74C01305-4586-4ABF-934A-EA6A6264FAF3}" destId="{350861E1-4624-4F2D-BD93-7345CA577740}" srcOrd="0" destOrd="0" presId="urn:microsoft.com/office/officeart/2005/8/layout/hierarchy4"/>
    <dgm:cxn modelId="{26A72011-4872-4644-A0F1-5BC8BFB304BC}" type="presParOf" srcId="{74C01305-4586-4ABF-934A-EA6A6264FAF3}" destId="{D8102FB5-D1E4-4689-AEE6-C72184D3FAAC}" srcOrd="1" destOrd="0" presId="urn:microsoft.com/office/officeart/2005/8/layout/hierarchy4"/>
    <dgm:cxn modelId="{5D84B856-9C79-43D4-B350-801C28D82E2D}" type="presParOf" srcId="{74C01305-4586-4ABF-934A-EA6A6264FAF3}" destId="{D11A0226-E4FA-4FCD-9FE3-431BB4C24DC7}" srcOrd="2" destOrd="0" presId="urn:microsoft.com/office/officeart/2005/8/layout/hierarchy4"/>
    <dgm:cxn modelId="{23EDC8B7-E29B-4572-B3CD-3FCE66C10CEA}" type="presParOf" srcId="{D11A0226-E4FA-4FCD-9FE3-431BB4C24DC7}" destId="{C3466AF0-35B3-4472-8E85-83934B5AD637}" srcOrd="0" destOrd="0" presId="urn:microsoft.com/office/officeart/2005/8/layout/hierarchy4"/>
    <dgm:cxn modelId="{BAA852C3-9B19-43ED-B543-319852DB5A15}" type="presParOf" srcId="{C3466AF0-35B3-4472-8E85-83934B5AD637}" destId="{64E436A1-C6D0-4FE9-B972-2BAC4533CB31}" srcOrd="0" destOrd="0" presId="urn:microsoft.com/office/officeart/2005/8/layout/hierarchy4"/>
    <dgm:cxn modelId="{4A4DDC00-D589-4C32-9ECE-075732883568}" type="presParOf" srcId="{C3466AF0-35B3-4472-8E85-83934B5AD637}" destId="{C48CF606-F044-4E95-B53E-B4789AEFB0D3}" srcOrd="1" destOrd="0" presId="urn:microsoft.com/office/officeart/2005/8/layout/hierarchy4"/>
    <dgm:cxn modelId="{CC90461C-A95E-4C9C-881E-AFF4FD1AB89E}" type="presParOf" srcId="{D11A0226-E4FA-4FCD-9FE3-431BB4C24DC7}" destId="{29E9AB1B-1E7C-4C6E-931E-3E15E218752A}" srcOrd="1" destOrd="0" presId="urn:microsoft.com/office/officeart/2005/8/layout/hierarchy4"/>
    <dgm:cxn modelId="{4F165E85-6C68-4091-8D95-8796D95E47B5}" type="presParOf" srcId="{D11A0226-E4FA-4FCD-9FE3-431BB4C24DC7}" destId="{BAA200AE-DF63-474A-BFDA-6D0622469A7A}" srcOrd="2" destOrd="0" presId="urn:microsoft.com/office/officeart/2005/8/layout/hierarchy4"/>
    <dgm:cxn modelId="{ABEC85F4-BD89-4F8E-AF00-D4541E81032F}" type="presParOf" srcId="{BAA200AE-DF63-474A-BFDA-6D0622469A7A}" destId="{43CCC996-0388-4C3B-AA45-8F540893830B}" srcOrd="0" destOrd="0" presId="urn:microsoft.com/office/officeart/2005/8/layout/hierarchy4"/>
    <dgm:cxn modelId="{B2857F1E-EF25-4342-A1ED-873C3C28F7DF}" type="presParOf" srcId="{BAA200AE-DF63-474A-BFDA-6D0622469A7A}" destId="{DCB550D3-89F7-4682-ACCF-B71962197882}" srcOrd="1" destOrd="0" presId="urn:microsoft.com/office/officeart/2005/8/layout/hierarchy4"/>
    <dgm:cxn modelId="{F39C9C2A-D635-4A31-B75C-B4CA26E4528C}" type="presParOf" srcId="{D11A0226-E4FA-4FCD-9FE3-431BB4C24DC7}" destId="{C975C44A-13E6-4C8D-9805-DC156F6BF6AE}" srcOrd="3" destOrd="0" presId="urn:microsoft.com/office/officeart/2005/8/layout/hierarchy4"/>
    <dgm:cxn modelId="{ADDFC9EC-4FA7-450A-8A46-649705AE30B3}" type="presParOf" srcId="{D11A0226-E4FA-4FCD-9FE3-431BB4C24DC7}" destId="{9A8C861A-14D5-4468-A7CE-B1787FEF8A51}" srcOrd="4" destOrd="0" presId="urn:microsoft.com/office/officeart/2005/8/layout/hierarchy4"/>
    <dgm:cxn modelId="{D142B944-0FFB-4783-B224-5456E576FE87}" type="presParOf" srcId="{9A8C861A-14D5-4468-A7CE-B1787FEF8A51}" destId="{106F30FB-5051-49A7-A627-CD58CB33405D}" srcOrd="0" destOrd="0" presId="urn:microsoft.com/office/officeart/2005/8/layout/hierarchy4"/>
    <dgm:cxn modelId="{B4BB6577-6914-418B-8D74-8BC25475B805}" type="presParOf" srcId="{9A8C861A-14D5-4468-A7CE-B1787FEF8A51}" destId="{DD779767-6020-4303-87DE-61BB906D1301}" srcOrd="1" destOrd="0" presId="urn:microsoft.com/office/officeart/2005/8/layout/hierarchy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89A24-13AF-43A1-AFEA-E0C4BA973FB5}">
      <dsp:nvSpPr>
        <dsp:cNvPr id="0" name=""/>
        <dsp:cNvSpPr/>
      </dsp:nvSpPr>
      <dsp:spPr>
        <a:xfrm>
          <a:off x="360" y="1158462"/>
          <a:ext cx="1683133" cy="2437405"/>
        </a:xfrm>
        <a:prstGeom prst="roundRect">
          <a:avLst>
            <a:gd name="adj" fmla="val 10000"/>
          </a:avLst>
        </a:prstGeom>
        <a:solidFill>
          <a:srgbClr val="437F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ts val="1200"/>
            </a:spcBef>
            <a:spcAft>
              <a:spcPts val="600"/>
            </a:spcAft>
            <a:buNone/>
          </a:pPr>
          <a:r>
            <a:rPr lang="en-US" sz="1600" b="1" i="0" kern="1200" baseline="0" dirty="0">
              <a:solidFill>
                <a:schemeClr val="bg1"/>
              </a:solidFill>
              <a:latin typeface="Century Gothic" panose="020B0502020202020204" pitchFamily="34" charset="0"/>
              <a:cs typeface="Calibri" panose="020F0502020204030204" pitchFamily="34" charset="0"/>
            </a:rPr>
            <a:t>Founded 1965</a:t>
          </a:r>
          <a:endParaRPr lang="en-US" sz="1600" b="1" kern="1200" baseline="0" dirty="0">
            <a:solidFill>
              <a:schemeClr val="bg1"/>
            </a:solidFill>
            <a:latin typeface="Century Gothic" panose="020B0502020202020204" pitchFamily="34" charset="0"/>
            <a:cs typeface="Calibri" panose="020F0502020204030204" pitchFamily="34" charset="0"/>
          </a:endParaRPr>
        </a:p>
      </dsp:txBody>
      <dsp:txXfrm>
        <a:off x="49657" y="1207759"/>
        <a:ext cx="1584539" cy="2338811"/>
      </dsp:txXfrm>
    </dsp:sp>
    <dsp:sp modelId="{F33561A6-DCBD-4462-8A8E-730E2E36FF8A}">
      <dsp:nvSpPr>
        <dsp:cNvPr id="0" name=""/>
        <dsp:cNvSpPr/>
      </dsp:nvSpPr>
      <dsp:spPr>
        <a:xfrm>
          <a:off x="1969287" y="1158462"/>
          <a:ext cx="2060470" cy="2437405"/>
        </a:xfrm>
        <a:prstGeom prst="roundRect">
          <a:avLst>
            <a:gd name="adj" fmla="val 10000"/>
          </a:avLst>
        </a:prstGeom>
        <a:solidFill>
          <a:srgbClr val="667A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ts val="1200"/>
            </a:spcBef>
            <a:spcAft>
              <a:spcPts val="600"/>
            </a:spcAft>
            <a:buNone/>
          </a:pPr>
          <a:r>
            <a:rPr lang="en-US" sz="1600" b="1" i="0" kern="1200" dirty="0">
              <a:solidFill>
                <a:schemeClr val="bg1"/>
              </a:solidFill>
              <a:latin typeface="Century Gothic" panose="020B0502020202020204" pitchFamily="34" charset="0"/>
              <a:ea typeface="Source Sans Pro"/>
              <a:cs typeface="Calibri"/>
            </a:rPr>
            <a:t>Key goal: maintain and promote actuarial professionalism &amp; self-regulation</a:t>
          </a:r>
          <a:endParaRPr lang="en-US" sz="1600" b="1" kern="1200" dirty="0">
            <a:solidFill>
              <a:schemeClr val="bg1"/>
            </a:solidFill>
            <a:latin typeface="Century Gothic" panose="020B0502020202020204" pitchFamily="34" charset="0"/>
            <a:ea typeface="Source Sans Pro"/>
            <a:cs typeface="Calibri"/>
          </a:endParaRPr>
        </a:p>
      </dsp:txBody>
      <dsp:txXfrm>
        <a:off x="2029636" y="1218811"/>
        <a:ext cx="1939772" cy="2316707"/>
      </dsp:txXfrm>
    </dsp:sp>
    <dsp:sp modelId="{EC85E05D-17D5-4128-88D9-C0F83F381333}">
      <dsp:nvSpPr>
        <dsp:cNvPr id="0" name=""/>
        <dsp:cNvSpPr/>
      </dsp:nvSpPr>
      <dsp:spPr>
        <a:xfrm>
          <a:off x="8421301" y="1171178"/>
          <a:ext cx="1758410" cy="2437405"/>
        </a:xfrm>
        <a:prstGeom prst="roundRect">
          <a:avLst>
            <a:gd name="adj" fmla="val 10000"/>
          </a:avLst>
        </a:prstGeom>
        <a:solidFill>
          <a:srgbClr val="C04E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ts val="1200"/>
            </a:spcBef>
            <a:spcAft>
              <a:spcPts val="600"/>
            </a:spcAft>
            <a:buNone/>
          </a:pPr>
          <a:r>
            <a:rPr lang="en-US" sz="1600" b="1" i="0" kern="1200" dirty="0">
              <a:solidFill>
                <a:schemeClr val="bg1"/>
              </a:solidFill>
              <a:latin typeface="Century Gothic" panose="020B0502020202020204" pitchFamily="34" charset="0"/>
              <a:ea typeface="Source Sans Pro" panose="020B0503030403020204" pitchFamily="34" charset="0"/>
              <a:cs typeface="Calibri" panose="020F0502020204030204" pitchFamily="34" charset="0"/>
            </a:rPr>
            <a:t>Membership today: </a:t>
          </a:r>
          <a:br>
            <a:rPr lang="en-US" sz="1600" b="1" i="0" kern="1200" dirty="0">
              <a:solidFill>
                <a:schemeClr val="bg1"/>
              </a:solidFill>
              <a:latin typeface="Century Gothic" panose="020B0502020202020204" pitchFamily="34" charset="0"/>
              <a:ea typeface="Source Sans Pro" panose="020B0503030403020204" pitchFamily="34" charset="0"/>
              <a:cs typeface="Calibri" panose="020F0502020204030204" pitchFamily="34" charset="0"/>
            </a:rPr>
          </a:br>
          <a:r>
            <a:rPr lang="en-US" sz="1600" b="1" i="0" kern="1200" dirty="0">
              <a:solidFill>
                <a:schemeClr val="bg1"/>
              </a:solidFill>
              <a:latin typeface="Century Gothic" panose="020B0502020202020204" pitchFamily="34" charset="0"/>
              <a:ea typeface="Source Sans Pro" panose="020B0503030403020204" pitchFamily="34" charset="0"/>
              <a:cs typeface="Calibri" panose="020F0502020204030204" pitchFamily="34" charset="0"/>
            </a:rPr>
            <a:t>&gt;20,000 individual actuaries</a:t>
          </a:r>
          <a:endParaRPr lang="en-US" sz="1600" b="1" kern="1200" dirty="0">
            <a:solidFill>
              <a:schemeClr val="bg1"/>
            </a:solidFill>
            <a:latin typeface="Century Gothic" panose="020B0502020202020204" pitchFamily="34" charset="0"/>
            <a:ea typeface="Source Sans Pro" panose="020B0503030403020204" pitchFamily="34" charset="0"/>
            <a:cs typeface="Calibri" panose="020F0502020204030204" pitchFamily="34" charset="0"/>
          </a:endParaRPr>
        </a:p>
      </dsp:txBody>
      <dsp:txXfrm>
        <a:off x="8472803" y="1222680"/>
        <a:ext cx="1655406" cy="2334401"/>
      </dsp:txXfrm>
    </dsp:sp>
    <dsp:sp modelId="{C205714B-1719-460E-8275-C9406FB73B59}">
      <dsp:nvSpPr>
        <dsp:cNvPr id="0" name=""/>
        <dsp:cNvSpPr/>
      </dsp:nvSpPr>
      <dsp:spPr>
        <a:xfrm>
          <a:off x="6388560" y="1158462"/>
          <a:ext cx="1758410" cy="2437405"/>
        </a:xfrm>
        <a:prstGeom prst="roundRect">
          <a:avLst>
            <a:gd name="adj" fmla="val 10000"/>
          </a:avLst>
        </a:prstGeom>
        <a:solidFill>
          <a:srgbClr val="AA62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ts val="1200"/>
            </a:spcBef>
            <a:spcAft>
              <a:spcPts val="600"/>
            </a:spcAft>
            <a:buNone/>
          </a:pPr>
          <a:r>
            <a:rPr lang="en-US" sz="1600" b="1" i="0" kern="1200" dirty="0">
              <a:solidFill>
                <a:schemeClr val="bg1"/>
              </a:solidFill>
              <a:latin typeface="Century Gothic" panose="020B0502020202020204" pitchFamily="34" charset="0"/>
              <a:ea typeface="Source Sans Pro" panose="020B0503030403020204" pitchFamily="34" charset="0"/>
              <a:cs typeface="Calibri" panose="020F0502020204030204" pitchFamily="34" charset="0"/>
            </a:rPr>
            <a:t>National association for U.S. actuaries &amp; voice on public policy issues</a:t>
          </a:r>
          <a:endParaRPr lang="en-US" sz="1600" b="1" kern="1200" dirty="0">
            <a:solidFill>
              <a:schemeClr val="bg1"/>
            </a:solidFill>
            <a:latin typeface="Century Gothic" panose="020B0502020202020204" pitchFamily="34" charset="0"/>
            <a:ea typeface="Source Sans Pro" panose="020B0503030403020204" pitchFamily="34" charset="0"/>
            <a:cs typeface="Calibri" panose="020F0502020204030204" pitchFamily="34" charset="0"/>
          </a:endParaRPr>
        </a:p>
      </dsp:txBody>
      <dsp:txXfrm>
        <a:off x="6440062" y="1209964"/>
        <a:ext cx="1655406" cy="2334401"/>
      </dsp:txXfrm>
    </dsp:sp>
    <dsp:sp modelId="{BC2A9727-0010-4883-9009-D3F33D76179E}">
      <dsp:nvSpPr>
        <dsp:cNvPr id="0" name=""/>
        <dsp:cNvSpPr/>
      </dsp:nvSpPr>
      <dsp:spPr>
        <a:xfrm>
          <a:off x="4319438" y="1169470"/>
          <a:ext cx="1758410" cy="2437405"/>
        </a:xfrm>
        <a:prstGeom prst="roundRect">
          <a:avLst>
            <a:gd name="adj" fmla="val 10000"/>
          </a:avLst>
        </a:prstGeom>
        <a:solidFill>
          <a:srgbClr val="8B70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ts val="1200"/>
            </a:spcBef>
            <a:spcAft>
              <a:spcPts val="600"/>
            </a:spcAft>
            <a:buNone/>
          </a:pPr>
          <a:r>
            <a:rPr lang="en-US" sz="1600" b="1" i="0" kern="1200" dirty="0">
              <a:solidFill>
                <a:schemeClr val="bg1"/>
              </a:solidFill>
              <a:latin typeface="Century Gothic" panose="020B0502020202020204" pitchFamily="34" charset="0"/>
              <a:ea typeface="Source Sans Pro" panose="020B0503030403020204" pitchFamily="34" charset="0"/>
              <a:cs typeface="Calibri" panose="020F0502020204030204" pitchFamily="34" charset="0"/>
            </a:rPr>
            <a:t>Represents qualified actuaries of all specialties</a:t>
          </a:r>
          <a:endParaRPr lang="en-US" sz="1600" b="1" kern="1200" dirty="0">
            <a:solidFill>
              <a:schemeClr val="bg1"/>
            </a:solidFill>
            <a:latin typeface="Century Gothic" panose="020B0502020202020204" pitchFamily="34" charset="0"/>
            <a:ea typeface="Source Sans Pro" panose="020B0503030403020204" pitchFamily="34" charset="0"/>
            <a:cs typeface="Calibri" panose="020F0502020204030204" pitchFamily="34" charset="0"/>
          </a:endParaRPr>
        </a:p>
      </dsp:txBody>
      <dsp:txXfrm>
        <a:off x="4370940" y="1220972"/>
        <a:ext cx="1655406" cy="2334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DEFF9-F01F-4D56-8E01-82D405EE00B4}">
      <dsp:nvSpPr>
        <dsp:cNvPr id="0" name=""/>
        <dsp:cNvSpPr/>
      </dsp:nvSpPr>
      <dsp:spPr>
        <a:xfrm>
          <a:off x="9675" y="1499"/>
          <a:ext cx="1818846" cy="711218"/>
        </a:xfrm>
        <a:prstGeom prst="roundRect">
          <a:avLst>
            <a:gd name="adj" fmla="val 10000"/>
          </a:avLst>
        </a:prstGeom>
        <a:solidFill>
          <a:srgbClr val="437F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Task Force</a:t>
          </a:r>
        </a:p>
      </dsp:txBody>
      <dsp:txXfrm>
        <a:off x="30506" y="22330"/>
        <a:ext cx="1777184" cy="669556"/>
      </dsp:txXfrm>
    </dsp:sp>
    <dsp:sp modelId="{B70DFE7B-4D92-4BF4-B154-9F46C04436C3}">
      <dsp:nvSpPr>
        <dsp:cNvPr id="0" name=""/>
        <dsp:cNvSpPr/>
      </dsp:nvSpPr>
      <dsp:spPr>
        <a:xfrm>
          <a:off x="2666" y="834828"/>
          <a:ext cx="1815295" cy="711218"/>
        </a:xfrm>
        <a:prstGeom prst="roundRect">
          <a:avLst>
            <a:gd name="adj" fmla="val 10000"/>
          </a:avLst>
        </a:prstGeom>
        <a:solidFill>
          <a:srgbClr val="8A71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Committee</a:t>
          </a:r>
        </a:p>
      </dsp:txBody>
      <dsp:txXfrm>
        <a:off x="23497" y="855659"/>
        <a:ext cx="1773633" cy="669556"/>
      </dsp:txXfrm>
    </dsp:sp>
    <dsp:sp modelId="{341AF1AF-C171-4FB8-BC10-1B52669E05A1}">
      <dsp:nvSpPr>
        <dsp:cNvPr id="0" name=""/>
        <dsp:cNvSpPr/>
      </dsp:nvSpPr>
      <dsp:spPr>
        <a:xfrm>
          <a:off x="6206" y="1668157"/>
          <a:ext cx="1808215" cy="1536154"/>
        </a:xfrm>
        <a:prstGeom prst="roundRect">
          <a:avLst>
            <a:gd name="adj" fmla="val 10000"/>
          </a:avLst>
        </a:prstGeom>
        <a:solidFill>
          <a:srgbClr val="B15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Actuarial Standards Board</a:t>
          </a:r>
        </a:p>
      </dsp:txBody>
      <dsp:txXfrm>
        <a:off x="51198" y="1713149"/>
        <a:ext cx="1718231" cy="1446170"/>
      </dsp:txXfrm>
    </dsp:sp>
    <dsp:sp modelId="{8849F66C-32D4-4D16-8DD8-1C21F4223F5B}">
      <dsp:nvSpPr>
        <dsp:cNvPr id="0" name=""/>
        <dsp:cNvSpPr/>
      </dsp:nvSpPr>
      <dsp:spPr>
        <a:xfrm>
          <a:off x="2152725" y="1499"/>
          <a:ext cx="3675888" cy="711218"/>
        </a:xfrm>
        <a:prstGeom prst="roundRect">
          <a:avLst>
            <a:gd name="adj" fmla="val 10000"/>
          </a:avLst>
        </a:prstGeom>
        <a:solidFill>
          <a:srgbClr val="437F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Prepares draft ASOP</a:t>
          </a:r>
        </a:p>
      </dsp:txBody>
      <dsp:txXfrm>
        <a:off x="2173556" y="22330"/>
        <a:ext cx="3634226" cy="669556"/>
      </dsp:txXfrm>
    </dsp:sp>
    <dsp:sp modelId="{1A3C28E0-E51B-4CB0-8795-CE902F19A361}">
      <dsp:nvSpPr>
        <dsp:cNvPr id="0" name=""/>
        <dsp:cNvSpPr/>
      </dsp:nvSpPr>
      <dsp:spPr>
        <a:xfrm>
          <a:off x="2125303" y="834828"/>
          <a:ext cx="3675888" cy="711218"/>
        </a:xfrm>
        <a:prstGeom prst="roundRect">
          <a:avLst>
            <a:gd name="adj" fmla="val 10000"/>
          </a:avLst>
        </a:prstGeom>
        <a:solidFill>
          <a:srgbClr val="8A71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Reviews draft ASOP</a:t>
          </a:r>
        </a:p>
      </dsp:txBody>
      <dsp:txXfrm>
        <a:off x="2146134" y="855659"/>
        <a:ext cx="3634226" cy="669556"/>
      </dsp:txXfrm>
    </dsp:sp>
    <dsp:sp modelId="{562B717F-485E-40FF-B0E4-FCBC019F5282}">
      <dsp:nvSpPr>
        <dsp:cNvPr id="0" name=""/>
        <dsp:cNvSpPr/>
      </dsp:nvSpPr>
      <dsp:spPr>
        <a:xfrm>
          <a:off x="2125303" y="1668157"/>
          <a:ext cx="3675888" cy="711218"/>
        </a:xfrm>
        <a:prstGeom prst="roundRect">
          <a:avLst>
            <a:gd name="adj" fmla="val 10000"/>
          </a:avLst>
        </a:prstGeom>
        <a:solidFill>
          <a:srgbClr val="B15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Reviews draft ASOP</a:t>
          </a:r>
        </a:p>
      </dsp:txBody>
      <dsp:txXfrm>
        <a:off x="2146134" y="1688988"/>
        <a:ext cx="3634226" cy="669556"/>
      </dsp:txXfrm>
    </dsp:sp>
    <dsp:sp modelId="{7170C894-66C2-4B15-8D1D-C91D7CEF0737}">
      <dsp:nvSpPr>
        <dsp:cNvPr id="0" name=""/>
        <dsp:cNvSpPr/>
      </dsp:nvSpPr>
      <dsp:spPr>
        <a:xfrm>
          <a:off x="2125359" y="2501485"/>
          <a:ext cx="1818846" cy="711218"/>
        </a:xfrm>
        <a:prstGeom prst="roundRect">
          <a:avLst>
            <a:gd name="adj" fmla="val 10000"/>
          </a:avLst>
        </a:prstGeom>
        <a:solidFill>
          <a:srgbClr val="B15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Return to Committee</a:t>
          </a:r>
        </a:p>
      </dsp:txBody>
      <dsp:txXfrm>
        <a:off x="2146190" y="2522316"/>
        <a:ext cx="1777184" cy="669556"/>
      </dsp:txXfrm>
    </dsp:sp>
    <dsp:sp modelId="{FB1CDF0F-8BBB-4DB7-9594-D24BDF9B1DEE}">
      <dsp:nvSpPr>
        <dsp:cNvPr id="0" name=""/>
        <dsp:cNvSpPr/>
      </dsp:nvSpPr>
      <dsp:spPr>
        <a:xfrm>
          <a:off x="3982289" y="2501485"/>
          <a:ext cx="1818846" cy="711218"/>
        </a:xfrm>
        <a:prstGeom prst="roundRect">
          <a:avLst>
            <a:gd name="adj" fmla="val 10000"/>
          </a:avLst>
        </a:prstGeom>
        <a:solidFill>
          <a:srgbClr val="B15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Expose for comment</a:t>
          </a:r>
        </a:p>
      </dsp:txBody>
      <dsp:txXfrm>
        <a:off x="4003120" y="2522316"/>
        <a:ext cx="1777184" cy="669556"/>
      </dsp:txXfrm>
    </dsp:sp>
    <dsp:sp modelId="{3186AC9F-506E-4327-A50D-74D8B7B6BB64}">
      <dsp:nvSpPr>
        <dsp:cNvPr id="0" name=""/>
        <dsp:cNvSpPr/>
      </dsp:nvSpPr>
      <dsp:spPr>
        <a:xfrm>
          <a:off x="6106758" y="1499"/>
          <a:ext cx="3746841" cy="711218"/>
        </a:xfrm>
        <a:prstGeom prst="roundRect">
          <a:avLst>
            <a:gd name="adj" fmla="val 10000"/>
          </a:avLst>
        </a:prstGeom>
        <a:solidFill>
          <a:srgbClr val="437F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Reviews comments </a:t>
          </a:r>
          <a:br>
            <a:rPr lang="en-US" sz="1700" kern="1200" dirty="0">
              <a:latin typeface="Century Gothic" panose="020B0502020202020204" pitchFamily="34" charset="0"/>
              <a:cs typeface="Calibri" panose="020F0502020204030204" pitchFamily="34" charset="0"/>
            </a:rPr>
          </a:br>
          <a:r>
            <a:rPr lang="en-US" sz="1700" kern="1200" dirty="0">
              <a:latin typeface="Century Gothic" panose="020B0502020202020204" pitchFamily="34" charset="0"/>
              <a:cs typeface="Calibri" panose="020F0502020204030204" pitchFamily="34" charset="0"/>
            </a:rPr>
            <a:t>and revises draft ASOP</a:t>
          </a:r>
        </a:p>
      </dsp:txBody>
      <dsp:txXfrm>
        <a:off x="6127589" y="22330"/>
        <a:ext cx="3705179" cy="669556"/>
      </dsp:txXfrm>
    </dsp:sp>
    <dsp:sp modelId="{106B9A8E-DD15-4F0A-A07B-3933B7B08385}">
      <dsp:nvSpPr>
        <dsp:cNvPr id="0" name=""/>
        <dsp:cNvSpPr/>
      </dsp:nvSpPr>
      <dsp:spPr>
        <a:xfrm>
          <a:off x="6108587" y="834828"/>
          <a:ext cx="3743182" cy="711218"/>
        </a:xfrm>
        <a:prstGeom prst="roundRect">
          <a:avLst>
            <a:gd name="adj" fmla="val 10000"/>
          </a:avLst>
        </a:prstGeom>
        <a:solidFill>
          <a:srgbClr val="8A71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Reviews draft ASOP</a:t>
          </a:r>
        </a:p>
      </dsp:txBody>
      <dsp:txXfrm>
        <a:off x="6129418" y="855659"/>
        <a:ext cx="3701520" cy="669556"/>
      </dsp:txXfrm>
    </dsp:sp>
    <dsp:sp modelId="{350861E1-4624-4F2D-BD93-7345CA577740}">
      <dsp:nvSpPr>
        <dsp:cNvPr id="0" name=""/>
        <dsp:cNvSpPr/>
      </dsp:nvSpPr>
      <dsp:spPr>
        <a:xfrm>
          <a:off x="6112241" y="1668157"/>
          <a:ext cx="3735875" cy="711218"/>
        </a:xfrm>
        <a:prstGeom prst="roundRect">
          <a:avLst>
            <a:gd name="adj" fmla="val 10000"/>
          </a:avLst>
        </a:prstGeom>
        <a:solidFill>
          <a:srgbClr val="B15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cs typeface="Calibri" panose="020F0502020204030204" pitchFamily="34" charset="0"/>
            </a:rPr>
            <a:t>Reviews draft ASOP</a:t>
          </a:r>
        </a:p>
      </dsp:txBody>
      <dsp:txXfrm>
        <a:off x="6133072" y="1688988"/>
        <a:ext cx="3694213" cy="669556"/>
      </dsp:txXfrm>
    </dsp:sp>
    <dsp:sp modelId="{64E436A1-C6D0-4FE9-B972-2BAC4533CB31}">
      <dsp:nvSpPr>
        <dsp:cNvPr id="0" name=""/>
        <dsp:cNvSpPr/>
      </dsp:nvSpPr>
      <dsp:spPr>
        <a:xfrm>
          <a:off x="6112241" y="2501485"/>
          <a:ext cx="1219902" cy="711218"/>
        </a:xfrm>
        <a:prstGeom prst="roundRect">
          <a:avLst>
            <a:gd name="adj" fmla="val 10000"/>
          </a:avLst>
        </a:prstGeom>
        <a:solidFill>
          <a:srgbClr val="B15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cs typeface="Calibri" panose="020F0502020204030204" pitchFamily="34" charset="0"/>
            </a:rPr>
            <a:t>Return to Committee</a:t>
          </a:r>
        </a:p>
      </dsp:txBody>
      <dsp:txXfrm>
        <a:off x="6133072" y="2522316"/>
        <a:ext cx="1178240" cy="669556"/>
      </dsp:txXfrm>
    </dsp:sp>
    <dsp:sp modelId="{43CCC996-0388-4C3B-AA45-8F540893830B}">
      <dsp:nvSpPr>
        <dsp:cNvPr id="0" name=""/>
        <dsp:cNvSpPr/>
      </dsp:nvSpPr>
      <dsp:spPr>
        <a:xfrm>
          <a:off x="7370228" y="2501485"/>
          <a:ext cx="1219902" cy="711218"/>
        </a:xfrm>
        <a:prstGeom prst="roundRect">
          <a:avLst>
            <a:gd name="adj" fmla="val 10000"/>
          </a:avLst>
        </a:prstGeom>
        <a:solidFill>
          <a:srgbClr val="B15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cs typeface="Calibri" panose="020F0502020204030204" pitchFamily="34" charset="0"/>
            </a:rPr>
            <a:t>Re-expose for comment</a:t>
          </a:r>
        </a:p>
      </dsp:txBody>
      <dsp:txXfrm>
        <a:off x="7391059" y="2522316"/>
        <a:ext cx="1178240" cy="669556"/>
      </dsp:txXfrm>
    </dsp:sp>
    <dsp:sp modelId="{106F30FB-5051-49A7-A627-CD58CB33405D}">
      <dsp:nvSpPr>
        <dsp:cNvPr id="0" name=""/>
        <dsp:cNvSpPr/>
      </dsp:nvSpPr>
      <dsp:spPr>
        <a:xfrm>
          <a:off x="8628214" y="2501485"/>
          <a:ext cx="1219902" cy="711218"/>
        </a:xfrm>
        <a:prstGeom prst="roundRect">
          <a:avLst>
            <a:gd name="adj" fmla="val 10000"/>
          </a:avLst>
        </a:prstGeom>
        <a:solidFill>
          <a:srgbClr val="B15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cs typeface="Calibri" panose="020F0502020204030204" pitchFamily="34" charset="0"/>
            </a:rPr>
            <a:t>Adopt final ASOP</a:t>
          </a:r>
        </a:p>
      </dsp:txBody>
      <dsp:txXfrm>
        <a:off x="8649045" y="2522316"/>
        <a:ext cx="1178240" cy="6695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409575" y="698500"/>
            <a:ext cx="6203950" cy="3490913"/>
          </a:xfrm>
          <a:prstGeom prst="rect">
            <a:avLst/>
          </a:prstGeom>
        </p:spPr>
        <p:txBody>
          <a:bodyPr lIns="93324" tIns="46662" rIns="93324" bIns="46662"/>
          <a:lstStyle/>
          <a:p>
            <a:endParaRPr dirty="0"/>
          </a:p>
        </p:txBody>
      </p:sp>
      <p:sp>
        <p:nvSpPr>
          <p:cNvPr id="99" name="Shape 99"/>
          <p:cNvSpPr>
            <a:spLocks noGrp="1"/>
          </p:cNvSpPr>
          <p:nvPr>
            <p:ph type="body" sz="quarter" idx="1"/>
          </p:nvPr>
        </p:nvSpPr>
        <p:spPr>
          <a:xfrm>
            <a:off x="936414" y="4421823"/>
            <a:ext cx="5150273" cy="4189095"/>
          </a:xfrm>
          <a:prstGeom prst="rect">
            <a:avLst/>
          </a:prstGeom>
        </p:spPr>
        <p:txBody>
          <a:bodyPr lIns="93324" tIns="46662" rIns="93324" bIns="46662"/>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69473" indent="-295951">
              <a:defRPr sz="2500">
                <a:solidFill>
                  <a:schemeClr val="tx1"/>
                </a:solidFill>
                <a:latin typeface="Arial" charset="0"/>
                <a:ea typeface="MS PGothic" pitchFamily="34" charset="-128"/>
              </a:defRPr>
            </a:lvl2pPr>
            <a:lvl3pPr marL="1183805" indent="-236761">
              <a:defRPr sz="2500">
                <a:solidFill>
                  <a:schemeClr val="tx1"/>
                </a:solidFill>
                <a:latin typeface="Arial" charset="0"/>
                <a:ea typeface="MS PGothic" pitchFamily="34" charset="-128"/>
              </a:defRPr>
            </a:lvl3pPr>
            <a:lvl4pPr marL="1657327" indent="-236761">
              <a:defRPr sz="2500">
                <a:solidFill>
                  <a:schemeClr val="tx1"/>
                </a:solidFill>
                <a:latin typeface="Arial" charset="0"/>
                <a:ea typeface="MS PGothic" pitchFamily="34" charset="-128"/>
              </a:defRPr>
            </a:lvl4pPr>
            <a:lvl5pPr marL="2130849" indent="-236761">
              <a:defRPr sz="2500">
                <a:solidFill>
                  <a:schemeClr val="tx1"/>
                </a:solidFill>
                <a:latin typeface="Arial" charset="0"/>
                <a:ea typeface="MS PGothic" pitchFamily="34" charset="-128"/>
              </a:defRPr>
            </a:lvl5pPr>
            <a:lvl6pPr marL="2604371" indent="-236761" eaLnBrk="0" fontAlgn="base" hangingPunct="0">
              <a:spcBef>
                <a:spcPct val="0"/>
              </a:spcBef>
              <a:spcAft>
                <a:spcPct val="0"/>
              </a:spcAft>
              <a:defRPr sz="2500">
                <a:solidFill>
                  <a:schemeClr val="tx1"/>
                </a:solidFill>
                <a:latin typeface="Arial" charset="0"/>
                <a:ea typeface="MS PGothic" pitchFamily="34" charset="-128"/>
              </a:defRPr>
            </a:lvl6pPr>
            <a:lvl7pPr marL="3077893" indent="-236761" eaLnBrk="0" fontAlgn="base" hangingPunct="0">
              <a:spcBef>
                <a:spcPct val="0"/>
              </a:spcBef>
              <a:spcAft>
                <a:spcPct val="0"/>
              </a:spcAft>
              <a:defRPr sz="2500">
                <a:solidFill>
                  <a:schemeClr val="tx1"/>
                </a:solidFill>
                <a:latin typeface="Arial" charset="0"/>
                <a:ea typeface="MS PGothic" pitchFamily="34" charset="-128"/>
              </a:defRPr>
            </a:lvl7pPr>
            <a:lvl8pPr marL="3551415" indent="-236761" eaLnBrk="0" fontAlgn="base" hangingPunct="0">
              <a:spcBef>
                <a:spcPct val="0"/>
              </a:spcBef>
              <a:spcAft>
                <a:spcPct val="0"/>
              </a:spcAft>
              <a:defRPr sz="2500">
                <a:solidFill>
                  <a:schemeClr val="tx1"/>
                </a:solidFill>
                <a:latin typeface="Arial" charset="0"/>
                <a:ea typeface="MS PGothic" pitchFamily="34" charset="-128"/>
              </a:defRPr>
            </a:lvl8pPr>
            <a:lvl9pPr marL="4024937" indent="-236761" eaLnBrk="0" fontAlgn="base" hangingPunct="0">
              <a:spcBef>
                <a:spcPct val="0"/>
              </a:spcBef>
              <a:spcAft>
                <a:spcPct val="0"/>
              </a:spcAft>
              <a:defRPr sz="2500">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451EDE-E8B0-4773-A345-FD86B4B66CCF}" type="slidenum">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dirty="0">
              <a:ln>
                <a:noFill/>
              </a:ln>
              <a:solidFill>
                <a:prstClr val="black"/>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241855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69473" indent="-295951">
              <a:defRPr sz="2500">
                <a:solidFill>
                  <a:schemeClr val="tx1"/>
                </a:solidFill>
                <a:latin typeface="Arial" charset="0"/>
                <a:ea typeface="MS PGothic" pitchFamily="34" charset="-128"/>
              </a:defRPr>
            </a:lvl2pPr>
            <a:lvl3pPr marL="1183805" indent="-236761">
              <a:defRPr sz="2500">
                <a:solidFill>
                  <a:schemeClr val="tx1"/>
                </a:solidFill>
                <a:latin typeface="Arial" charset="0"/>
                <a:ea typeface="MS PGothic" pitchFamily="34" charset="-128"/>
              </a:defRPr>
            </a:lvl3pPr>
            <a:lvl4pPr marL="1657327" indent="-236761">
              <a:defRPr sz="2500">
                <a:solidFill>
                  <a:schemeClr val="tx1"/>
                </a:solidFill>
                <a:latin typeface="Arial" charset="0"/>
                <a:ea typeface="MS PGothic" pitchFamily="34" charset="-128"/>
              </a:defRPr>
            </a:lvl4pPr>
            <a:lvl5pPr marL="2130849" indent="-236761">
              <a:defRPr sz="2500">
                <a:solidFill>
                  <a:schemeClr val="tx1"/>
                </a:solidFill>
                <a:latin typeface="Arial" charset="0"/>
                <a:ea typeface="MS PGothic" pitchFamily="34" charset="-128"/>
              </a:defRPr>
            </a:lvl5pPr>
            <a:lvl6pPr marL="2604371" indent="-236761" eaLnBrk="0" fontAlgn="base" hangingPunct="0">
              <a:spcBef>
                <a:spcPct val="0"/>
              </a:spcBef>
              <a:spcAft>
                <a:spcPct val="0"/>
              </a:spcAft>
              <a:defRPr sz="2500">
                <a:solidFill>
                  <a:schemeClr val="tx1"/>
                </a:solidFill>
                <a:latin typeface="Arial" charset="0"/>
                <a:ea typeface="MS PGothic" pitchFamily="34" charset="-128"/>
              </a:defRPr>
            </a:lvl6pPr>
            <a:lvl7pPr marL="3077893" indent="-236761" eaLnBrk="0" fontAlgn="base" hangingPunct="0">
              <a:spcBef>
                <a:spcPct val="0"/>
              </a:spcBef>
              <a:spcAft>
                <a:spcPct val="0"/>
              </a:spcAft>
              <a:defRPr sz="2500">
                <a:solidFill>
                  <a:schemeClr val="tx1"/>
                </a:solidFill>
                <a:latin typeface="Arial" charset="0"/>
                <a:ea typeface="MS PGothic" pitchFamily="34" charset="-128"/>
              </a:defRPr>
            </a:lvl7pPr>
            <a:lvl8pPr marL="3551415" indent="-236761" eaLnBrk="0" fontAlgn="base" hangingPunct="0">
              <a:spcBef>
                <a:spcPct val="0"/>
              </a:spcBef>
              <a:spcAft>
                <a:spcPct val="0"/>
              </a:spcAft>
              <a:defRPr sz="2500">
                <a:solidFill>
                  <a:schemeClr val="tx1"/>
                </a:solidFill>
                <a:latin typeface="Arial" charset="0"/>
                <a:ea typeface="MS PGothic" pitchFamily="34" charset="-128"/>
              </a:defRPr>
            </a:lvl8pPr>
            <a:lvl9pPr marL="4024937" indent="-236761" eaLnBrk="0" fontAlgn="base" hangingPunct="0">
              <a:spcBef>
                <a:spcPct val="0"/>
              </a:spcBef>
              <a:spcAft>
                <a:spcPct val="0"/>
              </a:spcAft>
              <a:defRPr sz="2500">
                <a:solidFill>
                  <a:schemeClr val="tx1"/>
                </a:solidFill>
                <a:latin typeface="Arial" charset="0"/>
                <a:ea typeface="MS PGothic" pitchFamily="34" charset="-128"/>
              </a:defRPr>
            </a:lvl9pPr>
          </a:lstStyle>
          <a:p>
            <a:fld id="{915D22C6-C775-4E78-AFAB-56128903FDED}" type="slidenum">
              <a:rPr lang="en-US" altLang="en-US" sz="1200">
                <a:cs typeface="Arial" charset="0"/>
              </a:rPr>
              <a:pPr/>
              <a:t>33</a:t>
            </a:fld>
            <a:endParaRPr lang="en-US" altLang="en-US" sz="1200" dirty="0">
              <a:cs typeface="Arial" charset="0"/>
            </a:endParaRPr>
          </a:p>
        </p:txBody>
      </p:sp>
    </p:spTree>
    <p:extLst>
      <p:ext uri="{BB962C8B-B14F-4D97-AF65-F5344CB8AC3E}">
        <p14:creationId xmlns:p14="http://schemas.microsoft.com/office/powerpoint/2010/main" val="338464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1">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le-1">
    <p:bg>
      <p:bgPr>
        <a:solidFill>
          <a:srgbClr val="FFFFFF"/>
        </a:solidFill>
        <a:effectLst/>
      </p:bgPr>
    </p:bg>
    <p:spTree>
      <p:nvGrpSpPr>
        <p:cNvPr id="1" name=""/>
        <p:cNvGrpSpPr/>
        <p:nvPr/>
      </p:nvGrpSpPr>
      <p:grpSpPr>
        <a:xfrm>
          <a:off x="0" y="0"/>
          <a:ext cx="0" cy="0"/>
          <a:chOff x="0" y="0"/>
          <a:chExt cx="0" cy="0"/>
        </a:xfrm>
      </p:grpSpPr>
      <p:sp>
        <p:nvSpPr>
          <p:cNvPr id="19" name="Rectangle"/>
          <p:cNvSpPr/>
          <p:nvPr/>
        </p:nvSpPr>
        <p:spPr>
          <a:xfrm>
            <a:off x="-30434" y="6263966"/>
            <a:ext cx="12252867" cy="1270003"/>
          </a:xfrm>
          <a:prstGeom prst="rect">
            <a:avLst/>
          </a:prstGeom>
          <a:gradFill>
            <a:gsLst>
              <a:gs pos="0">
                <a:srgbClr val="C83640"/>
              </a:gs>
              <a:gs pos="100000">
                <a:srgbClr val="0083C4"/>
              </a:gs>
            </a:gsLst>
            <a:lin ang="18900000"/>
          </a:gradFill>
          <a:ln w="12700">
            <a:miter lim="400000"/>
          </a:ln>
        </p:spPr>
        <p:txBody>
          <a:bodyPr lIns="45718" tIns="45718" rIns="45718" bIns="45718" anchor="ctr"/>
          <a:lstStyle/>
          <a:p>
            <a:pPr>
              <a:defRPr>
                <a:latin typeface="+mj-lt"/>
                <a:ea typeface="+mj-ea"/>
                <a:cs typeface="+mj-cs"/>
                <a:sym typeface="Helvetica"/>
              </a:defRPr>
            </a:pPr>
            <a:endParaRPr dirty="0"/>
          </a:p>
        </p:txBody>
      </p:sp>
      <p:sp>
        <p:nvSpPr>
          <p:cNvPr id="20" name="Footer Placeholder 4"/>
          <p:cNvSpPr txBox="1"/>
          <p:nvPr/>
        </p:nvSpPr>
        <p:spPr>
          <a:xfrm>
            <a:off x="561654" y="6378832"/>
            <a:ext cx="10546083" cy="345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a:r>
              <a:rPr dirty="0"/>
              <a:t>ARIAS•U.S. 2025 Fall Conference | November 13-14, 2025 | New York | www.arias-us.org</a:t>
            </a:r>
          </a:p>
        </p:txBody>
      </p:sp>
      <p:sp>
        <p:nvSpPr>
          <p:cNvPr id="21" name="Rectangle"/>
          <p:cNvSpPr/>
          <p:nvPr/>
        </p:nvSpPr>
        <p:spPr>
          <a:xfrm>
            <a:off x="822959" y="832919"/>
            <a:ext cx="10546082" cy="4619839"/>
          </a:xfrm>
          <a:prstGeom prst="rect">
            <a:avLst/>
          </a:prstGeom>
          <a:solidFill>
            <a:srgbClr val="FFFFFF">
              <a:alpha val="78357"/>
            </a:srgbClr>
          </a:solidFill>
          <a:ln w="50800">
            <a:solidFill>
              <a:srgbClr val="C83640"/>
            </a:solidFill>
          </a:ln>
        </p:spPr>
        <p:txBody>
          <a:bodyPr lIns="45718" tIns="45718" rIns="45718" bIns="45718" anchor="ctr"/>
          <a:lstStyle/>
          <a:p>
            <a:pPr>
              <a:defRPr>
                <a:latin typeface="+mj-lt"/>
                <a:ea typeface="+mj-ea"/>
                <a:cs typeface="+mj-cs"/>
                <a:sym typeface="Helvetica"/>
              </a:defRPr>
            </a:pPr>
            <a:endParaRPr dirty="0"/>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BG">
    <p:bg>
      <p:bgPr>
        <a:solidFill>
          <a:srgbClr val="FFFFFF"/>
        </a:solidFill>
        <a:effectLst/>
      </p:bgPr>
    </p:bg>
    <p:spTree>
      <p:nvGrpSpPr>
        <p:cNvPr id="1" name=""/>
        <p:cNvGrpSpPr/>
        <p:nvPr/>
      </p:nvGrpSpPr>
      <p:grpSpPr>
        <a:xfrm>
          <a:off x="0" y="0"/>
          <a:ext cx="0" cy="0"/>
          <a:chOff x="0" y="0"/>
          <a:chExt cx="0" cy="0"/>
        </a:xfrm>
      </p:grpSpPr>
      <p:pic>
        <p:nvPicPr>
          <p:cNvPr id="36" name="ARIAS_ Keynote_BG.jpg" descr="ARIAS_ Keynote_BG.jpg"/>
          <p:cNvPicPr>
            <a:picLocks noChangeAspect="1"/>
          </p:cNvPicPr>
          <p:nvPr/>
        </p:nvPicPr>
        <p:blipFill>
          <a:blip r:embed="rId2"/>
          <a:stretch>
            <a:fillRect/>
          </a:stretch>
        </p:blipFill>
        <p:spPr>
          <a:xfrm>
            <a:off x="2467" y="-1"/>
            <a:ext cx="12187066" cy="6858001"/>
          </a:xfrm>
          <a:prstGeom prst="rect">
            <a:avLst/>
          </a:prstGeom>
          <a:ln w="12700">
            <a:miter lim="400000"/>
          </a:ln>
        </p:spPr>
      </p:pic>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2">
    <p:bg>
      <p:bgPr>
        <a:solidFill>
          <a:srgbClr val="FFFFFF"/>
        </a:solidFill>
        <a:effectLst/>
      </p:bgPr>
    </p:bg>
    <p:spTree>
      <p:nvGrpSpPr>
        <p:cNvPr id="1" name=""/>
        <p:cNvGrpSpPr/>
        <p:nvPr/>
      </p:nvGrpSpPr>
      <p:grpSpPr>
        <a:xfrm>
          <a:off x="0" y="0"/>
          <a:ext cx="0" cy="0"/>
          <a:chOff x="0" y="0"/>
          <a:chExt cx="0" cy="0"/>
        </a:xfrm>
      </p:grpSpPr>
      <p:sp>
        <p:nvSpPr>
          <p:cNvPr id="44" name="Click to edit"/>
          <p:cNvSpPr txBox="1">
            <a:spLocks noGrp="1"/>
          </p:cNvSpPr>
          <p:nvPr>
            <p:ph type="title" hasCustomPrompt="1"/>
          </p:nvPr>
        </p:nvSpPr>
        <p:spPr>
          <a:xfrm>
            <a:off x="1499164" y="3553299"/>
            <a:ext cx="7007791" cy="1822126"/>
          </a:xfrm>
          <a:prstGeom prst="rect">
            <a:avLst/>
          </a:prstGeom>
        </p:spPr>
        <p:txBody>
          <a:bodyPr lIns="50800" tIns="50800" rIns="50800" bIns="50800" anchor="b"/>
          <a:lstStyle>
            <a:lvl1pPr defTabSz="914400">
              <a:defRPr sz="5600">
                <a:solidFill>
                  <a:srgbClr val="C83640"/>
                </a:solidFill>
                <a:latin typeface="Century Gothic"/>
                <a:ea typeface="Century Gothic"/>
                <a:cs typeface="Century Gothic"/>
                <a:sym typeface="Century Gothic"/>
              </a:defRPr>
            </a:lvl1pPr>
          </a:lstStyle>
          <a:p>
            <a:r>
              <a:t>Click to edit</a:t>
            </a:r>
          </a:p>
        </p:txBody>
      </p:sp>
      <p:sp>
        <p:nvSpPr>
          <p:cNvPr id="45" name="Body Level One…"/>
          <p:cNvSpPr txBox="1">
            <a:spLocks noGrp="1"/>
          </p:cNvSpPr>
          <p:nvPr>
            <p:ph type="body" sz="quarter" idx="1" hasCustomPrompt="1"/>
          </p:nvPr>
        </p:nvSpPr>
        <p:spPr>
          <a:xfrm>
            <a:off x="1574075" y="5282843"/>
            <a:ext cx="3600452" cy="798379"/>
          </a:xfrm>
          <a:prstGeom prst="rect">
            <a:avLst/>
          </a:prstGeom>
        </p:spPr>
        <p:txBody>
          <a:bodyPr/>
          <a:lstStyle>
            <a:lvl1pPr marL="0" indent="0">
              <a:spcBef>
                <a:spcPts val="0"/>
              </a:spcBef>
              <a:buSzTx/>
              <a:buFontTx/>
              <a:buNone/>
              <a:defRPr>
                <a:latin typeface="Century Gothic"/>
                <a:ea typeface="Century Gothic"/>
                <a:cs typeface="Century Gothic"/>
                <a:sym typeface="Century Gothic"/>
              </a:defRPr>
            </a:lvl1pPr>
            <a:lvl2pPr>
              <a:spcBef>
                <a:spcPts val="0"/>
              </a:spcBef>
              <a:buFontTx/>
              <a:defRPr>
                <a:latin typeface="Century Gothic"/>
                <a:ea typeface="Century Gothic"/>
                <a:cs typeface="Century Gothic"/>
                <a:sym typeface="Century Gothic"/>
              </a:defRPr>
            </a:lvl2pPr>
            <a:lvl3pPr>
              <a:spcBef>
                <a:spcPts val="0"/>
              </a:spcBef>
              <a:buFontTx/>
              <a:defRPr>
                <a:latin typeface="Century Gothic"/>
                <a:ea typeface="Century Gothic"/>
                <a:cs typeface="Century Gothic"/>
                <a:sym typeface="Century Gothic"/>
              </a:defRPr>
            </a:lvl3pPr>
            <a:lvl4pPr>
              <a:spcBef>
                <a:spcPts val="0"/>
              </a:spcBef>
              <a:buFontTx/>
              <a:defRPr>
                <a:latin typeface="Century Gothic"/>
                <a:ea typeface="Century Gothic"/>
                <a:cs typeface="Century Gothic"/>
                <a:sym typeface="Century Gothic"/>
              </a:defRPr>
            </a:lvl4pPr>
            <a:lvl5pPr>
              <a:spcBef>
                <a:spcPts val="0"/>
              </a:spcBef>
              <a:buFontTx/>
              <a:defRPr>
                <a:latin typeface="Century Gothic"/>
                <a:ea typeface="Century Gothic"/>
                <a:cs typeface="Century Gothic"/>
                <a:sym typeface="Century Gothic"/>
              </a:defRPr>
            </a:lvl5pPr>
          </a:lstStyle>
          <a:p>
            <a:r>
              <a:t>Date
Speaker Name, Speaker Company</a:t>
            </a:r>
          </a:p>
          <a:p>
            <a:pPr lvl="1"/>
            <a:endParaRPr/>
          </a:p>
          <a:p>
            <a:pPr lvl="2"/>
            <a:endParaRPr/>
          </a:p>
          <a:p>
            <a:pPr lvl="3"/>
            <a:endParaRPr/>
          </a:p>
          <a:p>
            <a:pPr lvl="4"/>
            <a:endParaRPr/>
          </a:p>
        </p:txBody>
      </p:sp>
      <p:sp>
        <p:nvSpPr>
          <p:cNvPr id="46" name="Picture Placeholder 4"/>
          <p:cNvSpPr>
            <a:spLocks noGrp="1"/>
          </p:cNvSpPr>
          <p:nvPr>
            <p:ph type="pic" idx="21"/>
          </p:nvPr>
        </p:nvSpPr>
        <p:spPr>
          <a:xfrm>
            <a:off x="382361" y="556270"/>
            <a:ext cx="11427278" cy="3660593"/>
          </a:xfrm>
          <a:prstGeom prst="rect">
            <a:avLst/>
          </a:prstGeom>
          <a:effectLst>
            <a:outerShdw blurRad="63500" dist="25400" dir="5400000" rotWithShape="0">
              <a:srgbClr val="000000">
                <a:alpha val="50000"/>
              </a:srgbClr>
            </a:outerShdw>
          </a:effectLst>
        </p:spPr>
        <p:txBody>
          <a:bodyPr lIns="91439" tIns="45719" rIns="91439" bIns="45719">
            <a:noAutofit/>
          </a:bodyPr>
          <a:lstStyle/>
          <a:p>
            <a:endParaRPr dirty="0"/>
          </a:p>
        </p:txBody>
      </p:sp>
      <p:sp>
        <p:nvSpPr>
          <p:cNvPr id="47" name="Footer Placeholder 4"/>
          <p:cNvSpPr txBox="1"/>
          <p:nvPr/>
        </p:nvSpPr>
        <p:spPr>
          <a:xfrm>
            <a:off x="561654" y="6378832"/>
            <a:ext cx="10546083" cy="345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rPr dirty="0"/>
              <a:t>ARIAS•U.S. 2025 Fall Conference | November 13-14, 2025 | New York | www.arias-us.org</a:t>
            </a:r>
          </a:p>
        </p:txBody>
      </p:sp>
      <p:sp>
        <p:nvSpPr>
          <p:cNvPr id="48" name="Circle"/>
          <p:cNvSpPr/>
          <p:nvPr/>
        </p:nvSpPr>
        <p:spPr>
          <a:xfrm>
            <a:off x="375024" y="4662847"/>
            <a:ext cx="1059572" cy="1059573"/>
          </a:xfrm>
          <a:prstGeom prst="ellipse">
            <a:avLst/>
          </a:prstGeom>
          <a:gradFill>
            <a:gsLst>
              <a:gs pos="0">
                <a:srgbClr val="C83640"/>
              </a:gs>
              <a:gs pos="100000">
                <a:srgbClr val="0083C4"/>
              </a:gs>
            </a:gsLst>
            <a:lin ang="14617222"/>
          </a:gradFill>
          <a:ln w="12700">
            <a:miter lim="400000"/>
          </a:ln>
        </p:spPr>
        <p:txBody>
          <a:bodyPr lIns="45718" tIns="45718" rIns="45718" bIns="45718" anchor="ctr"/>
          <a:lstStyle/>
          <a:p>
            <a:endParaRPr dirty="0"/>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2 copy">
    <p:bg>
      <p:bgPr>
        <a:solidFill>
          <a:srgbClr val="FFFFFF"/>
        </a:solidFill>
        <a:effectLst/>
      </p:bgPr>
    </p:bg>
    <p:spTree>
      <p:nvGrpSpPr>
        <p:cNvPr id="1" name=""/>
        <p:cNvGrpSpPr/>
        <p:nvPr/>
      </p:nvGrpSpPr>
      <p:grpSpPr>
        <a:xfrm>
          <a:off x="0" y="0"/>
          <a:ext cx="0" cy="0"/>
          <a:chOff x="0" y="0"/>
          <a:chExt cx="0" cy="0"/>
        </a:xfrm>
      </p:grpSpPr>
      <p:sp>
        <p:nvSpPr>
          <p:cNvPr id="66" name="Rectangle"/>
          <p:cNvSpPr/>
          <p:nvPr/>
        </p:nvSpPr>
        <p:spPr>
          <a:xfrm>
            <a:off x="651626" y="707201"/>
            <a:ext cx="9443988" cy="5443598"/>
          </a:xfrm>
          <a:prstGeom prst="rect">
            <a:avLst/>
          </a:prstGeom>
          <a:gradFill>
            <a:gsLst>
              <a:gs pos="0">
                <a:srgbClr val="C83640"/>
              </a:gs>
              <a:gs pos="100000">
                <a:srgbClr val="0083C4"/>
              </a:gs>
            </a:gsLst>
            <a:lin ang="14617222"/>
          </a:gradFill>
          <a:ln w="12700">
            <a:miter lim="400000"/>
          </a:ln>
        </p:spPr>
        <p:txBody>
          <a:bodyPr lIns="45718" tIns="45718" rIns="45718" bIns="45718" anchor="ctr"/>
          <a:lstStyle/>
          <a:p>
            <a:pPr>
              <a:defRPr>
                <a:latin typeface="+mj-lt"/>
                <a:ea typeface="+mj-ea"/>
                <a:cs typeface="+mj-cs"/>
                <a:sym typeface="Helvetica"/>
              </a:defRPr>
            </a:pPr>
            <a:endParaRPr dirty="0"/>
          </a:p>
        </p:txBody>
      </p:sp>
      <p:sp>
        <p:nvSpPr>
          <p:cNvPr id="67" name="Click to edit title"/>
          <p:cNvSpPr txBox="1">
            <a:spLocks noGrp="1"/>
          </p:cNvSpPr>
          <p:nvPr>
            <p:ph type="title" hasCustomPrompt="1"/>
          </p:nvPr>
        </p:nvSpPr>
        <p:spPr>
          <a:xfrm>
            <a:off x="982048" y="-64500"/>
            <a:ext cx="4174338" cy="2781411"/>
          </a:xfrm>
          <a:prstGeom prst="rect">
            <a:avLst/>
          </a:prstGeom>
        </p:spPr>
        <p:txBody>
          <a:bodyPr anchor="b"/>
          <a:lstStyle>
            <a:lvl1pPr>
              <a:defRPr sz="5600">
                <a:solidFill>
                  <a:srgbClr val="FFFFFF"/>
                </a:solidFill>
                <a:latin typeface="Century Gothic"/>
                <a:ea typeface="Century Gothic"/>
                <a:cs typeface="Century Gothic"/>
                <a:sym typeface="Century Gothic"/>
              </a:defRPr>
            </a:lvl1pPr>
          </a:lstStyle>
          <a:p>
            <a:r>
              <a:t>Click to edit title</a:t>
            </a:r>
          </a:p>
        </p:txBody>
      </p:sp>
      <p:sp>
        <p:nvSpPr>
          <p:cNvPr id="68" name="Body Level One…"/>
          <p:cNvSpPr txBox="1">
            <a:spLocks noGrp="1"/>
          </p:cNvSpPr>
          <p:nvPr>
            <p:ph type="body" sz="quarter" idx="1" hasCustomPrompt="1"/>
          </p:nvPr>
        </p:nvSpPr>
        <p:spPr>
          <a:xfrm>
            <a:off x="982047" y="3023599"/>
            <a:ext cx="7380290" cy="1127965"/>
          </a:xfrm>
          <a:prstGeom prst="rect">
            <a:avLst/>
          </a:prstGeom>
        </p:spPr>
        <p:txBody>
          <a:bodyPr/>
          <a:lstStyle>
            <a:lvl1pPr marL="0" indent="0">
              <a:spcBef>
                <a:spcPts val="0"/>
              </a:spcBef>
              <a:buSzTx/>
              <a:buFontTx/>
              <a:buNone/>
              <a:defRPr sz="2800">
                <a:latin typeface="Century Gothic"/>
                <a:ea typeface="Century Gothic"/>
                <a:cs typeface="Century Gothic"/>
                <a:sym typeface="Century Gothic"/>
              </a:defRPr>
            </a:lvl1pPr>
            <a:lvl2pPr marL="0" indent="0">
              <a:spcBef>
                <a:spcPts val="0"/>
              </a:spcBef>
              <a:buSzTx/>
              <a:buFontTx/>
              <a:buNone/>
              <a:defRPr sz="2800">
                <a:latin typeface="Century Gothic"/>
                <a:ea typeface="Century Gothic"/>
                <a:cs typeface="Century Gothic"/>
                <a:sym typeface="Century Gothic"/>
              </a:defRPr>
            </a:lvl2pPr>
            <a:lvl3pPr marL="0" indent="0">
              <a:spcBef>
                <a:spcPts val="0"/>
              </a:spcBef>
              <a:buSzTx/>
              <a:buFontTx/>
              <a:buNone/>
              <a:defRPr sz="2800">
                <a:latin typeface="Century Gothic"/>
                <a:ea typeface="Century Gothic"/>
                <a:cs typeface="Century Gothic"/>
                <a:sym typeface="Century Gothic"/>
              </a:defRPr>
            </a:lvl3pPr>
            <a:lvl4pPr marL="0" indent="0">
              <a:spcBef>
                <a:spcPts val="0"/>
              </a:spcBef>
              <a:buSzTx/>
              <a:buFontTx/>
              <a:buNone/>
              <a:defRPr sz="2800">
                <a:latin typeface="Century Gothic"/>
                <a:ea typeface="Century Gothic"/>
                <a:cs typeface="Century Gothic"/>
                <a:sym typeface="Century Gothic"/>
              </a:defRPr>
            </a:lvl4pPr>
            <a:lvl5pPr marL="0" indent="0">
              <a:spcBef>
                <a:spcPts val="0"/>
              </a:spcBef>
              <a:buSzTx/>
              <a:buFontTx/>
              <a:buNone/>
              <a:defRPr sz="2800">
                <a:latin typeface="Century Gothic"/>
                <a:ea typeface="Century Gothic"/>
                <a:cs typeface="Century Gothic"/>
                <a:sym typeface="Century Gothic"/>
              </a:defRPr>
            </a:lvl5pPr>
          </a:lstStyle>
          <a:p>
            <a:r>
              <a:t>Click to edit subtitle</a:t>
            </a:r>
          </a:p>
          <a:p>
            <a:pPr lvl="1"/>
            <a:endParaRPr/>
          </a:p>
          <a:p>
            <a:pPr lvl="2"/>
            <a:endParaRPr/>
          </a:p>
          <a:p>
            <a:pPr lvl="3"/>
            <a:endParaRPr/>
          </a:p>
          <a:p>
            <a:pPr lvl="4"/>
            <a:endParaRPr/>
          </a:p>
        </p:txBody>
      </p:sp>
      <p:sp>
        <p:nvSpPr>
          <p:cNvPr id="69" name="Text Placeholder 12"/>
          <p:cNvSpPr>
            <a:spLocks noGrp="1"/>
          </p:cNvSpPr>
          <p:nvPr>
            <p:ph type="body" sz="quarter" idx="21" hasCustomPrompt="1"/>
          </p:nvPr>
        </p:nvSpPr>
        <p:spPr>
          <a:xfrm>
            <a:off x="982045" y="4458255"/>
            <a:ext cx="3600457" cy="798379"/>
          </a:xfrm>
          <a:prstGeom prst="rect">
            <a:avLst/>
          </a:prstGeom>
        </p:spPr>
        <p:txBody>
          <a:bodyPr/>
          <a:lstStyle>
            <a:lvl1pPr marL="0" indent="0">
              <a:spcBef>
                <a:spcPts val="0"/>
              </a:spcBef>
              <a:buSzTx/>
              <a:buFontTx/>
              <a:buNone/>
              <a:defRPr>
                <a:latin typeface="Century Gothic"/>
                <a:ea typeface="Century Gothic"/>
                <a:cs typeface="Century Gothic"/>
                <a:sym typeface="Century Gothic"/>
              </a:defRPr>
            </a:lvl1pPr>
          </a:lstStyle>
          <a:p>
            <a:r>
              <a:t>Date
Speaker Name, Speaker Company</a:t>
            </a:r>
          </a:p>
        </p:txBody>
      </p:sp>
      <p:sp>
        <p:nvSpPr>
          <p:cNvPr id="70" name="Footer Placeholder 4"/>
          <p:cNvSpPr txBox="1"/>
          <p:nvPr/>
        </p:nvSpPr>
        <p:spPr>
          <a:xfrm>
            <a:off x="561654" y="6378832"/>
            <a:ext cx="10546083" cy="345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rPr dirty="0"/>
              <a:t>ARIAS•U.S. 2025 Fall Conference | November 13-14, 2025 | New York | www.arias-us.org</a:t>
            </a:r>
          </a:p>
        </p:txBody>
      </p:sp>
      <p:sp>
        <p:nvSpPr>
          <p:cNvPr id="71" name="Picture Placeholder 4"/>
          <p:cNvSpPr>
            <a:spLocks noGrp="1"/>
          </p:cNvSpPr>
          <p:nvPr>
            <p:ph type="pic" sz="half" idx="22"/>
          </p:nvPr>
        </p:nvSpPr>
        <p:spPr>
          <a:xfrm>
            <a:off x="5881642" y="1452734"/>
            <a:ext cx="5702051" cy="3952532"/>
          </a:xfrm>
          <a:prstGeom prst="rect">
            <a:avLst/>
          </a:prstGeom>
          <a:effectLst>
            <a:outerShdw blurRad="63500" dist="25400" dir="5400000" rotWithShape="0">
              <a:srgbClr val="000000">
                <a:alpha val="50000"/>
              </a:srgbClr>
            </a:outerShdw>
          </a:effectLst>
        </p:spPr>
        <p:txBody>
          <a:bodyPr lIns="91439" tIns="45719" rIns="91439" bIns="45719">
            <a:noAutofit/>
          </a:bodyPr>
          <a:lstStyle/>
          <a:p>
            <a:endParaRPr dirty="0"/>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3_Statement">
    <p:bg>
      <p:bgPr>
        <a:solidFill>
          <a:srgbClr val="FFFFFF"/>
        </a:solidFill>
        <a:effectLst/>
      </p:bgPr>
    </p:bg>
    <p:spTree>
      <p:nvGrpSpPr>
        <p:cNvPr id="1" name=""/>
        <p:cNvGrpSpPr/>
        <p:nvPr/>
      </p:nvGrpSpPr>
      <p:grpSpPr>
        <a:xfrm>
          <a:off x="0" y="0"/>
          <a:ext cx="0" cy="0"/>
          <a:chOff x="0" y="0"/>
          <a:chExt cx="0" cy="0"/>
        </a:xfrm>
      </p:grpSpPr>
      <p:sp>
        <p:nvSpPr>
          <p:cNvPr id="89" name="Click to edit statement"/>
          <p:cNvSpPr txBox="1">
            <a:spLocks noGrp="1"/>
          </p:cNvSpPr>
          <p:nvPr>
            <p:ph type="title" hasCustomPrompt="1"/>
          </p:nvPr>
        </p:nvSpPr>
        <p:spPr>
          <a:xfrm>
            <a:off x="515939" y="1489916"/>
            <a:ext cx="11160126" cy="3878168"/>
          </a:xfrm>
          <a:prstGeom prst="rect">
            <a:avLst/>
          </a:prstGeom>
        </p:spPr>
        <p:txBody>
          <a:bodyPr/>
          <a:lstStyle>
            <a:lvl1pPr>
              <a:defRPr b="0">
                <a:solidFill>
                  <a:srgbClr val="FFFFFF"/>
                </a:solidFill>
                <a:latin typeface="Century Gothic"/>
                <a:ea typeface="Century Gothic"/>
                <a:cs typeface="Century Gothic"/>
                <a:sym typeface="Century Gothic"/>
              </a:defRPr>
            </a:lvl1pPr>
          </a:lstStyle>
          <a:p>
            <a:r>
              <a:t>Click to edit statement</a:t>
            </a:r>
          </a:p>
        </p:txBody>
      </p:sp>
      <p:pic>
        <p:nvPicPr>
          <p:cNvPr id="90" name="ARIAS-logo_WHITE.pdf" descr="ARIAS-logo_WHITE.pdf"/>
          <p:cNvPicPr>
            <a:picLocks noChangeAspect="1"/>
          </p:cNvPicPr>
          <p:nvPr/>
        </p:nvPicPr>
        <p:blipFill>
          <a:blip r:embed="rId2"/>
          <a:stretch>
            <a:fillRect/>
          </a:stretch>
        </p:blipFill>
        <p:spPr>
          <a:xfrm>
            <a:off x="5148314" y="5746393"/>
            <a:ext cx="1908919" cy="799704"/>
          </a:xfrm>
          <a:prstGeom prst="rect">
            <a:avLst/>
          </a:prstGeom>
          <a:ln w="12700">
            <a:miter lim="400000"/>
          </a:ln>
        </p:spPr>
      </p:pic>
      <p:pic>
        <p:nvPicPr>
          <p:cNvPr id="91" name="ARIAS_ Keynote_Back.jpg" descr="ARIAS_ Keynote_Back.jpg"/>
          <p:cNvPicPr>
            <a:picLocks noChangeAspect="1"/>
          </p:cNvPicPr>
          <p:nvPr/>
        </p:nvPicPr>
        <p:blipFill>
          <a:blip r:embed="rId3"/>
          <a:stretch>
            <a:fillRect/>
          </a:stretch>
        </p:blipFill>
        <p:spPr>
          <a:xfrm>
            <a:off x="9240" y="-1"/>
            <a:ext cx="12187067" cy="6858001"/>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24"/>
        <p:cNvGrpSpPr/>
        <p:nvPr/>
      </p:nvGrpSpPr>
      <p:grpSpPr>
        <a:xfrm>
          <a:off x="0" y="0"/>
          <a:ext cx="0" cy="0"/>
          <a:chOff x="0" y="0"/>
          <a:chExt cx="0" cy="0"/>
        </a:xfrm>
      </p:grpSpPr>
      <p:sp>
        <p:nvSpPr>
          <p:cNvPr id="25" name="Google Shape;25;p5"/>
          <p:cNvSpPr/>
          <p:nvPr/>
        </p:nvSpPr>
        <p:spPr>
          <a:xfrm>
            <a:off x="-33" y="0"/>
            <a:ext cx="12192000" cy="17500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pic>
        <p:nvPicPr>
          <p:cNvPr id="26" name="Google Shape;26;p5"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7" name="Google Shape;27;p5"/>
          <p:cNvSpPr txBox="1">
            <a:spLocks noGrp="1"/>
          </p:cNvSpPr>
          <p:nvPr>
            <p:ph type="title"/>
          </p:nvPr>
        </p:nvSpPr>
        <p:spPr>
          <a:xfrm>
            <a:off x="1346933" y="864967"/>
            <a:ext cx="95084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sz="5333">
                <a:solidFill>
                  <a:schemeClr val="bg1">
                    <a:lumMod val="95000"/>
                  </a:schemeClr>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8" name="Google Shape;28;p5"/>
          <p:cNvSpPr txBox="1">
            <a:spLocks noGrp="1"/>
          </p:cNvSpPr>
          <p:nvPr>
            <p:ph type="body" idx="1"/>
          </p:nvPr>
        </p:nvSpPr>
        <p:spPr>
          <a:xfrm>
            <a:off x="1346933" y="1913267"/>
            <a:ext cx="9508400" cy="3706800"/>
          </a:xfrm>
          <a:prstGeom prst="rect">
            <a:avLst/>
          </a:prstGeom>
        </p:spPr>
        <p:txBody>
          <a:bodyPr spcFirstLastPara="1" wrap="square" lIns="91425" tIns="91425" rIns="91425" bIns="91425" anchor="t" anchorCtr="0">
            <a:noAutofit/>
          </a:bodyPr>
          <a:lstStyle>
            <a:lvl1pPr marL="101597" lvl="0" indent="0" algn="l">
              <a:spcBef>
                <a:spcPts val="800"/>
              </a:spcBef>
              <a:spcAft>
                <a:spcPts val="0"/>
              </a:spcAft>
              <a:buSzPts val="2400"/>
              <a:buNone/>
              <a:defRPr sz="3733"/>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a:t>Click to edit Master text styles</a:t>
            </a:r>
          </a:p>
        </p:txBody>
      </p:sp>
      <p:sp>
        <p:nvSpPr>
          <p:cNvPr id="29" name="Google Shape;29;p5"/>
          <p:cNvSpPr txBox="1">
            <a:spLocks noGrp="1"/>
          </p:cNvSpPr>
          <p:nvPr>
            <p:ph type="sldNum" idx="12"/>
          </p:nvPr>
        </p:nvSpPr>
        <p:spPr>
          <a:xfrm>
            <a:off x="10355233" y="864967"/>
            <a:ext cx="731600" cy="8952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buClr>
                <a:srgbClr val="000000"/>
              </a:buClr>
              <a:buFont typeface="Arial"/>
              <a:buNone/>
            </a:pPr>
            <a:fld id="{00000000-1234-1234-1234-123412341234}" type="slidenum">
              <a:rPr lang="en" smtClean="0">
                <a:solidFill>
                  <a:srgbClr val="FFFFFF"/>
                </a:solidFill>
              </a:rPr>
              <a:pPr rtl="0">
                <a:buClr>
                  <a:srgbClr val="000000"/>
                </a:buClr>
                <a:buFont typeface="Arial"/>
                <a:buNone/>
              </a:pPr>
              <a:t>‹#›</a:t>
            </a:fld>
            <a:endParaRPr lang="en">
              <a:solidFill>
                <a:srgbClr val="FFFFFF"/>
              </a:solidFill>
            </a:endParaRPr>
          </a:p>
        </p:txBody>
      </p:sp>
    </p:spTree>
    <p:extLst>
      <p:ext uri="{BB962C8B-B14F-4D97-AF65-F5344CB8AC3E}">
        <p14:creationId xmlns:p14="http://schemas.microsoft.com/office/powerpoint/2010/main" val="334722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ARIAS_ Keynote_Cvr.jpg" descr="ARIAS_ Keynote_Cvr.jpg"/>
          <p:cNvPicPr>
            <a:picLocks noChangeAspect="1"/>
          </p:cNvPicPr>
          <p:nvPr/>
        </p:nvPicPr>
        <p:blipFill>
          <a:blip r:embed="rId8"/>
          <a:stretch>
            <a:fillRect/>
          </a:stretch>
        </p:blipFill>
        <p:spPr>
          <a:xfrm>
            <a:off x="2467" y="0"/>
            <a:ext cx="12187066" cy="6858001"/>
          </a:xfrm>
          <a:prstGeom prst="rect">
            <a:avLst/>
          </a:prstGeom>
          <a:ln w="12700">
            <a:miter lim="400000"/>
          </a:ln>
        </p:spPr>
      </p:pic>
      <p:sp>
        <p:nvSpPr>
          <p:cNvPr id="3"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3949" y="6221732"/>
            <a:ext cx="273652" cy="269237"/>
          </a:xfrm>
          <a:prstGeom prst="rect">
            <a:avLst/>
          </a:prstGeom>
          <a:ln w="12700">
            <a:miter lim="400000"/>
          </a:ln>
        </p:spPr>
        <p:txBody>
          <a:bodyPr wrap="none" lIns="45718" tIns="45718" rIns="45718" bIns="45718" anchor="ctr">
            <a:spAutoFit/>
          </a:bodyPr>
          <a:lstStyle>
            <a:lvl1pPr algn="r">
              <a:defRPr sz="1200">
                <a:latin typeface="Jost"/>
                <a:ea typeface="Jost"/>
                <a:cs typeface="Jost"/>
                <a:sym typeface="Jos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7" r:id="rId6"/>
  </p:sldLayoutIdLst>
  <p:transition spd="med"/>
  <p:txStyles>
    <p:title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974C34DE-5F70-9077-F95B-F6F96AB656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3091" y="6150129"/>
            <a:ext cx="1847508" cy="486127"/>
          </a:xfrm>
          <a:prstGeom prst="rect">
            <a:avLst/>
          </a:prstGeom>
        </p:spPr>
      </p:pic>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817033" y="1600201"/>
            <a:ext cx="108712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bwMode="white">
          <a:xfrm>
            <a:off x="0" y="1234017"/>
            <a:ext cx="12192000" cy="3196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8" name="Rectangle 7"/>
          <p:cNvSpPr/>
          <p:nvPr/>
        </p:nvSpPr>
        <p:spPr>
          <a:xfrm>
            <a:off x="0" y="1280584"/>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9" name="Rectangle 8"/>
          <p:cNvSpPr/>
          <p:nvPr/>
        </p:nvSpPr>
        <p:spPr>
          <a:xfrm>
            <a:off x="787400" y="1280584"/>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23" name="Slide Number Placeholder 22"/>
          <p:cNvSpPr>
            <a:spLocks noGrp="1"/>
          </p:cNvSpPr>
          <p:nvPr>
            <p:ph type="sldNum" sz="quarter" idx="4"/>
          </p:nvPr>
        </p:nvSpPr>
        <p:spPr>
          <a:xfrm>
            <a:off x="0" y="1272118"/>
            <a:ext cx="711200" cy="245533"/>
          </a:xfrm>
          <a:prstGeom prst="rect">
            <a:avLst/>
          </a:prstGeom>
        </p:spPr>
        <p:txBody>
          <a:bodyPr vert="horz" wrap="square" lIns="91440" tIns="45720" rIns="91440" bIns="45720" numCol="1" anchor="ctr" anchorCtr="0" compatLnSpc="1">
            <a:prstTxWarp prst="textNoShape">
              <a:avLst/>
            </a:prstTxWarp>
            <a:normAutofit/>
          </a:bodyPr>
          <a:lstStyle>
            <a:lvl1pPr algn="ctr">
              <a:defRPr sz="1867" b="1">
                <a:solidFill>
                  <a:srgbClr val="FFFFFF"/>
                </a:solidFill>
              </a:defRPr>
            </a:lvl1pPr>
          </a:lstStyle>
          <a:p>
            <a:fld id="{D1C99453-BEEC-4B4A-BDFA-D9BA8F8E283A}" type="slidenum">
              <a:rPr lang="en-US" altLang="en-US"/>
              <a:pPr/>
              <a:t>‹#›</a:t>
            </a:fld>
            <a:endParaRPr lang="en-US" altLang="en-US" dirty="0"/>
          </a:p>
        </p:txBody>
      </p:sp>
      <p:sp>
        <p:nvSpPr>
          <p:cNvPr id="2" name="Rectangle 1"/>
          <p:cNvSpPr/>
          <p:nvPr/>
        </p:nvSpPr>
        <p:spPr>
          <a:xfrm>
            <a:off x="9336617" y="6559551"/>
            <a:ext cx="2692400" cy="370416"/>
          </a:xfrm>
          <a:prstGeom prst="rect">
            <a:avLst/>
          </a:prstGeom>
        </p:spPr>
        <p:txBody>
          <a:bodyPr wrap="none"/>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1067" baseline="30000" dirty="0"/>
              <a:t>© 2023 American Academy of Actuaries. All rights reserved.</a:t>
            </a:r>
          </a:p>
          <a:p>
            <a:pPr algn="ctr"/>
            <a:r>
              <a:rPr lang="en-US" altLang="en-US" sz="1067" baseline="30000" dirty="0"/>
              <a:t>May not be reproduced without express permission.</a:t>
            </a:r>
          </a:p>
        </p:txBody>
      </p:sp>
      <p:sp>
        <p:nvSpPr>
          <p:cNvPr id="12" name="Slide Number Placeholder 5"/>
          <p:cNvSpPr txBox="1">
            <a:spLocks/>
          </p:cNvSpPr>
          <p:nvPr/>
        </p:nvSpPr>
        <p:spPr>
          <a:xfrm>
            <a:off x="8737600" y="8475134"/>
            <a:ext cx="2844800" cy="486833"/>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9AF59ADB-FC41-4CA3-A864-21F4016835FB}" type="slidenum">
              <a:rPr lang="en-US" altLang="en-US" sz="1600">
                <a:solidFill>
                  <a:srgbClr val="898989"/>
                </a:solidFill>
              </a:rPr>
              <a:pPr algn="r"/>
              <a:t>‹#›</a:t>
            </a:fld>
            <a:endParaRPr lang="en-US" altLang="en-US" sz="1600" dirty="0">
              <a:solidFill>
                <a:srgbClr val="898989"/>
              </a:solidFill>
            </a:endParaRPr>
          </a:p>
        </p:txBody>
      </p:sp>
      <p:sp>
        <p:nvSpPr>
          <p:cNvPr id="14" name="Slide Number Placeholder 5"/>
          <p:cNvSpPr txBox="1">
            <a:spLocks/>
          </p:cNvSpPr>
          <p:nvPr/>
        </p:nvSpPr>
        <p:spPr>
          <a:xfrm>
            <a:off x="8940800" y="8678334"/>
            <a:ext cx="2844800" cy="486833"/>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2C47FA05-6328-41AF-A4E5-E0F4D072DA9F}" type="slidenum">
              <a:rPr lang="en-US" altLang="en-US" sz="1600">
                <a:solidFill>
                  <a:srgbClr val="898989"/>
                </a:solidFill>
              </a:rPr>
              <a:pPr algn="r"/>
              <a:t>‹#›</a:t>
            </a:fld>
            <a:endParaRPr lang="en-US" altLang="en-US" sz="1600" dirty="0">
              <a:solidFill>
                <a:srgbClr val="898989"/>
              </a:solidFill>
            </a:endParaRPr>
          </a:p>
        </p:txBody>
      </p:sp>
      <p:sp>
        <p:nvSpPr>
          <p:cNvPr id="1036" name="Rectangle 3"/>
          <p:cNvSpPr>
            <a:spLocks noChangeArrowheads="1"/>
          </p:cNvSpPr>
          <p:nvPr/>
        </p:nvSpPr>
        <p:spPr bwMode="auto">
          <a:xfrm>
            <a:off x="103718" y="6163734"/>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B6EA064-6DC0-48A9-B76E-ACD1B020A5D4}" type="slidenum">
              <a:rPr lang="en-US" altLang="en-US" sz="2400"/>
              <a:pPr/>
              <a:t>‹#›</a:t>
            </a:fld>
            <a:endParaRPr lang="en-US" altLang="en-US" sz="2400" dirty="0"/>
          </a:p>
        </p:txBody>
      </p:sp>
      <p:sp>
        <p:nvSpPr>
          <p:cNvPr id="13" name="TextBox 12">
            <a:extLst>
              <a:ext uri="{FF2B5EF4-FFF2-40B4-BE49-F238E27FC236}">
                <a16:creationId xmlns:a16="http://schemas.microsoft.com/office/drawing/2014/main" id="{58116CB0-1DD5-40A0-B420-D3C3FD0D5E08}"/>
              </a:ext>
            </a:extLst>
          </p:cNvPr>
          <p:cNvSpPr txBox="1"/>
          <p:nvPr userDrawn="1"/>
        </p:nvSpPr>
        <p:spPr>
          <a:xfrm>
            <a:off x="711201" y="6251774"/>
            <a:ext cx="1195860"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sz="1600" dirty="0">
                <a:solidFill>
                  <a:srgbClr val="009EDB"/>
                </a:solidFill>
              </a:rPr>
              <a:t>actuary.org</a:t>
            </a:r>
          </a:p>
        </p:txBody>
      </p:sp>
    </p:spTree>
    <p:extLst>
      <p:ext uri="{BB962C8B-B14F-4D97-AF65-F5344CB8AC3E}">
        <p14:creationId xmlns:p14="http://schemas.microsoft.com/office/powerpoint/2010/main" val="2266751505"/>
      </p:ext>
    </p:extLst>
  </p:cSld>
  <p:clrMap bg1="lt1" tx1="dk1" bg2="lt2" tx2="dk2" accent1="accent1" accent2="accent2" accent3="accent3" accent4="accent4" accent5="accent5" accent6="accent6" hlink="hlink" folHlink="folHlink"/>
  <p:sldLayoutIdLst>
    <p:sldLayoutId id="2147483940" r:id="rId1"/>
  </p:sldLayoutIdLst>
  <p:txStyles>
    <p:titleStyle>
      <a:lvl1pPr algn="l" rtl="0" eaLnBrk="1" fontAlgn="base" hangingPunct="1">
        <a:spcBef>
          <a:spcPct val="0"/>
        </a:spcBef>
        <a:spcAft>
          <a:spcPct val="0"/>
        </a:spcAft>
        <a:defRPr sz="5867" kern="120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5pPr>
      <a:lvl6pPr marL="609585"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6pPr>
      <a:lvl7pPr marL="1219170"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7pPr>
      <a:lvl8pPr marL="1828754"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8pPr>
      <a:lvl9pPr marL="2438339"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9pPr>
    </p:titleStyle>
    <p:bodyStyle>
      <a:lvl1pPr marL="425440" indent="-425440" algn="l" rtl="0" eaLnBrk="1" fontAlgn="base" hangingPunct="1">
        <a:spcBef>
          <a:spcPts val="933"/>
        </a:spcBef>
        <a:spcAft>
          <a:spcPct val="0"/>
        </a:spcAft>
        <a:buClr>
          <a:schemeClr val="accent2"/>
        </a:buClr>
        <a:buSzPct val="60000"/>
        <a:buFont typeface="Wingdings" panose="05000000000000000000" pitchFamily="2" charset="2"/>
        <a:buChar char=""/>
        <a:defRPr sz="3867" kern="1200">
          <a:solidFill>
            <a:schemeClr val="tx1"/>
          </a:solidFill>
          <a:latin typeface="+mn-lt"/>
          <a:ea typeface="MS PGothic" panose="020B0600070205080204" pitchFamily="34" charset="-128"/>
          <a:cs typeface="+mn-cs"/>
        </a:defRPr>
      </a:lvl1pPr>
      <a:lvl2pPr marL="852996" indent="-364058" algn="l" rtl="0" eaLnBrk="1" fontAlgn="base" hangingPunct="1">
        <a:spcBef>
          <a:spcPts val="733"/>
        </a:spcBef>
        <a:spcAft>
          <a:spcPct val="0"/>
        </a:spcAft>
        <a:buClr>
          <a:schemeClr val="accent1"/>
        </a:buClr>
        <a:buSzPct val="70000"/>
        <a:buFont typeface="Wingdings 2" panose="05020102010507070707" pitchFamily="18" charset="2"/>
        <a:buChar char=""/>
        <a:defRPr sz="3467" kern="1200">
          <a:solidFill>
            <a:schemeClr val="tx1"/>
          </a:solidFill>
          <a:latin typeface="+mn-lt"/>
          <a:ea typeface="MS PGothic" panose="020B0600070205080204" pitchFamily="34" charset="-128"/>
          <a:cs typeface="+mn-cs"/>
        </a:defRPr>
      </a:lvl2pPr>
      <a:lvl3pPr marL="1219170" indent="-304792" algn="l" rtl="0" eaLnBrk="1" fontAlgn="base" hangingPunct="1">
        <a:spcBef>
          <a:spcPts val="667"/>
        </a:spcBef>
        <a:spcAft>
          <a:spcPct val="0"/>
        </a:spcAft>
        <a:buClr>
          <a:schemeClr val="accent2"/>
        </a:buClr>
        <a:buSzPct val="75000"/>
        <a:buFont typeface="Wingdings" panose="05000000000000000000" pitchFamily="2" charset="2"/>
        <a:buChar char=""/>
        <a:defRPr sz="3067" kern="1200">
          <a:solidFill>
            <a:schemeClr val="tx1"/>
          </a:solidFill>
          <a:latin typeface="+mn-lt"/>
          <a:ea typeface="MS PGothic" panose="020B0600070205080204" pitchFamily="34" charset="-128"/>
          <a:cs typeface="+mn-cs"/>
        </a:defRPr>
      </a:lvl3pPr>
      <a:lvl4pPr marL="1828754" indent="-304792" algn="l" rtl="0" eaLnBrk="1" fontAlgn="base" hangingPunct="1">
        <a:spcBef>
          <a:spcPts val="533"/>
        </a:spcBef>
        <a:spcAft>
          <a:spcPct val="0"/>
        </a:spcAft>
        <a:buClr>
          <a:srgbClr val="DDDBC9"/>
        </a:buClr>
        <a:buSzPct val="75000"/>
        <a:buFont typeface="Wingdings" panose="05000000000000000000" pitchFamily="2" charset="2"/>
        <a:buChar char=""/>
        <a:defRPr sz="2667" kern="1200">
          <a:solidFill>
            <a:schemeClr val="tx1"/>
          </a:solidFill>
          <a:latin typeface="+mn-lt"/>
          <a:ea typeface="MS PGothic" panose="020B0600070205080204" pitchFamily="34" charset="-128"/>
          <a:cs typeface="+mn-cs"/>
        </a:defRPr>
      </a:lvl4pPr>
      <a:lvl5pPr marL="2438339" indent="-304792" algn="l" rtl="0" eaLnBrk="1" fontAlgn="base" hangingPunct="1">
        <a:spcBef>
          <a:spcPts val="533"/>
        </a:spcBef>
        <a:spcAft>
          <a:spcPct val="0"/>
        </a:spcAft>
        <a:buClr>
          <a:srgbClr val="00175D"/>
        </a:buClr>
        <a:buSzPct val="65000"/>
        <a:buFont typeface="Wingdings" panose="05000000000000000000" pitchFamily="2" charset="2"/>
        <a:buChar char=""/>
        <a:defRPr sz="2667" kern="1200">
          <a:solidFill>
            <a:schemeClr val="tx1"/>
          </a:solidFill>
          <a:latin typeface="+mn-lt"/>
          <a:ea typeface="MS PGothic" panose="020B0600070205080204" pitchFamily="34" charset="-128"/>
          <a:cs typeface="+mn-cs"/>
        </a:defRPr>
      </a:lvl5pPr>
      <a:lvl6pPr marL="2804090" indent="-304792" algn="l" rtl="0" eaLnBrk="1" latinLnBrk="0" hangingPunct="1">
        <a:spcBef>
          <a:spcPct val="20000"/>
        </a:spcBef>
        <a:buClr>
          <a:schemeClr val="accent1"/>
        </a:buClr>
        <a:buFont typeface="Wingdings"/>
        <a:buChar char="§"/>
        <a:defRPr kumimoji="0" sz="2400" kern="1200" baseline="0">
          <a:solidFill>
            <a:schemeClr val="tx1"/>
          </a:solidFill>
          <a:latin typeface="+mn-lt"/>
          <a:ea typeface="+mn-ea"/>
          <a:cs typeface="+mn-cs"/>
        </a:defRPr>
      </a:lvl6pPr>
      <a:lvl7pPr marL="3169841" indent="-304792" algn="l" rtl="0" eaLnBrk="1" latinLnBrk="0" hangingPunct="1">
        <a:spcBef>
          <a:spcPct val="20000"/>
        </a:spcBef>
        <a:buClr>
          <a:schemeClr val="accent2"/>
        </a:buClr>
        <a:buFont typeface="Wingdings"/>
        <a:buChar char="§"/>
        <a:defRPr kumimoji="0" sz="2400" kern="1200" baseline="0">
          <a:solidFill>
            <a:schemeClr val="tx1"/>
          </a:solidFill>
          <a:latin typeface="+mn-lt"/>
          <a:ea typeface="+mn-ea"/>
          <a:cs typeface="+mn-cs"/>
        </a:defRPr>
      </a:lvl7pPr>
      <a:lvl8pPr marL="3535592" indent="-304792" algn="l" rtl="0" eaLnBrk="1" latinLnBrk="0" hangingPunct="1">
        <a:spcBef>
          <a:spcPct val="20000"/>
        </a:spcBef>
        <a:buClr>
          <a:schemeClr val="accent3"/>
        </a:buClr>
        <a:buFont typeface="Wingdings"/>
        <a:buChar char="§"/>
        <a:defRPr kumimoji="0" sz="2400" kern="1200" baseline="0">
          <a:solidFill>
            <a:schemeClr val="tx1"/>
          </a:solidFill>
          <a:latin typeface="+mn-lt"/>
          <a:ea typeface="+mn-ea"/>
          <a:cs typeface="+mn-cs"/>
        </a:defRPr>
      </a:lvl8pPr>
      <a:lvl9pPr marL="3901342" indent="-304792" algn="l" rtl="0" eaLnBrk="1" latinLnBrk="0" hangingPunct="1">
        <a:spcBef>
          <a:spcPct val="20000"/>
        </a:spcBef>
        <a:buClr>
          <a:schemeClr val="accent4"/>
        </a:buClr>
        <a:buFont typeface="Wingdings"/>
        <a:buChar char="§"/>
        <a:defRPr kumimoji="0" sz="2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actuary.org/sites/default/files/files/code_of_conduct.8_1.pdf"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actuary.org/content/professionalis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7F9A-276B-BBD3-F8AE-7CE4B4A3F82D}"/>
            </a:ext>
          </a:extLst>
        </p:cNvPr>
        <p:cNvGrpSpPr/>
        <p:nvPr/>
      </p:nvGrpSpPr>
      <p:grpSpPr>
        <a:xfrm>
          <a:off x="0" y="0"/>
          <a:ext cx="0" cy="0"/>
          <a:chOff x="0" y="0"/>
          <a:chExt cx="0" cy="0"/>
        </a:xfrm>
      </p:grpSpPr>
      <p:sp>
        <p:nvSpPr>
          <p:cNvPr id="119" name="Click to edit title">
            <a:extLst>
              <a:ext uri="{FF2B5EF4-FFF2-40B4-BE49-F238E27FC236}">
                <a16:creationId xmlns:a16="http://schemas.microsoft.com/office/drawing/2014/main" id="{45F763BE-1C48-B500-BC26-0AB537346D48}"/>
              </a:ext>
            </a:extLst>
          </p:cNvPr>
          <p:cNvSpPr txBox="1"/>
          <p:nvPr/>
        </p:nvSpPr>
        <p:spPr>
          <a:xfrm>
            <a:off x="978757" y="2811327"/>
            <a:ext cx="6512289" cy="1235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fontScale="62500" lnSpcReduction="20000"/>
          </a:bodyPr>
          <a:lstStyle>
            <a:lvl1pPr algn="r">
              <a:defRPr sz="5600" b="1">
                <a:solidFill>
                  <a:srgbClr val="FFFFFF"/>
                </a:solidFill>
                <a:latin typeface="Century Gothic"/>
                <a:ea typeface="Century Gothic"/>
                <a:cs typeface="Century Gothic"/>
                <a:sym typeface="Century Gothic"/>
              </a:defRPr>
            </a:lvl1pPr>
          </a:lstStyle>
          <a:p>
            <a:pPr algn="l">
              <a:spcAft>
                <a:spcPts val="600"/>
              </a:spcAft>
            </a:pPr>
            <a:r>
              <a:rPr lang="en-US" sz="7200" b="1" i="0" u="none" strike="noStrike" cap="none" spc="0" baseline="0" dirty="0">
                <a:uFillTx/>
                <a:latin typeface="Century Gothic"/>
                <a:ea typeface="Century Gothic"/>
                <a:cs typeface="Century Gothic"/>
                <a:sym typeface="Century Gothic"/>
              </a:rPr>
              <a:t>Professionalism: Basis of Self Regulation</a:t>
            </a:r>
          </a:p>
        </p:txBody>
      </p:sp>
      <p:pic>
        <p:nvPicPr>
          <p:cNvPr id="2" name="Picture 1">
            <a:extLst>
              <a:ext uri="{FF2B5EF4-FFF2-40B4-BE49-F238E27FC236}">
                <a16:creationId xmlns:a16="http://schemas.microsoft.com/office/drawing/2014/main" id="{6F282008-836F-50C9-D884-863BA9F1CC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 r="50923" b="51107"/>
          <a:stretch>
            <a:fillRect/>
          </a:stretch>
        </p:blipFill>
        <p:spPr>
          <a:xfrm>
            <a:off x="7772400" y="1504369"/>
            <a:ext cx="4206240" cy="3657600"/>
          </a:xfrm>
          <a:prstGeom prst="rect">
            <a:avLst/>
          </a:prstGeom>
          <a:effectLst>
            <a:glow rad="101600">
              <a:srgbClr val="C00000">
                <a:alpha val="60000"/>
              </a:srgbClr>
            </a:glow>
          </a:effectLst>
        </p:spPr>
      </p:pic>
    </p:spTree>
    <p:extLst>
      <p:ext uri="{BB962C8B-B14F-4D97-AF65-F5344CB8AC3E}">
        <p14:creationId xmlns:p14="http://schemas.microsoft.com/office/powerpoint/2010/main" val="39429852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337CF-26D8-4C6F-BA3A-3F871AC7A2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05AD6-EDC4-7B9B-5484-7593A5B4688B}"/>
              </a:ext>
            </a:extLst>
          </p:cNvPr>
          <p:cNvSpPr txBox="1"/>
          <p:nvPr/>
        </p:nvSpPr>
        <p:spPr>
          <a:xfrm>
            <a:off x="1037493" y="1160585"/>
            <a:ext cx="7297616" cy="35640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600" b="1" dirty="0">
                <a:solidFill>
                  <a:srgbClr val="C83640"/>
                </a:solidFill>
                <a:latin typeface="Century Gothic" panose="020B0502020202020204" pitchFamily="34" charset="0"/>
              </a:rPr>
              <a:t>ASB Authority</a:t>
            </a:r>
            <a:endParaRPr lang="en-US" sz="2800" b="1" dirty="0">
              <a:solidFill>
                <a:srgbClr val="C83640"/>
              </a:solidFill>
              <a:latin typeface="Century Gothic" panose="020B0502020202020204" pitchFamily="34" charset="0"/>
            </a:endParaRPr>
          </a:p>
          <a:p>
            <a:endParaRPr lang="en-US" sz="2800" b="1" dirty="0">
              <a:latin typeface="Century Gothic" panose="020B0502020202020204" pitchFamily="34" charset="0"/>
            </a:endParaRPr>
          </a:p>
          <a:p>
            <a:endParaRPr lang="en-US" sz="2800" b="1" dirty="0">
              <a:latin typeface="Century Gothic" panose="020B0502020202020204" pitchFamily="34" charset="0"/>
            </a:endParaRPr>
          </a:p>
          <a:p>
            <a:pPr marL="673097" indent="-571500">
              <a:lnSpc>
                <a:spcPct val="110000"/>
              </a:lnSpc>
              <a:buClr>
                <a:srgbClr val="C83640"/>
              </a:buClr>
              <a:buFont typeface="Arial" panose="020B0604020202020204" pitchFamily="34" charset="0"/>
              <a:buChar char="•"/>
            </a:pPr>
            <a:r>
              <a:rPr lang="en-US" sz="2400" dirty="0">
                <a:latin typeface="Century Gothic" panose="020B0502020202020204" pitchFamily="34" charset="0"/>
              </a:rPr>
              <a:t>Established by Academy bylaws.</a:t>
            </a:r>
          </a:p>
          <a:p>
            <a:pPr marL="673097" indent="-571500">
              <a:lnSpc>
                <a:spcPct val="110000"/>
              </a:lnSpc>
              <a:buClr>
                <a:srgbClr val="C83640"/>
              </a:buClr>
              <a:buFont typeface="Arial" panose="020B0604020202020204" pitchFamily="34" charset="0"/>
              <a:buChar char="•"/>
            </a:pPr>
            <a:r>
              <a:rPr lang="en-US" sz="2400" dirty="0">
                <a:latin typeface="Century Gothic" panose="020B0502020202020204" pitchFamily="34" charset="0"/>
              </a:rPr>
              <a:t>Legally part of the Academy.</a:t>
            </a:r>
          </a:p>
          <a:p>
            <a:pPr marL="673097" indent="-571500">
              <a:lnSpc>
                <a:spcPct val="110000"/>
              </a:lnSpc>
              <a:buClr>
                <a:srgbClr val="C83640"/>
              </a:buClr>
              <a:buFont typeface="Arial" panose="020B0604020202020204" pitchFamily="34" charset="0"/>
              <a:buChar char="•"/>
            </a:pPr>
            <a:r>
              <a:rPr lang="en-US" sz="2400" dirty="0">
                <a:latin typeface="Century Gothic" panose="020B0502020202020204" pitchFamily="34" charset="0"/>
              </a:rPr>
              <a:t>Has exclusive authority to promulgate standards.</a:t>
            </a: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Century Gothic" panose="020B0502020202020204" pitchFamily="34" charset="0"/>
              <a:sym typeface="Calibri"/>
            </a:endParaRPr>
          </a:p>
        </p:txBody>
      </p:sp>
      <p:pic>
        <p:nvPicPr>
          <p:cNvPr id="2" name="Picture 1">
            <a:extLst>
              <a:ext uri="{FF2B5EF4-FFF2-40B4-BE49-F238E27FC236}">
                <a16:creationId xmlns:a16="http://schemas.microsoft.com/office/drawing/2014/main" id="{F017E6AF-9B8D-CED4-4175-837028AC22AF}"/>
              </a:ext>
            </a:extLst>
          </p:cNvPr>
          <p:cNvPicPr>
            <a:picLocks noChangeAspect="1"/>
          </p:cNvPicPr>
          <p:nvPr/>
        </p:nvPicPr>
        <p:blipFill>
          <a:blip r:embed="rId2"/>
          <a:stretch>
            <a:fillRect/>
          </a:stretch>
        </p:blipFill>
        <p:spPr>
          <a:xfrm>
            <a:off x="7705748" y="2396796"/>
            <a:ext cx="3577992" cy="1788996"/>
          </a:xfrm>
          <a:prstGeom prst="rect">
            <a:avLst/>
          </a:prstGeom>
        </p:spPr>
      </p:pic>
    </p:spTree>
    <p:extLst>
      <p:ext uri="{BB962C8B-B14F-4D97-AF65-F5344CB8AC3E}">
        <p14:creationId xmlns:p14="http://schemas.microsoft.com/office/powerpoint/2010/main" val="13531937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9D05A-E841-13CC-7566-A403794BA0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2F713F-2572-47FE-EE8B-3DD8D70ECDC4}"/>
              </a:ext>
            </a:extLst>
          </p:cNvPr>
          <p:cNvSpPr txBox="1"/>
          <p:nvPr/>
        </p:nvSpPr>
        <p:spPr>
          <a:xfrm>
            <a:off x="1027234" y="993531"/>
            <a:ext cx="1013753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600" b="1" dirty="0">
                <a:solidFill>
                  <a:srgbClr val="C83640"/>
                </a:solidFill>
                <a:latin typeface="Century Gothic" panose="020B0502020202020204" pitchFamily="34" charset="0"/>
              </a:rPr>
              <a:t>ASB Rooted in Precept 3 of Code of Professional Conduct</a:t>
            </a:r>
            <a:endParaRPr lang="en-US" sz="2800" b="1" dirty="0">
              <a:solidFill>
                <a:srgbClr val="C83640"/>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F37E6B89-4482-D771-A398-ACD4B5D10B55}"/>
              </a:ext>
            </a:extLst>
          </p:cNvPr>
          <p:cNvSpPr/>
          <p:nvPr/>
        </p:nvSpPr>
        <p:spPr>
          <a:xfrm>
            <a:off x="1416756" y="2476034"/>
            <a:ext cx="4297887" cy="2359735"/>
          </a:xfrm>
          <a:prstGeom prst="roundRect">
            <a:avLst>
              <a:gd name="adj" fmla="val 10000"/>
            </a:avLst>
          </a:prstGeom>
          <a:solidFill>
            <a:srgbClr val="C83640"/>
          </a:solidFill>
          <a:ln/>
        </p:spPr>
        <p:style>
          <a:lnRef idx="2">
            <a:schemeClr val="accent2">
              <a:shade val="15000"/>
            </a:schemeClr>
          </a:lnRef>
          <a:fillRef idx="1">
            <a:schemeClr val="accent2"/>
          </a:fillRef>
          <a:effectRef idx="0">
            <a:schemeClr val="accent2"/>
          </a:effectRef>
          <a:fontRef idx="minor">
            <a:schemeClr val="lt1"/>
          </a:fontRef>
        </p:style>
        <p:txBody>
          <a:bodyPr/>
          <a:lstStyle/>
          <a:p>
            <a:pPr algn="ctr"/>
            <a:endParaRPr lang="en-US" sz="1600" b="1" dirty="0">
              <a:latin typeface="Century Gothic" panose="020B0502020202020204" pitchFamily="34" charset="0"/>
            </a:endParaRP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PRECEPT 3.</a:t>
            </a:r>
            <a:r>
              <a:rPr lang="en-US" sz="1600" dirty="0">
                <a:latin typeface="Century Gothic" panose="020B0502020202020204" pitchFamily="34" charset="0"/>
              </a:rPr>
              <a:t> An Actuary shall ensure that Actuarial Services performed by or under the direction of the Actuary satisfy </a:t>
            </a:r>
            <a:r>
              <a:rPr lang="en-US" sz="1600" b="1" dirty="0">
                <a:solidFill>
                  <a:srgbClr val="FFFF00"/>
                </a:solidFill>
                <a:latin typeface="Century Gothic" panose="020B0502020202020204" pitchFamily="34" charset="0"/>
              </a:rPr>
              <a:t>applicable standards of practice</a:t>
            </a:r>
            <a:r>
              <a:rPr lang="en-US" sz="1600" dirty="0">
                <a:latin typeface="Century Gothic" panose="020B0502020202020204" pitchFamily="34" charset="0"/>
              </a:rPr>
              <a:t>.</a:t>
            </a:r>
            <a:br>
              <a:rPr lang="en-US" sz="1600" dirty="0">
                <a:latin typeface="Century Gothic" panose="020B0502020202020204" pitchFamily="34" charset="0"/>
              </a:rPr>
            </a:br>
            <a:br>
              <a:rPr lang="en-US" sz="1600" kern="1200" dirty="0">
                <a:latin typeface="Century Gothic" panose="020B0502020202020204" pitchFamily="34" charset="0"/>
              </a:rPr>
            </a:br>
            <a:endParaRPr lang="en-US" sz="1600" kern="1200" dirty="0">
              <a:latin typeface="Century Gothic" panose="020B0502020202020204" pitchFamily="34" charset="0"/>
            </a:endParaRPr>
          </a:p>
          <a:p>
            <a:endParaRPr lang="en-US" sz="1600" dirty="0">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AD25D9F3-941C-D083-2BBB-EF2C2B3D92AD}"/>
              </a:ext>
            </a:extLst>
          </p:cNvPr>
          <p:cNvSpPr/>
          <p:nvPr/>
        </p:nvSpPr>
        <p:spPr>
          <a:xfrm>
            <a:off x="6477358" y="2476034"/>
            <a:ext cx="4297886" cy="2359735"/>
          </a:xfrm>
          <a:prstGeom prst="roundRect">
            <a:avLst>
              <a:gd name="adj" fmla="val 10000"/>
            </a:avLst>
          </a:prstGeom>
          <a:solidFill>
            <a:srgbClr val="C83640"/>
          </a:solidFill>
          <a:ln/>
        </p:spPr>
        <p:style>
          <a:lnRef idx="2">
            <a:schemeClr val="accent2">
              <a:shade val="15000"/>
            </a:schemeClr>
          </a:lnRef>
          <a:fillRef idx="1">
            <a:schemeClr val="accent2"/>
          </a:fillRef>
          <a:effectRef idx="0">
            <a:schemeClr val="accent2"/>
          </a:effectRef>
          <a:fontRef idx="minor">
            <a:schemeClr val="lt1"/>
          </a:fontRef>
        </p:style>
        <p:txBody>
          <a:bodyPr/>
          <a:lstStyle/>
          <a:p>
            <a:pPr algn="ctr"/>
            <a:endParaRPr lang="en-US" sz="1600" b="1" u="sng" dirty="0">
              <a:latin typeface="Century Gothic" panose="020B0502020202020204" pitchFamily="34" charset="0"/>
            </a:endParaRPr>
          </a:p>
          <a:p>
            <a:pPr algn="ctr"/>
            <a:r>
              <a:rPr lang="en-US" sz="1600" b="1" u="sng" dirty="0">
                <a:latin typeface="Century Gothic" panose="020B0502020202020204" pitchFamily="34" charset="0"/>
              </a:rPr>
              <a:t>Purpose of the ASB</a:t>
            </a:r>
            <a:r>
              <a:rPr lang="en-US" sz="1600" dirty="0">
                <a:latin typeface="Century Gothic" panose="020B0502020202020204" pitchFamily="34" charset="0"/>
              </a:rPr>
              <a:t>  </a:t>
            </a:r>
            <a:br>
              <a:rPr lang="en-US" sz="1600" dirty="0">
                <a:latin typeface="Century Gothic" panose="020B0502020202020204" pitchFamily="34" charset="0"/>
              </a:rPr>
            </a:br>
            <a:r>
              <a:rPr lang="en-US" sz="1600" dirty="0">
                <a:latin typeface="Century Gothic" panose="020B0502020202020204" pitchFamily="34" charset="0"/>
              </a:rPr>
              <a:t>The Actuarial Standards Board (ASB</a:t>
            </a:r>
            <a:r>
              <a:rPr lang="en-US" sz="1600" dirty="0">
                <a:solidFill>
                  <a:srgbClr val="FFFF00"/>
                </a:solidFill>
                <a:latin typeface="Century Gothic" panose="020B0502020202020204" pitchFamily="34" charset="0"/>
              </a:rPr>
              <a:t>) </a:t>
            </a:r>
            <a:r>
              <a:rPr lang="en-US" sz="1600" b="1" dirty="0">
                <a:solidFill>
                  <a:srgbClr val="FFFF00"/>
                </a:solidFill>
                <a:latin typeface="Century Gothic" panose="020B0502020202020204" pitchFamily="34" charset="0"/>
              </a:rPr>
              <a:t>sets standards</a:t>
            </a:r>
            <a:r>
              <a:rPr lang="en-US" sz="1600" b="1" dirty="0">
                <a:solidFill>
                  <a:srgbClr val="C00000"/>
                </a:solidFill>
                <a:latin typeface="Century Gothic" panose="020B0502020202020204" pitchFamily="34" charset="0"/>
              </a:rPr>
              <a:t> </a:t>
            </a:r>
            <a:r>
              <a:rPr lang="en-US" sz="1600" dirty="0">
                <a:latin typeface="Century Gothic" panose="020B0502020202020204" pitchFamily="34" charset="0"/>
              </a:rPr>
              <a:t>for </a:t>
            </a:r>
            <a:r>
              <a:rPr lang="en-US" sz="1600" b="1" dirty="0">
                <a:solidFill>
                  <a:srgbClr val="FFFF00"/>
                </a:solidFill>
                <a:latin typeface="Century Gothic" panose="020B0502020202020204" pitchFamily="34" charset="0"/>
              </a:rPr>
              <a:t>appropriate actuarial practice in the United States</a:t>
            </a:r>
            <a:r>
              <a:rPr lang="en-US" sz="1600" dirty="0">
                <a:solidFill>
                  <a:srgbClr val="FFFF00"/>
                </a:solidFill>
                <a:latin typeface="Century Gothic" panose="020B0502020202020204" pitchFamily="34" charset="0"/>
              </a:rPr>
              <a:t> </a:t>
            </a:r>
            <a:r>
              <a:rPr lang="en-US" sz="1600" dirty="0">
                <a:latin typeface="Century Gothic" panose="020B0502020202020204" pitchFamily="34" charset="0"/>
              </a:rPr>
              <a:t>through the development and promulgation of actuarial standards of practice (ASOPs).</a:t>
            </a:r>
          </a:p>
          <a:p>
            <a:endParaRPr lang="en-US" sz="1600" dirty="0">
              <a:latin typeface="Century Gothic" panose="020B0502020202020204" pitchFamily="34" charset="0"/>
            </a:endParaRPr>
          </a:p>
        </p:txBody>
      </p:sp>
    </p:spTree>
    <p:extLst>
      <p:ext uri="{BB962C8B-B14F-4D97-AF65-F5344CB8AC3E}">
        <p14:creationId xmlns:p14="http://schemas.microsoft.com/office/powerpoint/2010/main" val="7373941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D9613-9598-7E8A-1D37-46A9C3B570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4C0B32-CB5D-3229-0614-7D2A00C34E30}"/>
              </a:ext>
            </a:extLst>
          </p:cNvPr>
          <p:cNvSpPr txBox="1"/>
          <p:nvPr/>
        </p:nvSpPr>
        <p:spPr>
          <a:xfrm>
            <a:off x="1591408" y="3044281"/>
            <a:ext cx="9009184"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Century Gothic" panose="020B0502020202020204" pitchFamily="34" charset="0"/>
                <a:sym typeface="Calibri"/>
              </a:rPr>
              <a:t>Actuarial Standards of Practice</a:t>
            </a:r>
          </a:p>
        </p:txBody>
      </p:sp>
    </p:spTree>
    <p:extLst>
      <p:ext uri="{BB962C8B-B14F-4D97-AF65-F5344CB8AC3E}">
        <p14:creationId xmlns:p14="http://schemas.microsoft.com/office/powerpoint/2010/main" val="16919631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B43AB-9CC1-9009-C624-75BE2EEEB21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7F8A48-F2BC-A69C-F8E2-742BB87C6EBB}"/>
              </a:ext>
            </a:extLst>
          </p:cNvPr>
          <p:cNvSpPr txBox="1"/>
          <p:nvPr/>
        </p:nvSpPr>
        <p:spPr>
          <a:xfrm>
            <a:off x="1037492" y="1169377"/>
            <a:ext cx="10137531" cy="4216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600" b="1" dirty="0">
                <a:solidFill>
                  <a:srgbClr val="C83640"/>
                </a:solidFill>
                <a:latin typeface="Century Gothic" panose="020B0502020202020204" pitchFamily="34" charset="0"/>
              </a:rPr>
              <a:t>What Is an ASOP?</a:t>
            </a:r>
            <a:endParaRPr lang="en-US" sz="2800" b="1" dirty="0">
              <a:solidFill>
                <a:srgbClr val="C83640"/>
              </a:solidFill>
              <a:latin typeface="Century Gothic" panose="020B0502020202020204" pitchFamily="34" charset="0"/>
            </a:endParaRPr>
          </a:p>
          <a:p>
            <a:endParaRPr lang="en-US" sz="2800" b="1" dirty="0">
              <a:latin typeface="Century Gothic" panose="020B0502020202020204" pitchFamily="34" charset="0"/>
            </a:endParaRPr>
          </a:p>
          <a:p>
            <a:pPr>
              <a:buSzPct val="80000"/>
              <a:defRPr lang="en-us" sz="2900" b="0" i="0" u="none" strike="noStrike" kern="1" spc="0" baseline="0">
                <a:solidFill>
                  <a:schemeClr val="tx1"/>
                </a:solidFill>
                <a:latin typeface="Calibri" pitchFamily="2" charset="0"/>
                <a:ea typeface="MS PGothic" pitchFamily="2" charset="0"/>
                <a:cs typeface="Calibri" pitchFamily="2" charset="0"/>
              </a:defRPr>
            </a:pPr>
            <a:r>
              <a:rPr lang="en-US" sz="2400" dirty="0">
                <a:latin typeface="Century Gothic" panose="020B0502020202020204" pitchFamily="34" charset="0"/>
              </a:rPr>
              <a:t>ASOPs describe the procedures an actuary should follow when performing actuarial services and identify what the actuary should disclose when communicating the results of those services.</a:t>
            </a:r>
          </a:p>
          <a:p>
            <a:pPr>
              <a:buSzPct val="80000"/>
              <a:defRPr lang="en-us" sz="2900" b="0" i="0" u="none" strike="noStrike" kern="1" spc="0" baseline="0">
                <a:solidFill>
                  <a:schemeClr val="tx1"/>
                </a:solidFill>
                <a:latin typeface="Calibri" pitchFamily="2" charset="0"/>
                <a:ea typeface="MS PGothic" pitchFamily="2" charset="0"/>
                <a:cs typeface="Calibri" pitchFamily="2" charset="0"/>
              </a:defRPr>
            </a:pPr>
            <a:endParaRPr lang="en-US" sz="2400" dirty="0">
              <a:latin typeface="Century Gothic" panose="020B0502020202020204" pitchFamily="34" charset="0"/>
            </a:endParaRPr>
          </a:p>
          <a:p>
            <a:pPr marL="457200" indent="-457200">
              <a:buClr>
                <a:srgbClr val="C83640"/>
              </a:buClr>
              <a:buSzPct val="80000"/>
              <a:buFont typeface="Arial" panose="020B0604020202020204" pitchFamily="34" charset="0"/>
              <a:buChar char="•"/>
              <a:defRPr lang="en-us" sz="2900" b="0" i="0" u="none" strike="noStrike" kern="1" spc="0" baseline="0">
                <a:solidFill>
                  <a:schemeClr val="tx1"/>
                </a:solidFill>
                <a:latin typeface="Calibri" pitchFamily="2" charset="0"/>
                <a:ea typeface="MS PGothic" pitchFamily="2" charset="0"/>
                <a:cs typeface="Calibri" pitchFamily="2" charset="0"/>
              </a:defRPr>
            </a:pPr>
            <a:r>
              <a:rPr lang="en-US" sz="2000" dirty="0">
                <a:latin typeface="Century Gothic" panose="020B0502020202020204" pitchFamily="34" charset="0"/>
              </a:rPr>
              <a:t>Serve to assure the public that actuaries are professionally accountable. </a:t>
            </a:r>
          </a:p>
          <a:p>
            <a:pPr>
              <a:buClr>
                <a:schemeClr val="accent1"/>
              </a:buClr>
              <a:buSzPct val="80000"/>
              <a:defRPr lang="en-us" sz="2900" b="0" i="0" u="none" strike="noStrike" kern="1" spc="0" baseline="0">
                <a:solidFill>
                  <a:schemeClr val="tx1"/>
                </a:solidFill>
                <a:latin typeface="Calibri" pitchFamily="2" charset="0"/>
                <a:ea typeface="MS PGothic" pitchFamily="2" charset="0"/>
                <a:cs typeface="Calibri" pitchFamily="2" charset="0"/>
              </a:defRPr>
            </a:pPr>
            <a:endParaRPr lang="en-US" sz="2000" dirty="0">
              <a:latin typeface="Century Gothic" panose="020B0502020202020204" pitchFamily="34" charset="0"/>
            </a:endParaRPr>
          </a:p>
          <a:p>
            <a:pPr marL="457200" indent="-457200">
              <a:buClr>
                <a:srgbClr val="C83640"/>
              </a:buClr>
              <a:buSzPct val="80000"/>
              <a:buFont typeface="Arial" panose="020B0604020202020204" pitchFamily="34" charset="0"/>
              <a:buChar char="•"/>
              <a:defRPr lang="en-us" sz="2900" b="0" i="0" u="none" strike="noStrike" kern="1" spc="0" baseline="0">
                <a:solidFill>
                  <a:schemeClr val="tx1"/>
                </a:solidFill>
                <a:latin typeface="Calibri" pitchFamily="2" charset="0"/>
                <a:ea typeface="MS PGothic" pitchFamily="2" charset="0"/>
                <a:cs typeface="Calibri" pitchFamily="2" charset="0"/>
              </a:defRPr>
            </a:pPr>
            <a:r>
              <a:rPr lang="en-US" sz="2000" dirty="0">
                <a:latin typeface="Century Gothic" panose="020B0502020202020204" pitchFamily="34" charset="0"/>
              </a:rPr>
              <a:t>Provide practicing actuaries with a basis for assuring that their work will conform to appropriate practices.</a:t>
            </a: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Century Gothic" panose="020B0502020202020204" pitchFamily="34" charset="0"/>
              <a:sym typeface="Calibri"/>
            </a:endParaRPr>
          </a:p>
        </p:txBody>
      </p:sp>
    </p:spTree>
    <p:extLst>
      <p:ext uri="{BB962C8B-B14F-4D97-AF65-F5344CB8AC3E}">
        <p14:creationId xmlns:p14="http://schemas.microsoft.com/office/powerpoint/2010/main" val="10479842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FAA47-4A01-03F1-553D-53DDE223B9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46F881B-0784-6744-97A3-C4B52FBA7A21}"/>
              </a:ext>
            </a:extLst>
          </p:cNvPr>
          <p:cNvSpPr txBox="1"/>
          <p:nvPr/>
        </p:nvSpPr>
        <p:spPr>
          <a:xfrm>
            <a:off x="1027234" y="1063870"/>
            <a:ext cx="10137531" cy="4462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en-US" sz="3600" b="1" dirty="0">
                <a:solidFill>
                  <a:srgbClr val="C83640"/>
                </a:solidFill>
                <a:latin typeface="Century Gothic" panose="020B0502020202020204" pitchFamily="34" charset="0"/>
                <a:ea typeface="MS PGothic"/>
              </a:rPr>
              <a:t>Philosophy of ASOPs</a:t>
            </a:r>
          </a:p>
          <a:p>
            <a:endParaRPr lang="en-US" sz="2800" b="1" dirty="0">
              <a:solidFill>
                <a:srgbClr val="C83640"/>
              </a:solidFill>
              <a:latin typeface="Century Gothic" panose="020B0502020202020204" pitchFamily="34" charset="0"/>
            </a:endParaRPr>
          </a:p>
          <a:p>
            <a:pPr marL="481965" indent="-380365">
              <a:buClr>
                <a:srgbClr val="C83640"/>
              </a:buClr>
              <a:buSzPct val="100000"/>
              <a:buFont typeface="Arial" panose="05000000000000000000" pitchFamily="2" charset="2"/>
              <a:buChar char="•"/>
              <a:defRPr/>
            </a:pPr>
            <a:r>
              <a:rPr lang="en-US" altLang="en-US" sz="2400" dirty="0">
                <a:latin typeface="Century Gothic" panose="020B0502020202020204" pitchFamily="34" charset="0"/>
                <a:ea typeface="MS PGothic"/>
              </a:rPr>
              <a:t>Guidance for appropriate practice</a:t>
            </a:r>
          </a:p>
          <a:p>
            <a:pPr marL="481965" indent="-380365">
              <a:buClr>
                <a:srgbClr val="C83640"/>
              </a:buClr>
              <a:buSzPct val="100000"/>
              <a:buFont typeface="Arial" panose="05000000000000000000" pitchFamily="2" charset="2"/>
              <a:buChar char="•"/>
              <a:defRPr/>
            </a:pPr>
            <a:r>
              <a:rPr lang="en-US" altLang="en-US" sz="2400" dirty="0">
                <a:latin typeface="Century Gothic" panose="020B0502020202020204" pitchFamily="34" charset="0"/>
                <a:ea typeface="MS PGothic"/>
              </a:rPr>
              <a:t>Principle-based</a:t>
            </a:r>
          </a:p>
          <a:p>
            <a:pPr marL="481965" indent="-380365">
              <a:buClr>
                <a:srgbClr val="C83640"/>
              </a:buClr>
              <a:buSzPct val="100000"/>
              <a:buFont typeface="Arial" panose="05000000000000000000" pitchFamily="2" charset="2"/>
              <a:buChar char="•"/>
              <a:defRPr/>
            </a:pPr>
            <a:r>
              <a:rPr lang="en-US" altLang="en-US" sz="2400" dirty="0">
                <a:latin typeface="Century Gothic" panose="020B0502020202020204" pitchFamily="34" charset="0"/>
                <a:ea typeface="MS PGothic"/>
              </a:rPr>
              <a:t>Flexible</a:t>
            </a:r>
          </a:p>
          <a:p>
            <a:pPr marL="481965" indent="-380365">
              <a:buClr>
                <a:srgbClr val="C83640"/>
              </a:buClr>
              <a:buSzPct val="100000"/>
              <a:buFont typeface="Arial" panose="05000000000000000000" pitchFamily="2" charset="2"/>
              <a:buChar char="•"/>
              <a:defRPr/>
            </a:pPr>
            <a:r>
              <a:rPr lang="en-US" altLang="en-US" sz="2400" dirty="0">
                <a:latin typeface="Century Gothic" panose="020B0502020202020204" pitchFamily="34" charset="0"/>
                <a:ea typeface="MS PGothic"/>
              </a:rPr>
              <a:t>Disclosure</a:t>
            </a:r>
          </a:p>
          <a:p>
            <a:pPr marL="481965" indent="-380365">
              <a:buClr>
                <a:srgbClr val="C83640"/>
              </a:buClr>
              <a:buSzPct val="100000"/>
              <a:buFont typeface="Arial" panose="05000000000000000000" pitchFamily="2" charset="2"/>
              <a:buChar char="•"/>
              <a:defRPr/>
            </a:pPr>
            <a:r>
              <a:rPr lang="en-US" altLang="en-US" sz="2400" dirty="0">
                <a:latin typeface="Century Gothic" panose="020B0502020202020204" pitchFamily="34" charset="0"/>
                <a:ea typeface="MS PGothic"/>
              </a:rPr>
              <a:t>Broad applicability</a:t>
            </a:r>
          </a:p>
          <a:p>
            <a:pPr marL="481965" indent="-380365">
              <a:buClr>
                <a:srgbClr val="C83640"/>
              </a:buClr>
              <a:buSzPct val="100000"/>
              <a:buFont typeface="Arial" panose="05000000000000000000" pitchFamily="2" charset="2"/>
              <a:buChar char="•"/>
              <a:defRPr/>
            </a:pPr>
            <a:r>
              <a:rPr lang="en-US" altLang="en-US" sz="2400" dirty="0">
                <a:latin typeface="Century Gothic" panose="020B0502020202020204" pitchFamily="34" charset="0"/>
                <a:ea typeface="MS PGothic"/>
              </a:rPr>
              <a:t>Cannot cover all circumstances</a:t>
            </a:r>
          </a:p>
          <a:p>
            <a:pPr marL="481965" indent="-380365">
              <a:buClr>
                <a:srgbClr val="C83640"/>
              </a:buClr>
              <a:buSzPct val="100000"/>
              <a:buFont typeface="Arial" panose="05000000000000000000" pitchFamily="2" charset="2"/>
              <a:buChar char="•"/>
              <a:defRPr/>
            </a:pPr>
            <a:r>
              <a:rPr lang="en-US" altLang="en-US" sz="2400" dirty="0">
                <a:latin typeface="Century Gothic" panose="020B0502020202020204" pitchFamily="34" charset="0"/>
                <a:ea typeface="MS PGothic"/>
              </a:rPr>
              <a:t>Support profession’s self-regulation</a:t>
            </a:r>
          </a:p>
          <a:p>
            <a:pPr marL="481965" indent="-380365">
              <a:buClr>
                <a:srgbClr val="C83640"/>
              </a:buClr>
              <a:buSzPct val="100000"/>
              <a:buFont typeface="Arial" panose="05000000000000000000" pitchFamily="2" charset="2"/>
              <a:buChar char="•"/>
              <a:defRPr/>
            </a:pPr>
            <a:r>
              <a:rPr lang="en-US" altLang="en-US" sz="2400" dirty="0">
                <a:latin typeface="Century Gothic" panose="020B0502020202020204" pitchFamily="34" charset="0"/>
                <a:ea typeface="MS PGothic"/>
              </a:rPr>
              <a:t>Don’t guarantee good work</a:t>
            </a: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Century Gothic" panose="020B0502020202020204" pitchFamily="34" charset="0"/>
              <a:sym typeface="Calibri"/>
            </a:endParaRPr>
          </a:p>
        </p:txBody>
      </p:sp>
    </p:spTree>
    <p:extLst>
      <p:ext uri="{BB962C8B-B14F-4D97-AF65-F5344CB8AC3E}">
        <p14:creationId xmlns:p14="http://schemas.microsoft.com/office/powerpoint/2010/main" val="352231333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F638C-59B4-9B98-2535-AC7FD643F3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91482AF-8367-8B51-7227-18CBC80A246C}"/>
              </a:ext>
            </a:extLst>
          </p:cNvPr>
          <p:cNvSpPr txBox="1"/>
          <p:nvPr/>
        </p:nvSpPr>
        <p:spPr>
          <a:xfrm>
            <a:off x="1027234" y="1178170"/>
            <a:ext cx="10137531" cy="2369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en-US" sz="3600" b="1" dirty="0">
                <a:solidFill>
                  <a:srgbClr val="C83640"/>
                </a:solidFill>
                <a:latin typeface="Century Gothic" panose="020B0502020202020204" pitchFamily="34" charset="0"/>
                <a:ea typeface="MS PGothic"/>
              </a:rPr>
              <a:t>ASOP Level of Prescription</a:t>
            </a:r>
          </a:p>
          <a:p>
            <a:endParaRPr lang="en-US" sz="2800" b="1" dirty="0">
              <a:solidFill>
                <a:srgbClr val="C83640"/>
              </a:solidFill>
              <a:latin typeface="Century Gothic" panose="020B0502020202020204" pitchFamily="34" charset="0"/>
            </a:endParaRPr>
          </a:p>
          <a:p>
            <a:endParaRPr lang="en-US" sz="2800" b="1" dirty="0">
              <a:solidFill>
                <a:srgbClr val="C83640"/>
              </a:solidFill>
              <a:latin typeface="Century Gothic" panose="020B0502020202020204" pitchFamily="34" charset="0"/>
            </a:endParaRPr>
          </a:p>
          <a:p>
            <a:endParaRPr lang="en-US" sz="2800" b="1" dirty="0">
              <a:solidFill>
                <a:srgbClr val="C83640"/>
              </a:solidFill>
              <a:latin typeface="Century Gothic" panose="020B0502020202020204" pitchFamily="34" charset="0"/>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Century Gothic" panose="020B0502020202020204" pitchFamily="34" charset="0"/>
                <a:sym typeface="Calibri"/>
              </a:rPr>
              <a:t>General Thoughts (</a:t>
            </a:r>
            <a:r>
              <a:rPr kumimoji="0" lang="en-US" sz="2800" b="0" i="1" u="none" strike="noStrike" cap="none" spc="0" normalizeH="0" baseline="0" dirty="0">
                <a:ln>
                  <a:noFill/>
                </a:ln>
                <a:solidFill>
                  <a:srgbClr val="000000"/>
                </a:solidFill>
                <a:effectLst/>
                <a:uFillTx/>
                <a:latin typeface="Century Gothic" panose="020B0502020202020204" pitchFamily="34" charset="0"/>
                <a:sym typeface="Calibri"/>
              </a:rPr>
              <a:t>“What ASOPs Can and Cannot Do”</a:t>
            </a:r>
            <a:r>
              <a:rPr kumimoji="0" lang="en-US" sz="2800" b="0" strike="noStrike" cap="none" spc="0" normalizeH="0" baseline="0" dirty="0">
                <a:ln>
                  <a:noFill/>
                </a:ln>
                <a:solidFill>
                  <a:srgbClr val="000000"/>
                </a:solidFill>
                <a:effectLst/>
                <a:uFillTx/>
                <a:latin typeface="Century Gothic" panose="020B0502020202020204" pitchFamily="34" charset="0"/>
                <a:sym typeface="Calibri"/>
              </a:rPr>
              <a:t>)</a:t>
            </a:r>
            <a:endParaRPr kumimoji="0" lang="en-US" sz="2800" b="0" i="1" u="none" strike="noStrike" cap="none" spc="0" normalizeH="0" baseline="0" dirty="0">
              <a:ln>
                <a:noFill/>
              </a:ln>
              <a:solidFill>
                <a:srgbClr val="000000"/>
              </a:solidFill>
              <a:effectLst/>
              <a:uFillTx/>
              <a:latin typeface="Century Gothic" panose="020B0502020202020204" pitchFamily="34" charset="0"/>
              <a:sym typeface="Calibri"/>
            </a:endParaRPr>
          </a:p>
        </p:txBody>
      </p:sp>
    </p:spTree>
    <p:extLst>
      <p:ext uri="{BB962C8B-B14F-4D97-AF65-F5344CB8AC3E}">
        <p14:creationId xmlns:p14="http://schemas.microsoft.com/office/powerpoint/2010/main" val="13738011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33FB6-E3CE-89F7-D264-424199F54E99}"/>
            </a:ext>
          </a:extLst>
        </p:cNvPr>
        <p:cNvGrpSpPr/>
        <p:nvPr/>
      </p:nvGrpSpPr>
      <p:grpSpPr>
        <a:xfrm>
          <a:off x="0" y="0"/>
          <a:ext cx="0" cy="0"/>
          <a:chOff x="0" y="0"/>
          <a:chExt cx="0" cy="0"/>
        </a:xfrm>
      </p:grpSpPr>
      <p:sp>
        <p:nvSpPr>
          <p:cNvPr id="119" name="Click to edit title">
            <a:extLst>
              <a:ext uri="{FF2B5EF4-FFF2-40B4-BE49-F238E27FC236}">
                <a16:creationId xmlns:a16="http://schemas.microsoft.com/office/drawing/2014/main" id="{B377F57D-7AD9-994B-F4E4-5FCC08451B49}"/>
              </a:ext>
            </a:extLst>
          </p:cNvPr>
          <p:cNvSpPr txBox="1"/>
          <p:nvPr/>
        </p:nvSpPr>
        <p:spPr>
          <a:xfrm>
            <a:off x="969965" y="2905835"/>
            <a:ext cx="6992578" cy="1046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fontScale="92500" lnSpcReduction="10000"/>
          </a:bodyPr>
          <a:lstStyle>
            <a:lvl1pPr algn="r">
              <a:defRPr sz="5600" b="1">
                <a:solidFill>
                  <a:srgbClr val="FFFFFF"/>
                </a:solidFill>
                <a:latin typeface="Century Gothic"/>
                <a:ea typeface="Century Gothic"/>
                <a:cs typeface="Century Gothic"/>
                <a:sym typeface="Century Gothic"/>
              </a:defRPr>
            </a:lvl1pPr>
          </a:lstStyle>
          <a:p>
            <a:pPr algn="l">
              <a:spcAft>
                <a:spcPts val="600"/>
              </a:spcAft>
            </a:pPr>
            <a:r>
              <a:rPr lang="en-US" sz="7200" b="1" i="0" u="none" strike="noStrike" cap="none" spc="0" baseline="0" dirty="0">
                <a:uFillTx/>
                <a:latin typeface="Century Gothic"/>
                <a:ea typeface="Century Gothic"/>
                <a:cs typeface="Century Gothic"/>
                <a:sym typeface="Century Gothic"/>
              </a:rPr>
              <a:t>ASOP Process</a:t>
            </a:r>
          </a:p>
        </p:txBody>
      </p:sp>
      <p:pic>
        <p:nvPicPr>
          <p:cNvPr id="8" name="Picture 7">
            <a:extLst>
              <a:ext uri="{FF2B5EF4-FFF2-40B4-BE49-F238E27FC236}">
                <a16:creationId xmlns:a16="http://schemas.microsoft.com/office/drawing/2014/main" id="{587F0C9A-F47B-26B8-A6F9-58B0E82FAD75}"/>
              </a:ext>
            </a:extLst>
          </p:cNvPr>
          <p:cNvPicPr>
            <a:picLocks noChangeAspect="1"/>
          </p:cNvPicPr>
          <p:nvPr/>
        </p:nvPicPr>
        <p:blipFill>
          <a:blip r:embed="rId2"/>
          <a:stretch>
            <a:fillRect/>
          </a:stretch>
        </p:blipFill>
        <p:spPr>
          <a:xfrm>
            <a:off x="6254075" y="1125500"/>
            <a:ext cx="5770871" cy="4606998"/>
          </a:xfrm>
          <a:prstGeom prst="rect">
            <a:avLst/>
          </a:prstGeom>
        </p:spPr>
      </p:pic>
    </p:spTree>
    <p:extLst>
      <p:ext uri="{BB962C8B-B14F-4D97-AF65-F5344CB8AC3E}">
        <p14:creationId xmlns:p14="http://schemas.microsoft.com/office/powerpoint/2010/main" val="34804456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A0B82-AF2B-6091-C0EA-A67FE5E654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EB145FB-020A-0F85-D7B7-ABAE3331810A}"/>
              </a:ext>
            </a:extLst>
          </p:cNvPr>
          <p:cNvSpPr>
            <a:spLocks noGrp="1"/>
          </p:cNvSpPr>
          <p:nvPr>
            <p:ph type="title"/>
          </p:nvPr>
        </p:nvSpPr>
        <p:spPr>
          <a:xfrm>
            <a:off x="1543126" y="3790691"/>
            <a:ext cx="10414413" cy="1822126"/>
          </a:xfrm>
        </p:spPr>
        <p:txBody>
          <a:bodyPr/>
          <a:lstStyle/>
          <a:p>
            <a:r>
              <a:rPr lang="en-US" dirty="0">
                <a:latin typeface="Century Gothic" panose="020B0502020202020204" pitchFamily="34" charset="0"/>
              </a:rPr>
              <a:t>Standards-Setting Process</a:t>
            </a:r>
          </a:p>
        </p:txBody>
      </p:sp>
      <p:graphicFrame>
        <p:nvGraphicFramePr>
          <p:cNvPr id="14" name="Diagram 13">
            <a:extLst>
              <a:ext uri="{FF2B5EF4-FFF2-40B4-BE49-F238E27FC236}">
                <a16:creationId xmlns:a16="http://schemas.microsoft.com/office/drawing/2014/main" id="{AC2DDFF8-B4F2-7577-8815-1505D7120135}"/>
              </a:ext>
            </a:extLst>
          </p:cNvPr>
          <p:cNvGraphicFramePr/>
          <p:nvPr>
            <p:extLst>
              <p:ext uri="{D42A27DB-BD31-4B8C-83A1-F6EECF244321}">
                <p14:modId xmlns:p14="http://schemas.microsoft.com/office/powerpoint/2010/main" val="2740374627"/>
              </p:ext>
            </p:extLst>
          </p:nvPr>
        </p:nvGraphicFramePr>
        <p:xfrm>
          <a:off x="993112" y="1077174"/>
          <a:ext cx="9854491" cy="3214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Rounded Corners 14">
            <a:extLst>
              <a:ext uri="{FF2B5EF4-FFF2-40B4-BE49-F238E27FC236}">
                <a16:creationId xmlns:a16="http://schemas.microsoft.com/office/drawing/2014/main" id="{3E916611-ADD3-2FC2-346E-73CCFAB74684}"/>
              </a:ext>
            </a:extLst>
          </p:cNvPr>
          <p:cNvSpPr/>
          <p:nvPr/>
        </p:nvSpPr>
        <p:spPr>
          <a:xfrm>
            <a:off x="3005104" y="430010"/>
            <a:ext cx="3952796" cy="3947683"/>
          </a:xfrm>
          <a:prstGeom prst="roundRect">
            <a:avLst>
              <a:gd name="adj" fmla="val 6667"/>
            </a:avLst>
          </a:prstGeom>
          <a:noFill/>
          <a:ln>
            <a:solidFill>
              <a:srgbClr val="B15D8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rgbClr val="C83640"/>
                </a:solidFill>
                <a:latin typeface="Century Gothic" panose="020B0502020202020204" pitchFamily="34" charset="0"/>
              </a:rPr>
              <a:t>Initial draft</a:t>
            </a:r>
          </a:p>
        </p:txBody>
      </p:sp>
      <p:sp>
        <p:nvSpPr>
          <p:cNvPr id="16" name="Rectangle: Rounded Corners 15">
            <a:extLst>
              <a:ext uri="{FF2B5EF4-FFF2-40B4-BE49-F238E27FC236}">
                <a16:creationId xmlns:a16="http://schemas.microsoft.com/office/drawing/2014/main" id="{921769A0-3AEB-7055-D821-ABEAE9A86668}"/>
              </a:ext>
            </a:extLst>
          </p:cNvPr>
          <p:cNvSpPr/>
          <p:nvPr/>
        </p:nvSpPr>
        <p:spPr>
          <a:xfrm>
            <a:off x="7061913" y="429812"/>
            <a:ext cx="3952796" cy="3946623"/>
          </a:xfrm>
          <a:prstGeom prst="roundRect">
            <a:avLst>
              <a:gd name="adj" fmla="val 6667"/>
            </a:avLst>
          </a:prstGeom>
          <a:noFill/>
          <a:ln>
            <a:solidFill>
              <a:srgbClr val="B15D8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rgbClr val="C83640"/>
                </a:solidFill>
                <a:latin typeface="Century Gothic" panose="020B0502020202020204" pitchFamily="34" charset="0"/>
              </a:rPr>
              <a:t>Subsequent draft(s)</a:t>
            </a:r>
          </a:p>
        </p:txBody>
      </p:sp>
    </p:spTree>
    <p:extLst>
      <p:ext uri="{BB962C8B-B14F-4D97-AF65-F5344CB8AC3E}">
        <p14:creationId xmlns:p14="http://schemas.microsoft.com/office/powerpoint/2010/main" val="9647379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720201E-D67D-5943-86C0-C0C6B8A41719}"/>
              </a:ext>
            </a:extLst>
          </p:cNvPr>
          <p:cNvSpPr txBox="1"/>
          <p:nvPr/>
        </p:nvSpPr>
        <p:spPr>
          <a:xfrm>
            <a:off x="615462" y="636654"/>
            <a:ext cx="10955215" cy="502040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grpSp>
        <p:nvGrpSpPr>
          <p:cNvPr id="27" name="Group 71">
            <a:extLst>
              <a:ext uri="{FF2B5EF4-FFF2-40B4-BE49-F238E27FC236}">
                <a16:creationId xmlns:a16="http://schemas.microsoft.com/office/drawing/2014/main" id="{91845309-A103-BF38-A601-90F3FAAFED52}"/>
              </a:ext>
            </a:extLst>
          </p:cNvPr>
          <p:cNvGrpSpPr>
            <a:grpSpLocks/>
          </p:cNvGrpSpPr>
          <p:nvPr/>
        </p:nvGrpSpPr>
        <p:grpSpPr bwMode="auto">
          <a:xfrm>
            <a:off x="1173953" y="4229646"/>
            <a:ext cx="2286000" cy="1188721"/>
            <a:chOff x="2970272" y="1450142"/>
            <a:chExt cx="2441455" cy="554742"/>
          </a:xfrm>
          <a:solidFill>
            <a:srgbClr val="C83640"/>
          </a:solidFill>
        </p:grpSpPr>
        <p:sp>
          <p:nvSpPr>
            <p:cNvPr id="28" name="Rounded Rectangle 4">
              <a:extLst>
                <a:ext uri="{FF2B5EF4-FFF2-40B4-BE49-F238E27FC236}">
                  <a16:creationId xmlns:a16="http://schemas.microsoft.com/office/drawing/2014/main" id="{BEC2BD38-0421-8BA4-12C1-6F477F14E558}"/>
                </a:ext>
              </a:extLst>
            </p:cNvPr>
            <p:cNvSpPr/>
            <p:nvPr/>
          </p:nvSpPr>
          <p:spPr>
            <a:xfrm>
              <a:off x="2986904" y="1466542"/>
              <a:ext cx="2408193" cy="526221"/>
            </a:xfrm>
            <a:prstGeom prst="rect">
              <a:avLst/>
            </a:prstGeom>
            <a:grpFill/>
          </p:spPr>
          <p:style>
            <a:lnRef idx="0">
              <a:scrgbClr r="0" g="0" b="0"/>
            </a:lnRef>
            <a:fillRef idx="0">
              <a:scrgbClr r="0" g="0" b="0"/>
            </a:fillRef>
            <a:effectRef idx="0">
              <a:scrgbClr r="0" g="0" b="0"/>
            </a:effectRef>
            <a:fontRef idx="minor">
              <a:schemeClr val="lt1"/>
            </a:fontRef>
          </p:style>
          <p:txBody>
            <a:bodyPr lIns="20955" tIns="15716" rIns="20955" bIns="15716" anchor="ctr"/>
            <a:lstStyle>
              <a:lvl1pPr defTabSz="48895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defTabSz="48895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defTabSz="48895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defTabSz="488950">
                <a:spcBef>
                  <a:spcPts val="400"/>
                </a:spcBef>
                <a:buClr>
                  <a:srgbClr val="DDDBC9"/>
                </a:buClr>
                <a:buSzPct val="75000"/>
                <a:buFont typeface="Wingdings" pitchFamily="2" charset="2"/>
                <a:buChar char=""/>
                <a:defRPr sz="2000">
                  <a:solidFill>
                    <a:schemeClr val="tx1"/>
                  </a:solidFill>
                  <a:latin typeface="Calibri" pitchFamily="34" charset="0"/>
                </a:defRPr>
              </a:lvl4pPr>
              <a:lvl5pPr marL="2057400" indent="-228600" defTabSz="488950">
                <a:spcBef>
                  <a:spcPts val="400"/>
                </a:spcBef>
                <a:buClr>
                  <a:srgbClr val="00175D"/>
                </a:buClr>
                <a:buSzPct val="65000"/>
                <a:buFont typeface="Wingdings" pitchFamily="2" charset="2"/>
                <a:buChar char=""/>
                <a:defRPr sz="2000">
                  <a:solidFill>
                    <a:schemeClr val="tx1"/>
                  </a:solidFill>
                  <a:latin typeface="Calibri" pitchFamily="34" charset="0"/>
                </a:defRPr>
              </a:lvl5pPr>
              <a:lvl6pPr marL="25146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6pPr>
              <a:lvl7pPr marL="29718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7pPr>
              <a:lvl8pPr marL="34290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8pPr>
              <a:lvl9pPr marL="38862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9p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itchFamily="34" charset="-128"/>
              </a:endParaRPr>
            </a:p>
          </p:txBody>
        </p:sp>
        <p:sp>
          <p:nvSpPr>
            <p:cNvPr id="29" name="Rounded Rectangle 56">
              <a:extLst>
                <a:ext uri="{FF2B5EF4-FFF2-40B4-BE49-F238E27FC236}">
                  <a16:creationId xmlns:a16="http://schemas.microsoft.com/office/drawing/2014/main" id="{B8FC65B2-25C3-C2DC-1660-652D77A99BD6}"/>
                </a:ext>
              </a:extLst>
            </p:cNvPr>
            <p:cNvSpPr/>
            <p:nvPr/>
          </p:nvSpPr>
          <p:spPr>
            <a:xfrm>
              <a:off x="2970272" y="1450142"/>
              <a:ext cx="2441455" cy="554742"/>
            </a:xfrm>
            <a:prstGeom prst="roundRect">
              <a:avLst>
                <a:gd name="adj" fmla="val 10000"/>
              </a:avLst>
            </a:prstGeom>
            <a:grpFill/>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txBody>
            <a:bodyPr lIns="91440" tIns="45720" rIns="91440" bIns="45720" anchor="t"/>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altLang="en-US" sz="1400" b="1" i="0" u="sng" strike="noStrike" kern="1200" cap="none" spc="0" normalizeH="0" baseline="0" noProof="0" dirty="0">
                  <a:ln>
                    <a:noFill/>
                  </a:ln>
                  <a:solidFill>
                    <a:prstClr val="white"/>
                  </a:solidFill>
                  <a:effectLst/>
                  <a:uLnTx/>
                  <a:uFillTx/>
                  <a:latin typeface="Century Gothic" panose="020B0502020202020204" pitchFamily="34" charset="0"/>
                </a:rPr>
                <a:t>Casualty</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altLang="en-US" sz="1400" b="1" i="0" u="none" strike="noStrike" kern="1200" cap="none" spc="0" normalizeH="0" baseline="0" noProof="0" dirty="0">
                  <a:ln>
                    <a:noFill/>
                  </a:ln>
                  <a:solidFill>
                    <a:srgbClr val="00B050"/>
                  </a:solidFill>
                  <a:effectLst/>
                  <a:uLnTx/>
                  <a:uFillTx/>
                  <a:latin typeface="Century Gothic" panose="020B0502020202020204" pitchFamily="34" charset="0"/>
                  <a:ea typeface="ＭＳ Ｐゴシック"/>
                  <a:cs typeface="Arial"/>
                </a:rPr>
                <a:t>7</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 13, 19, </a:t>
              </a:r>
              <a:r>
                <a:rPr kumimoji="0" lang="en-US" altLang="en-US" sz="1400" b="1" i="0" u="none" strike="noStrike" kern="1200" cap="none" spc="0" normalizeH="0" baseline="0" noProof="0" dirty="0">
                  <a:ln>
                    <a:noFill/>
                  </a:ln>
                  <a:solidFill>
                    <a:srgbClr val="00B050"/>
                  </a:solidFill>
                  <a:effectLst/>
                  <a:uLnTx/>
                  <a:uFillTx/>
                  <a:latin typeface="Century Gothic" panose="020B0502020202020204" pitchFamily="34" charset="0"/>
                  <a:ea typeface="ＭＳ Ｐゴシック"/>
                  <a:cs typeface="Arial"/>
                </a:rPr>
                <a:t>20</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 29,</a:t>
              </a:r>
              <a:r>
                <a:rPr kumimoji="0" lang="en-US"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a:cs typeface="Arial"/>
                </a:rPr>
                <a:t> </a:t>
              </a:r>
              <a:r>
                <a:rPr kumimoji="0" lang="en-US" altLang="en-US" sz="1400" b="1" i="0" u="none" strike="noStrike" kern="1200" cap="none" spc="0" normalizeH="0" baseline="0" noProof="0" dirty="0">
                  <a:ln>
                    <a:noFill/>
                  </a:ln>
                  <a:solidFill>
                    <a:srgbClr val="00B050"/>
                  </a:solidFill>
                  <a:effectLst/>
                  <a:uLnTx/>
                  <a:uFillTx/>
                  <a:latin typeface="Century Gothic" panose="020B0502020202020204" pitchFamily="34" charset="0"/>
                  <a:ea typeface="ＭＳ Ｐゴシック"/>
                  <a:cs typeface="Arial"/>
                </a:rPr>
                <a:t>30</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a:t>
              </a:r>
              <a:r>
                <a:rPr kumimoji="0" lang="en-US"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a:cs typeface="Arial"/>
                </a:rPr>
                <a:t> </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36,</a:t>
              </a:r>
              <a:r>
                <a:rPr kumimoji="0" lang="en-US" altLang="en-US" sz="1400" b="0" i="0" u="none" strike="noStrike" kern="1200" cap="none" spc="0" normalizeH="0" baseline="0" noProof="0" dirty="0">
                  <a:ln>
                    <a:noFill/>
                  </a:ln>
                  <a:solidFill>
                    <a:srgbClr val="E3851D"/>
                  </a:solidFill>
                  <a:effectLst/>
                  <a:uLnTx/>
                  <a:uFillTx/>
                  <a:latin typeface="Century Gothic" panose="020B0502020202020204" pitchFamily="34" charset="0"/>
                  <a:ea typeface="ＭＳ Ｐゴシック"/>
                  <a:cs typeface="Arial"/>
                </a:rPr>
                <a:t> </a:t>
              </a:r>
              <a:r>
                <a:rPr kumimoji="0" lang="en-US" altLang="en-US" sz="1400" b="1" i="0" u="none" strike="noStrike" kern="1200" cap="none" spc="0" normalizeH="0" baseline="0" noProof="0" dirty="0">
                  <a:ln>
                    <a:noFill/>
                  </a:ln>
                  <a:solidFill>
                    <a:srgbClr val="00B050"/>
                  </a:solidFill>
                  <a:effectLst/>
                  <a:uLnTx/>
                  <a:uFillTx/>
                  <a:latin typeface="Century Gothic" panose="020B0502020202020204" pitchFamily="34" charset="0"/>
                  <a:ea typeface="ＭＳ Ｐゴシック"/>
                  <a:cs typeface="Arial"/>
                </a:rPr>
                <a:t>39</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 43, 53</a:t>
              </a:r>
              <a:endParaRPr kumimoji="0" lang="en-US" altLang="en-US" sz="1400" b="1" i="0" u="sng"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grpSp>
      <p:sp>
        <p:nvSpPr>
          <p:cNvPr id="30" name="Title 1">
            <a:extLst>
              <a:ext uri="{FF2B5EF4-FFF2-40B4-BE49-F238E27FC236}">
                <a16:creationId xmlns:a16="http://schemas.microsoft.com/office/drawing/2014/main" id="{9C3E5F60-FB7E-A524-EB90-30A9D0B2677D}"/>
              </a:ext>
            </a:extLst>
          </p:cNvPr>
          <p:cNvSpPr txBox="1">
            <a:spLocks/>
          </p:cNvSpPr>
          <p:nvPr/>
        </p:nvSpPr>
        <p:spPr>
          <a:xfrm>
            <a:off x="1746382" y="336171"/>
            <a:ext cx="8527674" cy="895200"/>
          </a:xfrm>
          <a:prstGeom prst="rect">
            <a:avLst/>
          </a:prstGeom>
        </p:spPr>
        <p:txBody>
          <a:bodyPr>
            <a:noAutofit/>
          </a:bodyPr>
          <a:lst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altLang="en-US" u="sng" dirty="0">
                <a:solidFill>
                  <a:srgbClr val="C83640"/>
                </a:solidFill>
                <a:latin typeface="Century Gothic" panose="020B0502020202020204" pitchFamily="34" charset="0"/>
              </a:rPr>
              <a:t>Structure: ASOPs by Practice Area</a:t>
            </a:r>
          </a:p>
        </p:txBody>
      </p:sp>
      <p:sp>
        <p:nvSpPr>
          <p:cNvPr id="31" name="Rounded Rectangle 2">
            <a:extLst>
              <a:ext uri="{FF2B5EF4-FFF2-40B4-BE49-F238E27FC236}">
                <a16:creationId xmlns:a16="http://schemas.microsoft.com/office/drawing/2014/main" id="{04A70C98-2D20-523D-52A5-B99227A8EBA4}"/>
              </a:ext>
            </a:extLst>
          </p:cNvPr>
          <p:cNvSpPr>
            <a:spLocks noChangeArrowheads="1"/>
          </p:cNvSpPr>
          <p:nvPr/>
        </p:nvSpPr>
        <p:spPr bwMode="auto">
          <a:xfrm>
            <a:off x="1256019" y="1469985"/>
            <a:ext cx="9508400" cy="2484076"/>
          </a:xfrm>
          <a:prstGeom prst="roundRect">
            <a:avLst>
              <a:gd name="adj" fmla="val 16667"/>
            </a:avLst>
          </a:prstGeom>
          <a:solidFill>
            <a:srgbClr val="C83640"/>
          </a:solidFill>
          <a:ln w="47625" cmpd="dbl" algn="ctr">
            <a:no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66A6"/>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p:txBody>
      </p:sp>
      <p:sp>
        <p:nvSpPr>
          <p:cNvPr id="32" name="TextBox 16">
            <a:extLst>
              <a:ext uri="{FF2B5EF4-FFF2-40B4-BE49-F238E27FC236}">
                <a16:creationId xmlns:a16="http://schemas.microsoft.com/office/drawing/2014/main" id="{3EE55CE5-981D-FB3F-6310-CB2E611E6AFC}"/>
              </a:ext>
            </a:extLst>
          </p:cNvPr>
          <p:cNvSpPr txBox="1">
            <a:spLocks noChangeArrowheads="1"/>
          </p:cNvSpPr>
          <p:nvPr/>
        </p:nvSpPr>
        <p:spPr bwMode="auto">
          <a:xfrm>
            <a:off x="3972026" y="1861445"/>
            <a:ext cx="4004781" cy="318100"/>
          </a:xfrm>
          <a:prstGeom prst="rect">
            <a:avLst/>
          </a:prstGeom>
          <a:solidFill>
            <a:schemeClr val="bg1"/>
          </a:solidFill>
          <a:ln w="12700">
            <a:solidFill>
              <a:srgbClr val="6161B3"/>
            </a:solidFill>
            <a:miter lim="800000"/>
            <a:headEnd/>
            <a:tailEnd/>
          </a:ln>
        </p:spPr>
        <p:txBody>
          <a:bodyPr wrap="square" lIns="91440" tIns="45720" rIns="91440" bIns="45720" anchor="t">
            <a:spAutoFit/>
          </a:bodyPr>
          <a:lstStyle>
            <a:lvl1pPr>
              <a:spcBef>
                <a:spcPct val="40000"/>
              </a:spcBef>
              <a:buClr>
                <a:srgbClr val="D79205"/>
              </a:buClr>
              <a:buSzPct val="80000"/>
              <a:buFont typeface="Wingdings" panose="05000000000000000000" pitchFamily="2" charset="2"/>
              <a:buChar char="n"/>
              <a:defRPr sz="2800">
                <a:solidFill>
                  <a:srgbClr val="014E1D"/>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559372"/>
              </a:buClr>
              <a:buSzPct val="80000"/>
              <a:buFont typeface="Wingdings" panose="05000000000000000000" pitchFamily="2" charset="2"/>
              <a:buChar char="n"/>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450" b="1" i="0" u="none" strike="noStrike" kern="1200" cap="none" spc="0" normalizeH="0" baseline="0" noProof="0" dirty="0">
                <a:ln>
                  <a:noFill/>
                </a:ln>
                <a:solidFill>
                  <a:srgbClr val="00B050"/>
                </a:solidFill>
                <a:effectLst/>
                <a:uLnTx/>
                <a:uFillTx/>
                <a:latin typeface="Century Gothic" panose="020B0502020202020204" pitchFamily="34" charset="0"/>
                <a:ea typeface="ＭＳ Ｐゴシック"/>
              </a:rPr>
              <a:t>ASOP No. 41 Actuarial Communications</a:t>
            </a:r>
          </a:p>
        </p:txBody>
      </p:sp>
      <p:sp>
        <p:nvSpPr>
          <p:cNvPr id="33" name="TextBox 106">
            <a:extLst>
              <a:ext uri="{FF2B5EF4-FFF2-40B4-BE49-F238E27FC236}">
                <a16:creationId xmlns:a16="http://schemas.microsoft.com/office/drawing/2014/main" id="{BCC77F6E-2A46-1A71-7B6B-AFD437A45C9D}"/>
              </a:ext>
            </a:extLst>
          </p:cNvPr>
          <p:cNvSpPr txBox="1">
            <a:spLocks noChangeArrowheads="1"/>
          </p:cNvSpPr>
          <p:nvPr/>
        </p:nvSpPr>
        <p:spPr bwMode="auto">
          <a:xfrm>
            <a:off x="3860908" y="3900306"/>
            <a:ext cx="41020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rgbClr val="D79205"/>
              </a:buClr>
              <a:buSzPct val="80000"/>
              <a:buFont typeface="Wingdings" panose="05000000000000000000" pitchFamily="2" charset="2"/>
              <a:buChar char="n"/>
              <a:defRPr sz="2800">
                <a:solidFill>
                  <a:srgbClr val="014E1D"/>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559372"/>
              </a:buClr>
              <a:buSzPct val="80000"/>
              <a:buFont typeface="Wingdings" panose="05000000000000000000" pitchFamily="2" charset="2"/>
              <a:buChar char="n"/>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C83640"/>
                </a:solidFill>
                <a:effectLst/>
                <a:uLnTx/>
                <a:uFillTx/>
                <a:latin typeface="Century Gothic" panose="020B0502020202020204" pitchFamily="34" charset="0"/>
              </a:rPr>
              <a:t>Practice-Specific ASOPs</a:t>
            </a:r>
          </a:p>
        </p:txBody>
      </p:sp>
      <p:graphicFrame>
        <p:nvGraphicFramePr>
          <p:cNvPr id="34" name="Table 33">
            <a:extLst>
              <a:ext uri="{FF2B5EF4-FFF2-40B4-BE49-F238E27FC236}">
                <a16:creationId xmlns:a16="http://schemas.microsoft.com/office/drawing/2014/main" id="{4083F0BB-8D10-E590-8AFB-CB5A99042BA6}"/>
              </a:ext>
            </a:extLst>
          </p:cNvPr>
          <p:cNvGraphicFramePr>
            <a:graphicFrameLocks noGrp="1"/>
          </p:cNvGraphicFramePr>
          <p:nvPr>
            <p:extLst>
              <p:ext uri="{D42A27DB-BD31-4B8C-83A1-F6EECF244321}">
                <p14:modId xmlns:p14="http://schemas.microsoft.com/office/powerpoint/2010/main" val="2245597333"/>
              </p:ext>
            </p:extLst>
          </p:nvPr>
        </p:nvGraphicFramePr>
        <p:xfrm>
          <a:off x="1611026" y="2275336"/>
          <a:ext cx="4227269" cy="1581111"/>
        </p:xfrm>
        <a:graphic>
          <a:graphicData uri="http://schemas.openxmlformats.org/drawingml/2006/table">
            <a:tbl>
              <a:tblPr/>
              <a:tblGrid>
                <a:gridCol w="1545908">
                  <a:extLst>
                    <a:ext uri="{9D8B030D-6E8A-4147-A177-3AD203B41FA5}">
                      <a16:colId xmlns:a16="http://schemas.microsoft.com/office/drawing/2014/main" val="20000"/>
                    </a:ext>
                  </a:extLst>
                </a:gridCol>
                <a:gridCol w="2681361">
                  <a:extLst>
                    <a:ext uri="{9D8B030D-6E8A-4147-A177-3AD203B41FA5}">
                      <a16:colId xmlns:a16="http://schemas.microsoft.com/office/drawing/2014/main" val="20001"/>
                    </a:ext>
                  </a:extLst>
                </a:gridCol>
              </a:tblGrid>
              <a:tr h="312467">
                <a:tc>
                  <a:txBody>
                    <a:bodyPr/>
                    <a:lstStyle>
                      <a:lvl1pPr defTabSz="457200">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defTabSz="45720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defTabSz="4572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defTabSz="457200">
                        <a:spcBef>
                          <a:spcPts val="400"/>
                        </a:spcBef>
                        <a:buClr>
                          <a:srgbClr val="DDDBC9"/>
                        </a:buClr>
                        <a:buSzPct val="75000"/>
                        <a:buFont typeface="Wingdings" pitchFamily="2" charset="2"/>
                        <a:defRPr>
                          <a:solidFill>
                            <a:schemeClr val="tx1"/>
                          </a:solidFill>
                          <a:latin typeface="Calibri" pitchFamily="34" charset="0"/>
                        </a:defRPr>
                      </a:lvl4pPr>
                      <a:lvl5pPr marL="2057400" indent="-228600" defTabSz="457200">
                        <a:spcBef>
                          <a:spcPts val="400"/>
                        </a:spcBef>
                        <a:buClr>
                          <a:srgbClr val="00175D"/>
                        </a:buClr>
                        <a:buSzPct val="65000"/>
                        <a:buFont typeface="Wingdings" pitchFamily="2" charset="2"/>
                        <a:defRPr>
                          <a:solidFill>
                            <a:schemeClr val="tx1"/>
                          </a:solidFill>
                          <a:latin typeface="Calibri" pitchFamily="34" charset="0"/>
                        </a:defRPr>
                      </a:lvl5pPr>
                      <a:lvl6pPr marL="25146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B050"/>
                          </a:solidFill>
                          <a:effectLst/>
                          <a:latin typeface="Century Gothic" panose="020B0502020202020204" pitchFamily="34" charset="0"/>
                          <a:ea typeface="ＭＳ Ｐゴシック"/>
                        </a:rPr>
                        <a:t>ASOP </a:t>
                      </a:r>
                      <a:r>
                        <a:rPr kumimoji="0" lang="en-US" altLang="en-US" sz="1200" b="1" i="0" u="none" strike="noStrike" cap="none" normalizeH="0" baseline="0" dirty="0">
                          <a:ln>
                            <a:noFill/>
                          </a:ln>
                          <a:solidFill>
                            <a:srgbClr val="00B050"/>
                          </a:solidFill>
                          <a:effectLst/>
                          <a:latin typeface="Century Gothic" panose="020B0502020202020204" pitchFamily="34" charset="0"/>
                        </a:rPr>
                        <a:t>No. </a:t>
                      </a:r>
                      <a:r>
                        <a:rPr kumimoji="0" lang="en-US" altLang="en-US" sz="1200" b="1" i="0" u="none" strike="noStrike" cap="none" normalizeH="0" baseline="0" dirty="0">
                          <a:ln>
                            <a:noFill/>
                          </a:ln>
                          <a:solidFill>
                            <a:srgbClr val="00B050"/>
                          </a:solidFill>
                          <a:effectLst/>
                          <a:latin typeface="Century Gothic" panose="020B0502020202020204" pitchFamily="34" charset="0"/>
                          <a:ea typeface="ＭＳ Ｐゴシック"/>
                        </a:rPr>
                        <a:t>12</a:t>
                      </a:r>
                    </a:p>
                  </a:txBody>
                  <a:tcPr marL="82957" marR="82957" marT="41448" marB="4144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defTabSz="45720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defTabSz="4572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defTabSz="457200">
                        <a:spcBef>
                          <a:spcPts val="400"/>
                        </a:spcBef>
                        <a:buClr>
                          <a:srgbClr val="DDDBC9"/>
                        </a:buClr>
                        <a:buSzPct val="75000"/>
                        <a:buFont typeface="Wingdings" pitchFamily="2" charset="2"/>
                        <a:defRPr>
                          <a:solidFill>
                            <a:schemeClr val="tx1"/>
                          </a:solidFill>
                          <a:latin typeface="Calibri" pitchFamily="34" charset="0"/>
                        </a:defRPr>
                      </a:lvl4pPr>
                      <a:lvl5pPr marL="2057400" indent="-228600" defTabSz="457200">
                        <a:spcBef>
                          <a:spcPts val="400"/>
                        </a:spcBef>
                        <a:buClr>
                          <a:srgbClr val="00175D"/>
                        </a:buClr>
                        <a:buSzPct val="65000"/>
                        <a:buFont typeface="Wingdings" pitchFamily="2" charset="2"/>
                        <a:defRPr>
                          <a:solidFill>
                            <a:schemeClr val="tx1"/>
                          </a:solidFill>
                          <a:latin typeface="Calibri" pitchFamily="34" charset="0"/>
                        </a:defRPr>
                      </a:lvl5pPr>
                      <a:lvl6pPr marL="25146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B050"/>
                          </a:solidFill>
                          <a:effectLst/>
                          <a:latin typeface="Century Gothic" panose="020B0502020202020204" pitchFamily="34" charset="0"/>
                          <a:ea typeface="ＭＳ Ｐゴシック"/>
                        </a:rPr>
                        <a:t>Risk Classification</a:t>
                      </a:r>
                    </a:p>
                  </a:txBody>
                  <a:tcPr marL="82957" marR="82957" marT="41448" marB="4144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1243">
                <a:tc>
                  <a:txBody>
                    <a:bodyPr/>
                    <a:lstStyle>
                      <a:lvl1pPr defTabSz="457200">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defTabSz="45720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defTabSz="4572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defTabSz="457200">
                        <a:spcBef>
                          <a:spcPts val="400"/>
                        </a:spcBef>
                        <a:buClr>
                          <a:srgbClr val="DDDBC9"/>
                        </a:buClr>
                        <a:buSzPct val="75000"/>
                        <a:buFont typeface="Wingdings" pitchFamily="2" charset="2"/>
                        <a:defRPr>
                          <a:solidFill>
                            <a:schemeClr val="tx1"/>
                          </a:solidFill>
                          <a:latin typeface="Calibri" pitchFamily="34" charset="0"/>
                        </a:defRPr>
                      </a:lvl4pPr>
                      <a:lvl5pPr marL="2057400" indent="-228600" defTabSz="457200">
                        <a:spcBef>
                          <a:spcPts val="400"/>
                        </a:spcBef>
                        <a:buClr>
                          <a:srgbClr val="00175D"/>
                        </a:buClr>
                        <a:buSzPct val="65000"/>
                        <a:buFont typeface="Wingdings" pitchFamily="2" charset="2"/>
                        <a:defRPr>
                          <a:solidFill>
                            <a:schemeClr val="tx1"/>
                          </a:solidFill>
                          <a:latin typeface="Calibri" pitchFamily="34" charset="0"/>
                        </a:defRPr>
                      </a:lvl5pPr>
                      <a:lvl6pPr marL="25146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ＭＳ Ｐゴシック" pitchFamily="34" charset="-128"/>
                        </a:rPr>
                        <a:t>ASOP </a:t>
                      </a:r>
                      <a:r>
                        <a:rPr kumimoji="0" lang="en-US" altLang="en-US" sz="1200" b="0" i="0" u="none" strike="noStrike" cap="none" normalizeH="0" baseline="0" dirty="0">
                          <a:ln>
                            <a:noFill/>
                          </a:ln>
                          <a:solidFill>
                            <a:schemeClr val="tx1"/>
                          </a:solidFill>
                          <a:effectLst/>
                          <a:latin typeface="Century Gothic" panose="020B0502020202020204" pitchFamily="34" charset="0"/>
                        </a:rPr>
                        <a:t>No. </a:t>
                      </a:r>
                      <a:r>
                        <a:rPr kumimoji="0" lang="en-US" altLang="en-US" sz="1200" b="0" i="0" u="none" strike="noStrike" cap="none" normalizeH="0" baseline="0" dirty="0">
                          <a:ln>
                            <a:noFill/>
                          </a:ln>
                          <a:solidFill>
                            <a:schemeClr val="tx1"/>
                          </a:solidFill>
                          <a:effectLst/>
                          <a:latin typeface="Century Gothic" panose="020B0502020202020204" pitchFamily="34" charset="0"/>
                          <a:ea typeface="ＭＳ Ｐゴシック" pitchFamily="34" charset="-128"/>
                        </a:rPr>
                        <a:t>17</a:t>
                      </a:r>
                    </a:p>
                  </a:txBody>
                  <a:tcPr marL="82957" marR="82957" marT="41448" marB="4144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defTabSz="45720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defTabSz="4572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defTabSz="457200">
                        <a:spcBef>
                          <a:spcPts val="400"/>
                        </a:spcBef>
                        <a:buClr>
                          <a:srgbClr val="DDDBC9"/>
                        </a:buClr>
                        <a:buSzPct val="75000"/>
                        <a:buFont typeface="Wingdings" pitchFamily="2" charset="2"/>
                        <a:defRPr>
                          <a:solidFill>
                            <a:schemeClr val="tx1"/>
                          </a:solidFill>
                          <a:latin typeface="Calibri" pitchFamily="34" charset="0"/>
                        </a:defRPr>
                      </a:lvl4pPr>
                      <a:lvl5pPr marL="2057400" indent="-228600" defTabSz="457200">
                        <a:spcBef>
                          <a:spcPts val="400"/>
                        </a:spcBef>
                        <a:buClr>
                          <a:srgbClr val="00175D"/>
                        </a:buClr>
                        <a:buSzPct val="65000"/>
                        <a:buFont typeface="Wingdings" pitchFamily="2" charset="2"/>
                        <a:defRPr>
                          <a:solidFill>
                            <a:schemeClr val="tx1"/>
                          </a:solidFill>
                          <a:latin typeface="Calibri" pitchFamily="34" charset="0"/>
                        </a:defRPr>
                      </a:lvl5pPr>
                      <a:lvl6pPr marL="25146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ＭＳ Ｐゴシック" pitchFamily="34" charset="-128"/>
                        </a:rPr>
                        <a:t>Expert Testimony by Actuaries</a:t>
                      </a:r>
                    </a:p>
                  </a:txBody>
                  <a:tcPr marL="82957" marR="82957" marT="41448" marB="4144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2467">
                <a:tc>
                  <a:txBody>
                    <a:bodyPr/>
                    <a:lstStyle>
                      <a:lvl1pPr defTabSz="457200">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defTabSz="45720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defTabSz="4572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defTabSz="457200">
                        <a:spcBef>
                          <a:spcPts val="400"/>
                        </a:spcBef>
                        <a:buClr>
                          <a:srgbClr val="DDDBC9"/>
                        </a:buClr>
                        <a:buSzPct val="75000"/>
                        <a:buFont typeface="Wingdings" pitchFamily="2" charset="2"/>
                        <a:defRPr>
                          <a:solidFill>
                            <a:schemeClr val="tx1"/>
                          </a:solidFill>
                          <a:latin typeface="Calibri" pitchFamily="34" charset="0"/>
                        </a:defRPr>
                      </a:lvl4pPr>
                      <a:lvl5pPr marL="2057400" indent="-228600" defTabSz="457200">
                        <a:spcBef>
                          <a:spcPts val="400"/>
                        </a:spcBef>
                        <a:buClr>
                          <a:srgbClr val="00175D"/>
                        </a:buClr>
                        <a:buSzPct val="65000"/>
                        <a:buFont typeface="Wingdings" pitchFamily="2" charset="2"/>
                        <a:defRPr>
                          <a:solidFill>
                            <a:schemeClr val="tx1"/>
                          </a:solidFill>
                          <a:latin typeface="Calibri" pitchFamily="34" charset="0"/>
                        </a:defRPr>
                      </a:lvl5pPr>
                      <a:lvl6pPr marL="25146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ＭＳ Ｐゴシック" pitchFamily="34" charset="-128"/>
                        </a:rPr>
                        <a:t>ASOP </a:t>
                      </a:r>
                      <a:r>
                        <a:rPr kumimoji="0" lang="en-US" altLang="en-US" sz="1200" b="0" i="0" u="none" strike="noStrike" cap="none" normalizeH="0" baseline="0" dirty="0">
                          <a:ln>
                            <a:noFill/>
                          </a:ln>
                          <a:solidFill>
                            <a:schemeClr val="tx1"/>
                          </a:solidFill>
                          <a:effectLst/>
                          <a:latin typeface="Century Gothic" panose="020B0502020202020204" pitchFamily="34" charset="0"/>
                        </a:rPr>
                        <a:t>No. </a:t>
                      </a:r>
                      <a:r>
                        <a:rPr kumimoji="0" lang="en-US" altLang="en-US" sz="1200" b="0" i="0" u="none" strike="noStrike" cap="none" normalizeH="0" baseline="0" dirty="0">
                          <a:ln>
                            <a:noFill/>
                          </a:ln>
                          <a:solidFill>
                            <a:schemeClr val="tx1"/>
                          </a:solidFill>
                          <a:effectLst/>
                          <a:latin typeface="Century Gothic" panose="020B0502020202020204" pitchFamily="34" charset="0"/>
                          <a:ea typeface="ＭＳ Ｐゴシック" pitchFamily="34" charset="-128"/>
                        </a:rPr>
                        <a:t>21</a:t>
                      </a:r>
                    </a:p>
                  </a:txBody>
                  <a:tcPr marL="82957" marR="82957" marT="41448" marB="4144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defTabSz="45720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defTabSz="4572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defTabSz="457200">
                        <a:spcBef>
                          <a:spcPts val="400"/>
                        </a:spcBef>
                        <a:buClr>
                          <a:srgbClr val="DDDBC9"/>
                        </a:buClr>
                        <a:buSzPct val="75000"/>
                        <a:buFont typeface="Wingdings" pitchFamily="2" charset="2"/>
                        <a:defRPr>
                          <a:solidFill>
                            <a:schemeClr val="tx1"/>
                          </a:solidFill>
                          <a:latin typeface="Calibri" pitchFamily="34" charset="0"/>
                        </a:defRPr>
                      </a:lvl4pPr>
                      <a:lvl5pPr marL="2057400" indent="-228600" defTabSz="457200">
                        <a:spcBef>
                          <a:spcPts val="400"/>
                        </a:spcBef>
                        <a:buClr>
                          <a:srgbClr val="00175D"/>
                        </a:buClr>
                        <a:buSzPct val="65000"/>
                        <a:buFont typeface="Wingdings" pitchFamily="2" charset="2"/>
                        <a:defRPr>
                          <a:solidFill>
                            <a:schemeClr val="tx1"/>
                          </a:solidFill>
                          <a:latin typeface="Calibri" pitchFamily="34" charset="0"/>
                        </a:defRPr>
                      </a:lvl5pPr>
                      <a:lvl6pPr marL="25146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ＭＳ Ｐゴシック" pitchFamily="34" charset="-128"/>
                        </a:rPr>
                        <a:t>Responding to or Assisting…</a:t>
                      </a:r>
                    </a:p>
                  </a:txBody>
                  <a:tcPr marL="82957" marR="82957" marT="41448" marB="4144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12467">
                <a:tc>
                  <a:txBody>
                    <a:bodyPr/>
                    <a:lstStyle>
                      <a:lvl1pPr defTabSz="457200">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defTabSz="45720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defTabSz="4572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defTabSz="457200">
                        <a:spcBef>
                          <a:spcPts val="400"/>
                        </a:spcBef>
                        <a:buClr>
                          <a:srgbClr val="DDDBC9"/>
                        </a:buClr>
                        <a:buSzPct val="75000"/>
                        <a:buFont typeface="Wingdings" pitchFamily="2" charset="2"/>
                        <a:defRPr>
                          <a:solidFill>
                            <a:schemeClr val="tx1"/>
                          </a:solidFill>
                          <a:latin typeface="Calibri" pitchFamily="34" charset="0"/>
                        </a:defRPr>
                      </a:lvl4pPr>
                      <a:lvl5pPr marL="2057400" indent="-228600" defTabSz="457200">
                        <a:spcBef>
                          <a:spcPts val="400"/>
                        </a:spcBef>
                        <a:buClr>
                          <a:srgbClr val="00175D"/>
                        </a:buClr>
                        <a:buSzPct val="65000"/>
                        <a:buFont typeface="Wingdings" pitchFamily="2" charset="2"/>
                        <a:defRPr>
                          <a:solidFill>
                            <a:schemeClr val="tx1"/>
                          </a:solidFill>
                          <a:latin typeface="Calibri" pitchFamily="34" charset="0"/>
                        </a:defRPr>
                      </a:lvl5pPr>
                      <a:lvl6pPr marL="25146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ＭＳ Ｐゴシック" pitchFamily="34" charset="-128"/>
                        </a:rPr>
                        <a:t>ASOP </a:t>
                      </a:r>
                      <a:r>
                        <a:rPr kumimoji="0" lang="en-US" altLang="en-US" sz="1200" b="0" i="0" u="none" strike="noStrike" cap="none" normalizeH="0" baseline="0" dirty="0">
                          <a:ln>
                            <a:noFill/>
                          </a:ln>
                          <a:solidFill>
                            <a:schemeClr val="tx1"/>
                          </a:solidFill>
                          <a:effectLst/>
                          <a:latin typeface="Century Gothic" panose="020B0502020202020204" pitchFamily="34" charset="0"/>
                        </a:rPr>
                        <a:t>No. </a:t>
                      </a:r>
                      <a:r>
                        <a:rPr kumimoji="0" lang="en-US" altLang="en-US" sz="1200" b="0" i="0" u="none" strike="noStrike" cap="none" normalizeH="0" baseline="0" dirty="0">
                          <a:ln>
                            <a:noFill/>
                          </a:ln>
                          <a:solidFill>
                            <a:schemeClr val="tx1"/>
                          </a:solidFill>
                          <a:effectLst/>
                          <a:latin typeface="Century Gothic" panose="020B0502020202020204" pitchFamily="34" charset="0"/>
                          <a:ea typeface="ＭＳ Ｐゴシック" pitchFamily="34" charset="-128"/>
                        </a:rPr>
                        <a:t>23</a:t>
                      </a:r>
                    </a:p>
                  </a:txBody>
                  <a:tcPr marL="82957" marR="82957" marT="41448" marB="4144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defTabSz="45720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defTabSz="4572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defTabSz="457200">
                        <a:spcBef>
                          <a:spcPts val="400"/>
                        </a:spcBef>
                        <a:buClr>
                          <a:srgbClr val="DDDBC9"/>
                        </a:buClr>
                        <a:buSzPct val="75000"/>
                        <a:buFont typeface="Wingdings" pitchFamily="2" charset="2"/>
                        <a:defRPr>
                          <a:solidFill>
                            <a:schemeClr val="tx1"/>
                          </a:solidFill>
                          <a:latin typeface="Calibri" pitchFamily="34" charset="0"/>
                        </a:defRPr>
                      </a:lvl4pPr>
                      <a:lvl5pPr marL="2057400" indent="-228600" defTabSz="457200">
                        <a:spcBef>
                          <a:spcPts val="400"/>
                        </a:spcBef>
                        <a:buClr>
                          <a:srgbClr val="00175D"/>
                        </a:buClr>
                        <a:buSzPct val="65000"/>
                        <a:buFont typeface="Wingdings" pitchFamily="2" charset="2"/>
                        <a:defRPr>
                          <a:solidFill>
                            <a:schemeClr val="tx1"/>
                          </a:solidFill>
                          <a:latin typeface="Calibri" pitchFamily="34" charset="0"/>
                        </a:defRPr>
                      </a:lvl5pPr>
                      <a:lvl6pPr marL="25146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defTabSz="4572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ＭＳ Ｐゴシック" pitchFamily="34" charset="-128"/>
                        </a:rPr>
                        <a:t>Data Quality</a:t>
                      </a:r>
                    </a:p>
                  </a:txBody>
                  <a:tcPr marL="82957" marR="82957" marT="41448" marB="4144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2467">
                <a:tc>
                  <a:txBody>
                    <a:bodyPr/>
                    <a:lstStyle/>
                    <a:p>
                      <a:pPr algn="l"/>
                      <a:r>
                        <a:rPr lang="en-US" sz="1200" b="0" dirty="0">
                          <a:solidFill>
                            <a:schemeClr val="tx1"/>
                          </a:solidFill>
                          <a:latin typeface="Century Gothic" panose="020B0502020202020204" pitchFamily="34" charset="0"/>
                        </a:rPr>
                        <a:t>ASOP </a:t>
                      </a:r>
                      <a:r>
                        <a:rPr lang="en-US" altLang="en-US" sz="1200" b="0" dirty="0">
                          <a:solidFill>
                            <a:schemeClr val="tx1"/>
                          </a:solidFill>
                          <a:latin typeface="Century Gothic" panose="020B0502020202020204" pitchFamily="34" charset="0"/>
                        </a:rPr>
                        <a:t>No. 25</a:t>
                      </a:r>
                      <a:endParaRPr lang="en-US" sz="1200" b="0" dirty="0">
                        <a:solidFill>
                          <a:schemeClr val="tx1"/>
                        </a:solidFill>
                        <a:latin typeface="Century Gothic" panose="020B0502020202020204" pitchFamily="34" charset="0"/>
                      </a:endParaRP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a:r>
                        <a:rPr lang="en-US" sz="1200" b="0" dirty="0">
                          <a:solidFill>
                            <a:schemeClr val="tx1"/>
                          </a:solidFill>
                          <a:latin typeface="Century Gothic" panose="020B0502020202020204" pitchFamily="34" charset="0"/>
                        </a:rPr>
                        <a:t>Credibility Procedures</a:t>
                      </a: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35476987"/>
                  </a:ext>
                </a:extLst>
              </a:tr>
            </a:tbl>
          </a:graphicData>
        </a:graphic>
      </p:graphicFrame>
      <p:graphicFrame>
        <p:nvGraphicFramePr>
          <p:cNvPr id="35" name="Table 34">
            <a:extLst>
              <a:ext uri="{FF2B5EF4-FFF2-40B4-BE49-F238E27FC236}">
                <a16:creationId xmlns:a16="http://schemas.microsoft.com/office/drawing/2014/main" id="{8D2D4D37-5B10-5A4C-6AD6-782DE5B49F53}"/>
              </a:ext>
            </a:extLst>
          </p:cNvPr>
          <p:cNvGraphicFramePr>
            <a:graphicFrameLocks noGrp="1"/>
          </p:cNvGraphicFramePr>
          <p:nvPr>
            <p:extLst>
              <p:ext uri="{D42A27DB-BD31-4B8C-83A1-F6EECF244321}">
                <p14:modId xmlns:p14="http://schemas.microsoft.com/office/powerpoint/2010/main" val="2856940613"/>
              </p:ext>
            </p:extLst>
          </p:nvPr>
        </p:nvGraphicFramePr>
        <p:xfrm>
          <a:off x="6097613" y="2275337"/>
          <a:ext cx="4267076" cy="1535710"/>
        </p:xfrm>
        <a:graphic>
          <a:graphicData uri="http://schemas.openxmlformats.org/drawingml/2006/table">
            <a:tbl>
              <a:tblPr firstRow="1" bandRow="1">
                <a:tableStyleId>{5C22544A-7EE6-4342-B048-85BDC9FD1C3A}</a:tableStyleId>
              </a:tblPr>
              <a:tblGrid>
                <a:gridCol w="1627424">
                  <a:extLst>
                    <a:ext uri="{9D8B030D-6E8A-4147-A177-3AD203B41FA5}">
                      <a16:colId xmlns:a16="http://schemas.microsoft.com/office/drawing/2014/main" val="20000"/>
                    </a:ext>
                  </a:extLst>
                </a:gridCol>
                <a:gridCol w="2639652">
                  <a:extLst>
                    <a:ext uri="{9D8B030D-6E8A-4147-A177-3AD203B41FA5}">
                      <a16:colId xmlns:a16="http://schemas.microsoft.com/office/drawing/2014/main" val="20001"/>
                    </a:ext>
                  </a:extLst>
                </a:gridCol>
              </a:tblGrid>
              <a:tr h="307142">
                <a:tc>
                  <a:txBody>
                    <a:bodyPr/>
                    <a:lstStyle/>
                    <a:p>
                      <a:pPr algn="l"/>
                      <a:r>
                        <a:rPr lang="en-US" sz="1200" b="0" dirty="0">
                          <a:solidFill>
                            <a:schemeClr val="tx1"/>
                          </a:solidFill>
                          <a:latin typeface="Century Gothic" panose="020B0502020202020204" pitchFamily="34" charset="0"/>
                        </a:rPr>
                        <a:t>ASOP </a:t>
                      </a:r>
                      <a:r>
                        <a:rPr lang="en-US" altLang="en-US" sz="1200" b="0" dirty="0">
                          <a:solidFill>
                            <a:schemeClr val="tx1"/>
                          </a:solidFill>
                          <a:latin typeface="Century Gothic" panose="020B0502020202020204" pitchFamily="34" charset="0"/>
                        </a:rPr>
                        <a:t>No. 32</a:t>
                      </a:r>
                      <a:endParaRPr lang="en-US" sz="1200" b="0" dirty="0">
                        <a:solidFill>
                          <a:schemeClr val="tx1"/>
                        </a:solidFill>
                        <a:latin typeface="Century Gothic" panose="020B0502020202020204" pitchFamily="34" charset="0"/>
                      </a:endParaRP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Century Gothic" panose="020B0502020202020204" pitchFamily="34" charset="0"/>
                        </a:rPr>
                        <a:t>Social Insurance</a:t>
                      </a: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7142">
                <a:tc>
                  <a:txBody>
                    <a:bodyPr/>
                    <a:lstStyle/>
                    <a:p>
                      <a:pPr algn="l"/>
                      <a:r>
                        <a:rPr lang="en-US" sz="1200" b="0" dirty="0">
                          <a:solidFill>
                            <a:schemeClr val="tx1"/>
                          </a:solidFill>
                          <a:latin typeface="Century Gothic" panose="020B0502020202020204" pitchFamily="34" charset="0"/>
                        </a:rPr>
                        <a:t>ASOP No. 38</a:t>
                      </a: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Century Gothic" panose="020B0502020202020204" pitchFamily="34" charset="0"/>
                        </a:rPr>
                        <a:t>Catastrophe Modeling</a:t>
                      </a: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85657160"/>
                  </a:ext>
                </a:extLst>
              </a:tr>
              <a:tr h="307142">
                <a:tc>
                  <a:txBody>
                    <a:bodyPr/>
                    <a:lstStyle/>
                    <a:p>
                      <a:pPr algn="l"/>
                      <a:r>
                        <a:rPr lang="en-US" sz="1200" b="0" dirty="0">
                          <a:solidFill>
                            <a:schemeClr val="tx1"/>
                          </a:solidFill>
                          <a:latin typeface="Century Gothic" panose="020B0502020202020204" pitchFamily="34" charset="0"/>
                        </a:rPr>
                        <a:t>ASOP No. 55</a:t>
                      </a: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Century Gothic" panose="020B0502020202020204" pitchFamily="34" charset="0"/>
                        </a:rPr>
                        <a:t>Capital Adequacy Assessment</a:t>
                      </a: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013171987"/>
                  </a:ext>
                </a:extLst>
              </a:tr>
              <a:tr h="307142">
                <a:tc>
                  <a:txBody>
                    <a:bodyPr/>
                    <a:lstStyle/>
                    <a:p>
                      <a:pPr algn="l"/>
                      <a:r>
                        <a:rPr lang="en-US" sz="1200" b="0" baseline="0" dirty="0">
                          <a:solidFill>
                            <a:schemeClr val="tx1"/>
                          </a:solidFill>
                          <a:latin typeface="Century Gothic" panose="020B0502020202020204" pitchFamily="34" charset="0"/>
                        </a:rPr>
                        <a:t>ASOP No. 56</a:t>
                      </a:r>
                      <a:endParaRPr lang="en-US" sz="1200" b="0" dirty="0">
                        <a:solidFill>
                          <a:schemeClr val="tx1"/>
                        </a:solidFill>
                        <a:latin typeface="Century Gothic" panose="020B0502020202020204" pitchFamily="34" charset="0"/>
                      </a:endParaRP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Century Gothic" panose="020B0502020202020204" pitchFamily="34" charset="0"/>
                        </a:rPr>
                        <a:t>Modeling</a:t>
                      </a: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074851635"/>
                  </a:ext>
                </a:extLst>
              </a:tr>
              <a:tr h="307142">
                <a:tc>
                  <a:txBody>
                    <a:bodyPr/>
                    <a:lstStyle/>
                    <a:p>
                      <a:pPr algn="l"/>
                      <a:r>
                        <a:rPr lang="en-US" sz="1200" b="0" dirty="0">
                          <a:solidFill>
                            <a:schemeClr val="tx1"/>
                          </a:solidFill>
                          <a:latin typeface="Century Gothic" panose="020B0502020202020204" pitchFamily="34" charset="0"/>
                        </a:rPr>
                        <a:t>ASOP No. 58</a:t>
                      </a: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Century Gothic" panose="020B0502020202020204" pitchFamily="34" charset="0"/>
                        </a:rPr>
                        <a:t>Enterprise Risk Management</a:t>
                      </a:r>
                    </a:p>
                  </a:txBody>
                  <a:tcPr marL="82980" marR="82980" marT="41444" marB="4144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50311419"/>
                  </a:ext>
                </a:extLst>
              </a:tr>
            </a:tbl>
          </a:graphicData>
        </a:graphic>
      </p:graphicFrame>
      <p:graphicFrame>
        <p:nvGraphicFramePr>
          <p:cNvPr id="36" name="Table 35">
            <a:extLst>
              <a:ext uri="{FF2B5EF4-FFF2-40B4-BE49-F238E27FC236}">
                <a16:creationId xmlns:a16="http://schemas.microsoft.com/office/drawing/2014/main" id="{15D04390-6EB5-FE21-AF73-FB746504A153}"/>
              </a:ext>
            </a:extLst>
          </p:cNvPr>
          <p:cNvGraphicFramePr>
            <a:graphicFrameLocks noGrp="1"/>
          </p:cNvGraphicFramePr>
          <p:nvPr>
            <p:extLst>
              <p:ext uri="{D42A27DB-BD31-4B8C-83A1-F6EECF244321}">
                <p14:modId xmlns:p14="http://schemas.microsoft.com/office/powerpoint/2010/main" val="912420981"/>
              </p:ext>
            </p:extLst>
          </p:nvPr>
        </p:nvGraphicFramePr>
        <p:xfrm>
          <a:off x="3972026" y="1543152"/>
          <a:ext cx="4004781" cy="321979"/>
        </p:xfrm>
        <a:graphic>
          <a:graphicData uri="http://schemas.openxmlformats.org/drawingml/2006/table">
            <a:tbl>
              <a:tblPr firstRow="1" bandRow="1">
                <a:tableStyleId>{5C22544A-7EE6-4342-B048-85BDC9FD1C3A}</a:tableStyleId>
              </a:tblPr>
              <a:tblGrid>
                <a:gridCol w="4004781">
                  <a:extLst>
                    <a:ext uri="{9D8B030D-6E8A-4147-A177-3AD203B41FA5}">
                      <a16:colId xmlns:a16="http://schemas.microsoft.com/office/drawing/2014/main" val="20000"/>
                    </a:ext>
                  </a:extLst>
                </a:gridCol>
              </a:tblGrid>
              <a:tr h="321979">
                <a:tc>
                  <a:txBody>
                    <a:bodyPr/>
                    <a:lstStyle/>
                    <a:p>
                      <a:pPr algn="ctr"/>
                      <a:r>
                        <a:rPr lang="en-US" sz="1500" b="1" dirty="0">
                          <a:solidFill>
                            <a:srgbClr val="00B050"/>
                          </a:solidFill>
                          <a:latin typeface="Century Gothic" panose="020B0502020202020204" pitchFamily="34" charset="0"/>
                        </a:rPr>
                        <a:t>ASOP No. 1 Introductory ASOP</a:t>
                      </a:r>
                    </a:p>
                  </a:txBody>
                  <a:tcPr marL="83004" marR="83004" marT="41547" marB="41547" anchor="ct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7" name="TextBox 113">
            <a:extLst>
              <a:ext uri="{FF2B5EF4-FFF2-40B4-BE49-F238E27FC236}">
                <a16:creationId xmlns:a16="http://schemas.microsoft.com/office/drawing/2014/main" id="{EE00D3AE-F3B8-0F4A-BC1A-A641B8405608}"/>
              </a:ext>
            </a:extLst>
          </p:cNvPr>
          <p:cNvSpPr txBox="1">
            <a:spLocks noChangeArrowheads="1"/>
          </p:cNvSpPr>
          <p:nvPr/>
        </p:nvSpPr>
        <p:spPr bwMode="auto">
          <a:xfrm>
            <a:off x="8634852" y="4164557"/>
            <a:ext cx="107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rgbClr val="D79205"/>
              </a:buClr>
              <a:buSzPct val="80000"/>
              <a:buFont typeface="Wingdings" panose="05000000000000000000" pitchFamily="2" charset="2"/>
              <a:buChar char="n"/>
              <a:defRPr sz="2800">
                <a:solidFill>
                  <a:srgbClr val="014E1D"/>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559372"/>
              </a:buClr>
              <a:buSzPct val="80000"/>
              <a:buFont typeface="Wingdings" panose="05000000000000000000" pitchFamily="2" charset="2"/>
              <a:buChar char="n"/>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400" b="1" i="0" u="sng" strike="noStrike" kern="1200" cap="none" spc="0" normalizeH="0" baseline="0" noProof="0" dirty="0">
                <a:ln>
                  <a:noFill/>
                </a:ln>
                <a:solidFill>
                  <a:prstClr val="white"/>
                </a:solidFill>
                <a:effectLst/>
                <a:uLnTx/>
                <a:uFillTx/>
                <a:latin typeface="Century Gothic" panose="020B0502020202020204" pitchFamily="34" charset="0"/>
              </a:rPr>
              <a:t>Pension</a:t>
            </a:r>
          </a:p>
        </p:txBody>
      </p:sp>
      <p:sp>
        <p:nvSpPr>
          <p:cNvPr id="38" name="TextBox 106">
            <a:extLst>
              <a:ext uri="{FF2B5EF4-FFF2-40B4-BE49-F238E27FC236}">
                <a16:creationId xmlns:a16="http://schemas.microsoft.com/office/drawing/2014/main" id="{89A7CB7A-0924-29AD-9A16-D467892DA801}"/>
              </a:ext>
            </a:extLst>
          </p:cNvPr>
          <p:cNvSpPr txBox="1">
            <a:spLocks noChangeArrowheads="1"/>
          </p:cNvSpPr>
          <p:nvPr/>
        </p:nvSpPr>
        <p:spPr bwMode="auto">
          <a:xfrm>
            <a:off x="3958953" y="1139152"/>
            <a:ext cx="39631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rgbClr val="D79205"/>
              </a:buClr>
              <a:buSzPct val="80000"/>
              <a:buFont typeface="Wingdings" panose="05000000000000000000" pitchFamily="2" charset="2"/>
              <a:buChar char="n"/>
              <a:defRPr sz="2800">
                <a:solidFill>
                  <a:srgbClr val="014E1D"/>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559372"/>
              </a:buClr>
              <a:buSzPct val="80000"/>
              <a:buFont typeface="Wingdings" panose="05000000000000000000" pitchFamily="2" charset="2"/>
              <a:buChar char="n"/>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C83640"/>
                </a:solidFill>
                <a:effectLst/>
                <a:uLnTx/>
                <a:uFillTx/>
                <a:latin typeface="Century Gothic" panose="020B0502020202020204" pitchFamily="34" charset="0"/>
              </a:rPr>
              <a:t>Cross-Practice ASOPs</a:t>
            </a:r>
          </a:p>
        </p:txBody>
      </p:sp>
      <p:sp>
        <p:nvSpPr>
          <p:cNvPr id="39" name="TextBox 38">
            <a:extLst>
              <a:ext uri="{FF2B5EF4-FFF2-40B4-BE49-F238E27FC236}">
                <a16:creationId xmlns:a16="http://schemas.microsoft.com/office/drawing/2014/main" id="{5A2BC367-54DC-FC60-505B-95CDCEBB347E}"/>
              </a:ext>
            </a:extLst>
          </p:cNvPr>
          <p:cNvSpPr txBox="1"/>
          <p:nvPr/>
        </p:nvSpPr>
        <p:spPr>
          <a:xfrm>
            <a:off x="3717744" y="5489695"/>
            <a:ext cx="4388382" cy="54386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Century Gothic" panose="020B0502020202020204" pitchFamily="34" charset="0"/>
              </a:rPr>
              <a:t>Green indicates an ASOP under revision and  </a:t>
            </a:r>
            <a:br>
              <a:rPr kumimoji="0" lang="en-US" sz="1450" b="0" i="0" u="none" strike="noStrike" kern="1200" cap="none" spc="0" normalizeH="0" baseline="0" noProof="0" dirty="0">
                <a:ln>
                  <a:noFill/>
                </a:ln>
                <a:solidFill>
                  <a:prstClr val="black"/>
                </a:solidFill>
                <a:effectLst/>
                <a:uLnTx/>
                <a:uFillTx/>
                <a:latin typeface="Century Gothic" panose="020B0502020202020204" pitchFamily="34" charset="0"/>
              </a:rPr>
            </a:br>
            <a:r>
              <a:rPr lang="en-US" sz="1450" i="1" kern="1200" dirty="0">
                <a:solidFill>
                  <a:prstClr val="black"/>
                </a:solidFill>
                <a:latin typeface="Century Gothic" panose="020B0502020202020204" pitchFamily="34" charset="0"/>
              </a:rPr>
              <a:t>green</a:t>
            </a:r>
            <a:r>
              <a:rPr kumimoji="0" lang="en-US" sz="1450" b="0" i="1" u="none" strike="noStrike" kern="1200" cap="none" spc="0" normalizeH="0" baseline="0" noProof="0" dirty="0">
                <a:ln>
                  <a:noFill/>
                </a:ln>
                <a:solidFill>
                  <a:prstClr val="black"/>
                </a:solidFill>
                <a:effectLst/>
                <a:uLnTx/>
                <a:uFillTx/>
                <a:latin typeface="Century Gothic" panose="020B0502020202020204" pitchFamily="34" charset="0"/>
              </a:rPr>
              <a:t> italics indicates a proposed new ASOP.</a:t>
            </a:r>
          </a:p>
        </p:txBody>
      </p:sp>
      <p:grpSp>
        <p:nvGrpSpPr>
          <p:cNvPr id="40" name="Group 89">
            <a:extLst>
              <a:ext uri="{FF2B5EF4-FFF2-40B4-BE49-F238E27FC236}">
                <a16:creationId xmlns:a16="http://schemas.microsoft.com/office/drawing/2014/main" id="{85096626-B776-5D96-D692-74EE8521D471}"/>
              </a:ext>
            </a:extLst>
          </p:cNvPr>
          <p:cNvGrpSpPr>
            <a:grpSpLocks/>
          </p:cNvGrpSpPr>
          <p:nvPr/>
        </p:nvGrpSpPr>
        <p:grpSpPr bwMode="auto">
          <a:xfrm>
            <a:off x="2991359" y="4247202"/>
            <a:ext cx="2885043" cy="1188720"/>
            <a:chOff x="651636" y="1458335"/>
            <a:chExt cx="3081239" cy="554742"/>
          </a:xfrm>
          <a:solidFill>
            <a:srgbClr val="C83640"/>
          </a:solidFill>
        </p:grpSpPr>
        <p:sp>
          <p:nvSpPr>
            <p:cNvPr id="42" name="Rounded Rectangle 4">
              <a:extLst>
                <a:ext uri="{FF2B5EF4-FFF2-40B4-BE49-F238E27FC236}">
                  <a16:creationId xmlns:a16="http://schemas.microsoft.com/office/drawing/2014/main" id="{6C5DEA8B-7769-8CDF-7A88-EC3A5598C281}"/>
                </a:ext>
              </a:extLst>
            </p:cNvPr>
            <p:cNvSpPr/>
            <p:nvPr/>
          </p:nvSpPr>
          <p:spPr>
            <a:xfrm>
              <a:off x="651636" y="1816643"/>
              <a:ext cx="205917" cy="89513"/>
            </a:xfrm>
            <a:prstGeom prst="rect">
              <a:avLst/>
            </a:prstGeom>
            <a:grpFill/>
          </p:spPr>
          <p:style>
            <a:lnRef idx="0">
              <a:scrgbClr r="0" g="0" b="0"/>
            </a:lnRef>
            <a:fillRef idx="0">
              <a:scrgbClr r="0" g="0" b="0"/>
            </a:fillRef>
            <a:effectRef idx="0">
              <a:scrgbClr r="0" g="0" b="0"/>
            </a:effectRef>
            <a:fontRef idx="minor">
              <a:schemeClr val="lt1"/>
            </a:fontRef>
          </p:style>
          <p:txBody>
            <a:bodyPr lIns="20955" tIns="15716" rIns="20955" bIns="15716" anchor="ctr"/>
            <a:lstStyle>
              <a:lvl1pPr defTabSz="48895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defTabSz="48895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defTabSz="48895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defTabSz="488950">
                <a:spcBef>
                  <a:spcPts val="400"/>
                </a:spcBef>
                <a:buClr>
                  <a:srgbClr val="DDDBC9"/>
                </a:buClr>
                <a:buSzPct val="75000"/>
                <a:buFont typeface="Wingdings" pitchFamily="2" charset="2"/>
                <a:buChar char=""/>
                <a:defRPr sz="2000">
                  <a:solidFill>
                    <a:schemeClr val="tx1"/>
                  </a:solidFill>
                  <a:latin typeface="Calibri" pitchFamily="34" charset="0"/>
                </a:defRPr>
              </a:lvl4pPr>
              <a:lvl5pPr marL="2057400" indent="-228600" defTabSz="488950">
                <a:spcBef>
                  <a:spcPts val="400"/>
                </a:spcBef>
                <a:buClr>
                  <a:srgbClr val="00175D"/>
                </a:buClr>
                <a:buSzPct val="65000"/>
                <a:buFont typeface="Wingdings" pitchFamily="2" charset="2"/>
                <a:buChar char=""/>
                <a:defRPr sz="2000">
                  <a:solidFill>
                    <a:schemeClr val="tx1"/>
                  </a:solidFill>
                  <a:latin typeface="Calibri" pitchFamily="34" charset="0"/>
                </a:defRPr>
              </a:lvl5pPr>
              <a:lvl6pPr marL="25146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6pPr>
              <a:lvl7pPr marL="29718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7pPr>
              <a:lvl8pPr marL="34290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8pPr>
              <a:lvl9pPr marL="38862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9p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altLang="en-US" sz="12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itchFamily="34" charset="-128"/>
              </a:endParaRPr>
            </a:p>
          </p:txBody>
        </p:sp>
        <p:sp>
          <p:nvSpPr>
            <p:cNvPr id="41" name="Rounded Rectangle 59">
              <a:extLst>
                <a:ext uri="{FF2B5EF4-FFF2-40B4-BE49-F238E27FC236}">
                  <a16:creationId xmlns:a16="http://schemas.microsoft.com/office/drawing/2014/main" id="{B8A72B23-585F-B3BA-A304-2AEC19CEBCEE}"/>
                </a:ext>
              </a:extLst>
            </p:cNvPr>
            <p:cNvSpPr/>
            <p:nvPr/>
          </p:nvSpPr>
          <p:spPr>
            <a:xfrm>
              <a:off x="1291419" y="1458335"/>
              <a:ext cx="2441456" cy="554742"/>
            </a:xfrm>
            <a:prstGeom prst="roundRect">
              <a:avLst>
                <a:gd name="adj" fmla="val 10000"/>
              </a:avLst>
            </a:prstGeom>
            <a:grpFill/>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txBody>
            <a:bodyPr lIns="91440" tIns="45720" rIns="91440" bIns="45720" anchor="t"/>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altLang="en-US" sz="1400" b="1" i="0" u="sng" strike="noStrike" kern="1200" cap="none" spc="0" normalizeH="0" baseline="0" noProof="0" dirty="0">
                  <a:ln>
                    <a:noFill/>
                  </a:ln>
                  <a:solidFill>
                    <a:prstClr val="white"/>
                  </a:solidFill>
                  <a:effectLst/>
                  <a:uLnTx/>
                  <a:uFillTx/>
                  <a:latin typeface="Century Gothic" panose="020B0502020202020204" pitchFamily="34" charset="0"/>
                </a:rPr>
                <a:t>Health</a:t>
              </a:r>
            </a:p>
            <a:p>
              <a:pPr algn="ctr" defTabSz="914400" hangingPunct="1">
                <a:spcBef>
                  <a:spcPct val="0"/>
                </a:spcBef>
                <a:defRPr/>
              </a:pP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cs typeface="Arial"/>
                </a:rPr>
                <a:t>3, 5, </a:t>
              </a:r>
              <a:r>
                <a:rPr kumimoji="0" lang="en-US" altLang="en-US" sz="1400" b="1" i="0" u="none" strike="noStrike" kern="1200" cap="none" spc="0" normalizeH="0" baseline="0" noProof="0" dirty="0">
                  <a:ln>
                    <a:noFill/>
                  </a:ln>
                  <a:solidFill>
                    <a:srgbClr val="00B050"/>
                  </a:solidFill>
                  <a:effectLst/>
                  <a:uLnTx/>
                  <a:uFillTx/>
                  <a:latin typeface="Century Gothic" panose="020B0502020202020204" pitchFamily="34" charset="0"/>
                  <a:cs typeface="Arial"/>
                </a:rPr>
                <a:t>6</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cs typeface="Arial"/>
                </a:rPr>
                <a:t>, </a:t>
              </a:r>
              <a:r>
                <a:rPr kumimoji="0" lang="en-US" altLang="en-US" sz="1400" b="1" i="0" u="none" strike="noStrike" kern="1200" cap="none" spc="0" normalizeH="0" baseline="0" noProof="0" dirty="0">
                  <a:ln>
                    <a:noFill/>
                  </a:ln>
                  <a:solidFill>
                    <a:srgbClr val="00B050"/>
                  </a:solidFill>
                  <a:effectLst/>
                  <a:uLnTx/>
                  <a:uFillTx/>
                  <a:latin typeface="Century Gothic" panose="020B0502020202020204" pitchFamily="34" charset="0"/>
                  <a:cs typeface="Arial"/>
                </a:rPr>
                <a:t>7</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cs typeface="Arial"/>
                </a:rPr>
                <a:t>,</a:t>
              </a:r>
              <a:r>
                <a:rPr kumimoji="0" lang="en-US" alt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a:rPr>
                <a:t> </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cs typeface="Arial"/>
                </a:rPr>
                <a:t>8, 11, 18, 19, 22, 26, 28, 42</a:t>
              </a:r>
              <a:r>
                <a:rPr kumimoji="0" lang="en-US" altLang="en-US" sz="1400" b="0" i="0" u="none" strike="noStrike" kern="1200" cap="none" spc="0" normalizeH="0" baseline="0" noProof="0" dirty="0">
                  <a:ln>
                    <a:noFill/>
                  </a:ln>
                  <a:solidFill>
                    <a:schemeClr val="bg1"/>
                  </a:solidFill>
                  <a:effectLst/>
                  <a:uLnTx/>
                  <a:uFillTx/>
                  <a:latin typeface="Century Gothic" panose="020B0502020202020204" pitchFamily="34" charset="0"/>
                  <a:cs typeface="Arial"/>
                </a:rPr>
                <a:t>,</a:t>
              </a:r>
              <a:r>
                <a:rPr kumimoji="0" lang="en-US" altLang="en-US" sz="1400" b="0" i="0" u="none" strike="noStrike" kern="1200" cap="none" spc="0" normalizeH="0" baseline="0" noProof="0" dirty="0">
                  <a:ln>
                    <a:noFill/>
                  </a:ln>
                  <a:solidFill>
                    <a:srgbClr val="00B050"/>
                  </a:solidFill>
                  <a:effectLst/>
                  <a:uLnTx/>
                  <a:uFillTx/>
                  <a:latin typeface="Century Gothic" panose="020B0502020202020204" pitchFamily="34" charset="0"/>
                  <a:cs typeface="Arial"/>
                </a:rPr>
                <a:t> </a:t>
              </a:r>
              <a:r>
                <a:rPr kumimoji="0" lang="en-US" altLang="en-US" sz="1400" b="1" i="0" u="none" strike="noStrike" kern="1200" cap="none" spc="0" normalizeH="0" baseline="0" noProof="0" dirty="0">
                  <a:ln>
                    <a:noFill/>
                  </a:ln>
                  <a:solidFill>
                    <a:srgbClr val="00B050"/>
                  </a:solidFill>
                  <a:effectLst/>
                  <a:uLnTx/>
                  <a:uFillTx/>
                  <a:latin typeface="Century Gothic" panose="020B0502020202020204" pitchFamily="34" charset="0"/>
                  <a:cs typeface="Arial"/>
                </a:rPr>
                <a:t>45</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cs typeface="Arial"/>
                </a:rPr>
                <a:t>, </a:t>
              </a:r>
              <a:r>
                <a:rPr kumimoji="0" lang="en-US" altLang="en-US" sz="1400" b="1" i="0" u="none" strike="noStrike" kern="1200" cap="none" spc="0" normalizeH="0" baseline="0" noProof="0" dirty="0">
                  <a:ln>
                    <a:noFill/>
                  </a:ln>
                  <a:solidFill>
                    <a:srgbClr val="00B050"/>
                  </a:solidFill>
                  <a:effectLst/>
                  <a:uLnTx/>
                  <a:uFillTx/>
                  <a:latin typeface="Century Gothic" panose="020B0502020202020204" pitchFamily="34" charset="0"/>
                  <a:cs typeface="Arial"/>
                </a:rPr>
                <a:t>49</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cs typeface="Arial"/>
                </a:rPr>
                <a:t>, 50, </a:t>
              </a:r>
              <a:r>
                <a:rPr lang="en-US" altLang="en-US" sz="1400" b="1" i="1" kern="1200" dirty="0">
                  <a:solidFill>
                    <a:srgbClr val="00B050"/>
                  </a:solidFill>
                  <a:latin typeface="Century Gothic" panose="020B0502020202020204" pitchFamily="34" charset="0"/>
                  <a:ea typeface="ＭＳ Ｐゴシック"/>
                  <a:cs typeface="Arial"/>
                </a:rPr>
                <a:t>Reinsurance pricing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grpSp>
      <p:grpSp>
        <p:nvGrpSpPr>
          <p:cNvPr id="43" name="Group 106">
            <a:extLst>
              <a:ext uri="{FF2B5EF4-FFF2-40B4-BE49-F238E27FC236}">
                <a16:creationId xmlns:a16="http://schemas.microsoft.com/office/drawing/2014/main" id="{6FCDBADA-C804-B435-A913-79EEB80321ED}"/>
              </a:ext>
            </a:extLst>
          </p:cNvPr>
          <p:cNvGrpSpPr>
            <a:grpSpLocks/>
          </p:cNvGrpSpPr>
          <p:nvPr/>
        </p:nvGrpSpPr>
        <p:grpSpPr bwMode="auto">
          <a:xfrm>
            <a:off x="8473080" y="4223475"/>
            <a:ext cx="2286000" cy="1188721"/>
            <a:chOff x="1419621" y="711174"/>
            <a:chExt cx="2441455" cy="558851"/>
          </a:xfrm>
          <a:solidFill>
            <a:srgbClr val="C83640"/>
          </a:solidFill>
        </p:grpSpPr>
        <p:sp>
          <p:nvSpPr>
            <p:cNvPr id="44" name="Rounded Rectangle 72">
              <a:extLst>
                <a:ext uri="{FF2B5EF4-FFF2-40B4-BE49-F238E27FC236}">
                  <a16:creationId xmlns:a16="http://schemas.microsoft.com/office/drawing/2014/main" id="{238B8BFD-572C-801D-AC4B-2925006ABE99}"/>
                </a:ext>
              </a:extLst>
            </p:cNvPr>
            <p:cNvSpPr/>
            <p:nvPr/>
          </p:nvSpPr>
          <p:spPr>
            <a:xfrm>
              <a:off x="1419621" y="711174"/>
              <a:ext cx="2441455" cy="558851"/>
            </a:xfrm>
            <a:prstGeom prst="roundRect">
              <a:avLst>
                <a:gd name="adj" fmla="val 10000"/>
              </a:avLst>
            </a:prstGeom>
            <a:grpFill/>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B0F0"/>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p:txBody>
        </p:sp>
        <p:sp>
          <p:nvSpPr>
            <p:cNvPr id="45" name="Rounded Rectangle 4">
              <a:extLst>
                <a:ext uri="{FF2B5EF4-FFF2-40B4-BE49-F238E27FC236}">
                  <a16:creationId xmlns:a16="http://schemas.microsoft.com/office/drawing/2014/main" id="{563F7620-E3D1-E2E8-3C8C-B3322E7F086D}"/>
                </a:ext>
              </a:extLst>
            </p:cNvPr>
            <p:cNvSpPr/>
            <p:nvPr/>
          </p:nvSpPr>
          <p:spPr>
            <a:xfrm>
              <a:off x="1592394" y="904854"/>
              <a:ext cx="1953967" cy="232480"/>
            </a:xfrm>
            <a:prstGeom prst="rect">
              <a:avLst/>
            </a:prstGeom>
            <a:grpFill/>
          </p:spPr>
          <p:style>
            <a:lnRef idx="0">
              <a:scrgbClr r="0" g="0" b="0"/>
            </a:lnRef>
            <a:fillRef idx="0">
              <a:scrgbClr r="0" g="0" b="0"/>
            </a:fillRef>
            <a:effectRef idx="0">
              <a:scrgbClr r="0" g="0" b="0"/>
            </a:effectRef>
            <a:fontRef idx="minor">
              <a:schemeClr val="lt1"/>
            </a:fontRef>
          </p:style>
          <p:txBody>
            <a:bodyPr lIns="20955" tIns="15716" rIns="20955" bIns="15716" anchor="ctr"/>
            <a:lstStyle>
              <a:lvl1pPr defTabSz="48895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defTabSz="48895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defTabSz="48895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defTabSz="488950">
                <a:spcBef>
                  <a:spcPts val="400"/>
                </a:spcBef>
                <a:buClr>
                  <a:srgbClr val="DDDBC9"/>
                </a:buClr>
                <a:buSzPct val="75000"/>
                <a:buFont typeface="Wingdings" pitchFamily="2" charset="2"/>
                <a:buChar char=""/>
                <a:defRPr sz="2000">
                  <a:solidFill>
                    <a:schemeClr val="tx1"/>
                  </a:solidFill>
                  <a:latin typeface="Calibri" pitchFamily="34" charset="0"/>
                </a:defRPr>
              </a:lvl4pPr>
              <a:lvl5pPr marL="2057400" indent="-228600" defTabSz="488950">
                <a:spcBef>
                  <a:spcPts val="400"/>
                </a:spcBef>
                <a:buClr>
                  <a:srgbClr val="00175D"/>
                </a:buClr>
                <a:buSzPct val="65000"/>
                <a:buFont typeface="Wingdings" pitchFamily="2" charset="2"/>
                <a:buChar char=""/>
                <a:defRPr sz="2000">
                  <a:solidFill>
                    <a:schemeClr val="tx1"/>
                  </a:solidFill>
                  <a:latin typeface="Calibri" pitchFamily="34" charset="0"/>
                </a:defRPr>
              </a:lvl5pPr>
              <a:lvl6pPr marL="25146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6pPr>
              <a:lvl7pPr marL="29718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7pPr>
              <a:lvl8pPr marL="34290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8pPr>
              <a:lvl9pPr marL="38862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9p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altLang="en-US" sz="1100" b="0" i="0" u="none" strike="noStrike" kern="1200" cap="none" spc="0" normalizeH="0" baseline="0" noProof="0" dirty="0">
                <a:ln>
                  <a:noFill/>
                </a:ln>
                <a:solidFill>
                  <a:srgbClr val="00B0F0"/>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p:txBody>
        </p:sp>
      </p:grpSp>
      <p:sp>
        <p:nvSpPr>
          <p:cNvPr id="46" name="TextBox 114">
            <a:extLst>
              <a:ext uri="{FF2B5EF4-FFF2-40B4-BE49-F238E27FC236}">
                <a16:creationId xmlns:a16="http://schemas.microsoft.com/office/drawing/2014/main" id="{3674C763-8F24-2B96-738D-20CAB9C555BE}"/>
              </a:ext>
            </a:extLst>
          </p:cNvPr>
          <p:cNvSpPr txBox="1">
            <a:spLocks noChangeArrowheads="1"/>
          </p:cNvSpPr>
          <p:nvPr/>
        </p:nvSpPr>
        <p:spPr bwMode="auto">
          <a:xfrm>
            <a:off x="8734625" y="4283553"/>
            <a:ext cx="161247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1400" b="1" i="0" u="sng" strike="noStrike" kern="1200" cap="none" spc="0" normalizeH="0" baseline="0" noProof="0" dirty="0">
                <a:ln>
                  <a:noFill/>
                </a:ln>
                <a:solidFill>
                  <a:prstClr val="white"/>
                </a:solidFill>
                <a:effectLst/>
                <a:uLnTx/>
                <a:uFillTx/>
                <a:latin typeface="Century Gothic" panose="020B0502020202020204" pitchFamily="34" charset="0"/>
                <a:ea typeface="ＭＳ Ｐゴシック" panose="020B0600070205080204" pitchFamily="34" charset="-128"/>
                <a:cs typeface="Arial" panose="020B0604020202020204" pitchFamily="34" charset="0"/>
              </a:rPr>
              <a:t>Pension</a:t>
            </a:r>
            <a:endParaRPr kumimoji="0" lang="en-US" altLang="en-US" sz="1400" b="0" i="0" u="sng" strike="noStrike" kern="1200" cap="none" spc="0" normalizeH="0" baseline="0" noProof="0" dirty="0">
              <a:ln>
                <a:noFill/>
              </a:ln>
              <a:solidFill>
                <a:prstClr val="white"/>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4, </a:t>
            </a:r>
            <a:r>
              <a:rPr kumimoji="0" lang="en-US" altLang="en-US" sz="1400" b="1" i="0" u="none" strike="noStrike" kern="1200" cap="none" spc="0" normalizeH="0" baseline="0" noProof="0" dirty="0">
                <a:ln>
                  <a:noFill/>
                </a:ln>
                <a:solidFill>
                  <a:srgbClr val="00B050"/>
                </a:solidFill>
                <a:effectLst/>
                <a:uLnTx/>
                <a:uFillTx/>
                <a:latin typeface="Century Gothic" panose="020B0502020202020204" pitchFamily="34" charset="0"/>
                <a:ea typeface="ＭＳ Ｐゴシック"/>
                <a:cs typeface="Arial"/>
              </a:rPr>
              <a:t>6</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 27,</a:t>
            </a:r>
            <a:r>
              <a:rPr kumimoji="0" lang="en-US"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a:cs typeface="Arial"/>
              </a:rPr>
              <a:t> </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34, 44, 51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p:txBody>
      </p:sp>
      <p:grpSp>
        <p:nvGrpSpPr>
          <p:cNvPr id="47" name="Group 106">
            <a:extLst>
              <a:ext uri="{FF2B5EF4-FFF2-40B4-BE49-F238E27FC236}">
                <a16:creationId xmlns:a16="http://schemas.microsoft.com/office/drawing/2014/main" id="{549496B6-2E47-2B5C-DE53-EF948A4E2BB5}"/>
              </a:ext>
            </a:extLst>
          </p:cNvPr>
          <p:cNvGrpSpPr>
            <a:grpSpLocks/>
          </p:cNvGrpSpPr>
          <p:nvPr/>
        </p:nvGrpSpPr>
        <p:grpSpPr bwMode="auto">
          <a:xfrm>
            <a:off x="6023669" y="4235117"/>
            <a:ext cx="3174913" cy="1188720"/>
            <a:chOff x="2004301" y="1450142"/>
            <a:chExt cx="3390818" cy="558851"/>
          </a:xfrm>
          <a:noFill/>
        </p:grpSpPr>
        <p:sp>
          <p:nvSpPr>
            <p:cNvPr id="48" name="Rounded Rectangle 72">
              <a:extLst>
                <a:ext uri="{FF2B5EF4-FFF2-40B4-BE49-F238E27FC236}">
                  <a16:creationId xmlns:a16="http://schemas.microsoft.com/office/drawing/2014/main" id="{E6DE46E5-D09B-5DEE-209F-2175E18A9BD9}"/>
                </a:ext>
              </a:extLst>
            </p:cNvPr>
            <p:cNvSpPr/>
            <p:nvPr/>
          </p:nvSpPr>
          <p:spPr>
            <a:xfrm>
              <a:off x="2004301" y="1450142"/>
              <a:ext cx="2441456" cy="558851"/>
            </a:xfrm>
            <a:prstGeom prst="roundRect">
              <a:avLst>
                <a:gd name="adj" fmla="val 10000"/>
              </a:avLst>
            </a:prstGeom>
            <a:solidFill>
              <a:srgbClr val="C83640"/>
            </a:solidFill>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txBody>
            <a:bodyPr lIns="91440" tIns="45720" rIns="91440" bIns="45720" anchor="t"/>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altLang="en-US" sz="1400" b="1" i="0" u="sng" strike="noStrike" kern="1200" cap="none" spc="0" normalizeH="0" baseline="0" noProof="0" dirty="0">
                  <a:ln>
                    <a:noFill/>
                  </a:ln>
                  <a:solidFill>
                    <a:prstClr val="white"/>
                  </a:solidFill>
                  <a:effectLst/>
                  <a:uLnTx/>
                  <a:uFillTx/>
                  <a:latin typeface="Century Gothic" panose="020B0502020202020204" pitchFamily="34" charset="0"/>
                </a:rPr>
                <a:t>Life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2,</a:t>
              </a:r>
              <a:r>
                <a:rPr kumimoji="0" lang="en-US" altLang="en-US" sz="1400" b="0" i="0" u="none" strike="noStrike" kern="1200" cap="none" spc="0" normalizeH="0" baseline="0" noProof="0" dirty="0">
                  <a:ln>
                    <a:noFill/>
                  </a:ln>
                  <a:solidFill>
                    <a:srgbClr val="E3851D"/>
                  </a:solidFill>
                  <a:effectLst/>
                  <a:uLnTx/>
                  <a:uFillTx/>
                  <a:latin typeface="Century Gothic" panose="020B0502020202020204" pitchFamily="34" charset="0"/>
                  <a:ea typeface="ＭＳ Ｐゴシック"/>
                  <a:cs typeface="Arial"/>
                </a:rPr>
                <a:t> </a:t>
              </a:r>
              <a:r>
                <a:rPr kumimoji="0" lang="en-US" altLang="en-US" sz="1400" b="1" i="0" u="none" strike="noStrike" kern="1200" cap="none" spc="0" normalizeH="0" baseline="0" noProof="0" dirty="0">
                  <a:ln>
                    <a:noFill/>
                  </a:ln>
                  <a:solidFill>
                    <a:srgbClr val="00B050"/>
                  </a:solidFill>
                  <a:effectLst/>
                  <a:uLnTx/>
                  <a:uFillTx/>
                  <a:latin typeface="Century Gothic" panose="020B0502020202020204" pitchFamily="34" charset="0"/>
                  <a:ea typeface="ＭＳ Ｐゴシック"/>
                  <a:cs typeface="Arial"/>
                </a:rPr>
                <a:t>7</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 10, 11, 15, 19, 22, </a:t>
              </a:r>
              <a:r>
                <a:rPr kumimoji="0" lang="en-US" altLang="en-US" sz="14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a:cs typeface="Arial"/>
                </a:rPr>
                <a:t>24</a:t>
              </a:r>
              <a:r>
                <a:rPr kumimoji="0" lang="en-US" altLang="en-US" sz="1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a:cs typeface="Arial"/>
                </a:rPr>
                <a:t>, 33, 37, 40, 48, 52, 54, 57,</a:t>
              </a:r>
              <a:r>
                <a:rPr kumimoji="0" lang="en-US" altLang="en-US" sz="1400" b="0" i="0" u="none" strike="noStrike" kern="1200" cap="none" spc="0" normalizeH="0" baseline="0" noProof="0" dirty="0">
                  <a:ln>
                    <a:noFill/>
                  </a:ln>
                  <a:solidFill>
                    <a:srgbClr val="FF0000"/>
                  </a:solidFill>
                  <a:effectLst/>
                  <a:uLnTx/>
                  <a:uFillTx/>
                  <a:latin typeface="Century Gothic" panose="020B0502020202020204" pitchFamily="34" charset="0"/>
                  <a:ea typeface="ＭＳ Ｐゴシック"/>
                  <a:cs typeface="Arial"/>
                </a:rPr>
                <a:t> </a:t>
              </a:r>
              <a:r>
                <a:rPr kumimoji="0" lang="en-US" altLang="en-US" sz="1400" b="1" i="1" u="none" strike="noStrike" kern="1200" cap="none" spc="0" normalizeH="0" baseline="0" noProof="0" dirty="0">
                  <a:ln>
                    <a:noFill/>
                  </a:ln>
                  <a:solidFill>
                    <a:srgbClr val="00B050"/>
                  </a:solidFill>
                  <a:effectLst/>
                  <a:uLnTx/>
                  <a:uFillTx/>
                  <a:latin typeface="Century Gothic" panose="020B0502020202020204" pitchFamily="34" charset="0"/>
                  <a:ea typeface="ＭＳ Ｐゴシック"/>
                  <a:cs typeface="Arial"/>
                </a:rPr>
                <a:t>Reinsurance pricing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B0F0"/>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p:txBody>
        </p:sp>
        <p:sp>
          <p:nvSpPr>
            <p:cNvPr id="49" name="Rounded Rectangle 4">
              <a:extLst>
                <a:ext uri="{FF2B5EF4-FFF2-40B4-BE49-F238E27FC236}">
                  <a16:creationId xmlns:a16="http://schemas.microsoft.com/office/drawing/2014/main" id="{2D8249F1-3DDF-8557-0D42-9FA2251C94E6}"/>
                </a:ext>
              </a:extLst>
            </p:cNvPr>
            <p:cNvSpPr/>
            <p:nvPr/>
          </p:nvSpPr>
          <p:spPr>
            <a:xfrm>
              <a:off x="2986879" y="1466664"/>
              <a:ext cx="2408240" cy="525808"/>
            </a:xfrm>
            <a:prstGeom prst="rect">
              <a:avLst/>
            </a:prstGeom>
            <a:grpFill/>
          </p:spPr>
          <p:style>
            <a:lnRef idx="0">
              <a:scrgbClr r="0" g="0" b="0"/>
            </a:lnRef>
            <a:fillRef idx="0">
              <a:scrgbClr r="0" g="0" b="0"/>
            </a:fillRef>
            <a:effectRef idx="0">
              <a:scrgbClr r="0" g="0" b="0"/>
            </a:effectRef>
            <a:fontRef idx="minor">
              <a:schemeClr val="lt1"/>
            </a:fontRef>
          </p:style>
          <p:txBody>
            <a:bodyPr lIns="20955" tIns="15716" rIns="20955" bIns="15716" anchor="ctr"/>
            <a:lstStyle>
              <a:lvl1pPr defTabSz="48895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defTabSz="48895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defTabSz="48895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defTabSz="488950">
                <a:spcBef>
                  <a:spcPts val="400"/>
                </a:spcBef>
                <a:buClr>
                  <a:srgbClr val="DDDBC9"/>
                </a:buClr>
                <a:buSzPct val="75000"/>
                <a:buFont typeface="Wingdings" pitchFamily="2" charset="2"/>
                <a:buChar char=""/>
                <a:defRPr sz="2000">
                  <a:solidFill>
                    <a:schemeClr val="tx1"/>
                  </a:solidFill>
                  <a:latin typeface="Calibri" pitchFamily="34" charset="0"/>
                </a:defRPr>
              </a:lvl4pPr>
              <a:lvl5pPr marL="2057400" indent="-228600" defTabSz="488950">
                <a:spcBef>
                  <a:spcPts val="400"/>
                </a:spcBef>
                <a:buClr>
                  <a:srgbClr val="00175D"/>
                </a:buClr>
                <a:buSzPct val="65000"/>
                <a:buFont typeface="Wingdings" pitchFamily="2" charset="2"/>
                <a:buChar char=""/>
                <a:defRPr sz="2000">
                  <a:solidFill>
                    <a:schemeClr val="tx1"/>
                  </a:solidFill>
                  <a:latin typeface="Calibri" pitchFamily="34" charset="0"/>
                </a:defRPr>
              </a:lvl5pPr>
              <a:lvl6pPr marL="25146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6pPr>
              <a:lvl7pPr marL="29718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7pPr>
              <a:lvl8pPr marL="34290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8pPr>
              <a:lvl9pPr marL="3886200" indent="-228600" defTabSz="488950" eaLnBrk="0" fontAlgn="base" hangingPunct="0">
                <a:spcBef>
                  <a:spcPts val="400"/>
                </a:spcBef>
                <a:spcAft>
                  <a:spcPct val="0"/>
                </a:spcAft>
                <a:buClr>
                  <a:srgbClr val="00175D"/>
                </a:buClr>
                <a:buSzPct val="65000"/>
                <a:buFont typeface="Wingdings" pitchFamily="2" charset="2"/>
                <a:buChar char=""/>
                <a:defRPr sz="2000">
                  <a:solidFill>
                    <a:schemeClr val="tx1"/>
                  </a:solidFill>
                  <a:latin typeface="Calibri" pitchFamily="34" charset="0"/>
                </a:defRPr>
              </a:lvl9p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altLang="en-US" sz="1400" b="0" i="0" u="none" strike="noStrike" kern="1200" cap="none" spc="0" normalizeH="0" baseline="0" noProof="0" dirty="0">
                <a:ln>
                  <a:noFill/>
                </a:ln>
                <a:solidFill>
                  <a:srgbClr val="00B0F0"/>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p:txBody>
        </p:sp>
      </p:grpSp>
      <p:sp>
        <p:nvSpPr>
          <p:cNvPr id="50" name="Slide Number Placeholder 2">
            <a:extLst>
              <a:ext uri="{FF2B5EF4-FFF2-40B4-BE49-F238E27FC236}">
                <a16:creationId xmlns:a16="http://schemas.microsoft.com/office/drawing/2014/main" id="{80E686F0-E3B5-8064-B6C4-7F8912C8B8AD}"/>
              </a:ext>
            </a:extLst>
          </p:cNvPr>
          <p:cNvSpPr txBox="1">
            <a:spLocks/>
          </p:cNvSpPr>
          <p:nvPr/>
        </p:nvSpPr>
        <p:spPr>
          <a:xfrm>
            <a:off x="10194026" y="324421"/>
            <a:ext cx="731600" cy="895200"/>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buClr>
                <a:srgbClr val="000000"/>
              </a:buClr>
              <a:buFont typeface="Arial"/>
              <a:buNone/>
            </a:pPr>
            <a:fld id="{00000000-1234-1234-1234-123412341234}" type="slidenum">
              <a:rPr lang="en" smtClean="0">
                <a:solidFill>
                  <a:srgbClr val="FFFFFF"/>
                </a:solidFill>
                <a:latin typeface="Century Gothic" panose="020B0502020202020204" pitchFamily="34" charset="0"/>
              </a:rPr>
              <a:pPr>
                <a:buClr>
                  <a:srgbClr val="000000"/>
                </a:buClr>
                <a:buFont typeface="Arial"/>
                <a:buNone/>
              </a:pPr>
              <a:t>19</a:t>
            </a:fld>
            <a:endParaRPr lang="en"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420351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 Placeholder 2"/>
          <p:cNvSpPr txBox="1">
            <a:spLocks noGrp="1"/>
          </p:cNvSpPr>
          <p:nvPr>
            <p:ph type="body" sz="quarter" idx="4294967295"/>
          </p:nvPr>
        </p:nvSpPr>
        <p:spPr>
          <a:xfrm>
            <a:off x="1283678" y="4088423"/>
            <a:ext cx="9557238" cy="1046651"/>
          </a:xfrm>
          <a:prstGeom prst="rect">
            <a:avLst/>
          </a:prstGeom>
        </p:spPr>
        <p:txBody>
          <a:bodyPr>
            <a:normAutofit/>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pPr algn="l"/>
            <a:r>
              <a:rPr lang="en-US" dirty="0"/>
              <a:t>Lisa Kuklinski, MAAA, FSA</a:t>
            </a:r>
          </a:p>
          <a:p>
            <a:pPr algn="l"/>
            <a:r>
              <a:rPr lang="en-US" sz="2400" dirty="0"/>
              <a:t>Former Member of Actuarial Standards Board Life Committee</a:t>
            </a:r>
            <a:endParaRPr sz="2400" dirty="0"/>
          </a:p>
        </p:txBody>
      </p:sp>
      <p:sp>
        <p:nvSpPr>
          <p:cNvPr id="2" name="TextBox 1">
            <a:extLst>
              <a:ext uri="{FF2B5EF4-FFF2-40B4-BE49-F238E27FC236}">
                <a16:creationId xmlns:a16="http://schemas.microsoft.com/office/drawing/2014/main" id="{34EE8C2D-5D78-9DDC-D6D3-572EC09F8E37}"/>
              </a:ext>
            </a:extLst>
          </p:cNvPr>
          <p:cNvSpPr txBox="1"/>
          <p:nvPr/>
        </p:nvSpPr>
        <p:spPr>
          <a:xfrm>
            <a:off x="1317381" y="2354080"/>
            <a:ext cx="9557238"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rgbClr val="C83640"/>
                </a:solidFill>
                <a:effectLst/>
                <a:uFillTx/>
                <a:latin typeface="Century Gothic" panose="020B0502020202020204" pitchFamily="34" charset="0"/>
                <a:sym typeface="Calibri"/>
              </a:rPr>
              <a:t>ASOPs: Real Lessons, Not Fables</a:t>
            </a:r>
          </a:p>
        </p:txBody>
      </p:sp>
      <p:pic>
        <p:nvPicPr>
          <p:cNvPr id="5" name="Picture 4" descr="A close up of a sign&#10;&#10;AI-generated content may be incorrect.">
            <a:extLst>
              <a:ext uri="{FF2B5EF4-FFF2-40B4-BE49-F238E27FC236}">
                <a16:creationId xmlns:a16="http://schemas.microsoft.com/office/drawing/2014/main" id="{9DAC0214-C9E1-5094-DA02-39D671A5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028" y="1270196"/>
            <a:ext cx="3545095" cy="632209"/>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6BE93-66AD-53F8-6598-0A102D18C67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E6702B-9044-FCDA-2F1C-B82CF9E989DD}"/>
              </a:ext>
            </a:extLst>
          </p:cNvPr>
          <p:cNvSpPr txBox="1"/>
          <p:nvPr/>
        </p:nvSpPr>
        <p:spPr>
          <a:xfrm>
            <a:off x="1027234" y="1063870"/>
            <a:ext cx="10137531" cy="43357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en-US" sz="3600" b="1" dirty="0">
                <a:solidFill>
                  <a:srgbClr val="C83640"/>
                </a:solidFill>
                <a:latin typeface="Century Gothic" panose="020B0502020202020204" pitchFamily="34" charset="0"/>
                <a:ea typeface="MS PGothic"/>
              </a:rPr>
              <a:t>ASOP Structure</a:t>
            </a:r>
          </a:p>
          <a:p>
            <a:endParaRPr lang="en-US" sz="2800" b="1" dirty="0">
              <a:solidFill>
                <a:srgbClr val="C83640"/>
              </a:solidFill>
              <a:latin typeface="Century Gothic" panose="020B0502020202020204" pitchFamily="34" charset="0"/>
            </a:endParaRPr>
          </a:p>
          <a:p>
            <a:pPr fontAlgn="b">
              <a:lnSpc>
                <a:spcPct val="125000"/>
              </a:lnSpc>
            </a:pPr>
            <a:r>
              <a:rPr lang="en-US" sz="2100" b="1" dirty="0">
                <a:solidFill>
                  <a:schemeClr val="tx1"/>
                </a:solidFill>
                <a:latin typeface="Century Gothic" panose="020B0502020202020204" pitchFamily="34" charset="0"/>
                <a:cs typeface="Calibri" panose="020F0502020204030204" pitchFamily="34" charset="0"/>
              </a:rPr>
              <a:t>T. MEMO		</a:t>
            </a:r>
            <a:r>
              <a:rPr lang="en-US" sz="2100" kern="1" dirty="0">
                <a:solidFill>
                  <a:schemeClr val="tx1"/>
                </a:solidFill>
                <a:latin typeface="Century Gothic" panose="020B0502020202020204" pitchFamily="34" charset="0"/>
                <a:cs typeface="Calibri" panose="020F0502020204030204" pitchFamily="34" charset="0"/>
              </a:rPr>
              <a:t>History of the Standard and Contributors</a:t>
            </a:r>
            <a:br>
              <a:rPr lang="en-US" sz="2100" kern="1" dirty="0">
                <a:solidFill>
                  <a:schemeClr val="tx1"/>
                </a:solidFill>
                <a:latin typeface="Century Gothic" panose="020B0502020202020204" pitchFamily="34" charset="0"/>
                <a:cs typeface="Calibri" panose="020F0502020204030204" pitchFamily="34" charset="0"/>
              </a:rPr>
            </a:br>
            <a:r>
              <a:rPr lang="en-US" sz="2100" b="1" dirty="0">
                <a:solidFill>
                  <a:schemeClr val="tx1"/>
                </a:solidFill>
                <a:latin typeface="Century Gothic" panose="020B0502020202020204" pitchFamily="34" charset="0"/>
                <a:cs typeface="Calibri" panose="020F0502020204030204" pitchFamily="34" charset="0"/>
              </a:rPr>
              <a:t>SECTION 1		</a:t>
            </a:r>
            <a:r>
              <a:rPr lang="en-US" sz="2100" kern="1" dirty="0">
                <a:solidFill>
                  <a:schemeClr val="tx1"/>
                </a:solidFill>
                <a:latin typeface="Century Gothic" panose="020B0502020202020204" pitchFamily="34" charset="0"/>
                <a:cs typeface="Calibri" panose="020F0502020204030204" pitchFamily="34" charset="0"/>
              </a:rPr>
              <a:t>Purpose, Scope, Cross-References, and Effective Date</a:t>
            </a:r>
            <a:endParaRPr lang="en-US" sz="2100" dirty="0">
              <a:solidFill>
                <a:schemeClr val="tx1"/>
              </a:solidFill>
              <a:latin typeface="Century Gothic" panose="020B0502020202020204" pitchFamily="34" charset="0"/>
              <a:cs typeface="Calibri" panose="020F0502020204030204" pitchFamily="34" charset="0"/>
            </a:endParaRPr>
          </a:p>
          <a:p>
            <a:pPr fontAlgn="b">
              <a:lnSpc>
                <a:spcPct val="125000"/>
              </a:lnSpc>
            </a:pPr>
            <a:r>
              <a:rPr lang="en-US" sz="2100" b="1" dirty="0">
                <a:solidFill>
                  <a:schemeClr val="tx1"/>
                </a:solidFill>
                <a:latin typeface="Century Gothic" panose="020B0502020202020204" pitchFamily="34" charset="0"/>
                <a:cs typeface="Calibri" panose="020F0502020204030204" pitchFamily="34" charset="0"/>
              </a:rPr>
              <a:t>SECTION 2		</a:t>
            </a:r>
            <a:r>
              <a:rPr lang="en-US" sz="2100" kern="1" dirty="0">
                <a:solidFill>
                  <a:schemeClr val="tx1"/>
                </a:solidFill>
                <a:latin typeface="Century Gothic" panose="020B0502020202020204" pitchFamily="34" charset="0"/>
                <a:cs typeface="Calibri" panose="020F0502020204030204" pitchFamily="34" charset="0"/>
              </a:rPr>
              <a:t>Definitions</a:t>
            </a:r>
            <a:endParaRPr lang="en-US" sz="2100" dirty="0">
              <a:solidFill>
                <a:schemeClr val="tx1"/>
              </a:solidFill>
              <a:latin typeface="Century Gothic" panose="020B0502020202020204" pitchFamily="34" charset="0"/>
              <a:cs typeface="Calibri" panose="020F0502020204030204" pitchFamily="34" charset="0"/>
            </a:endParaRPr>
          </a:p>
          <a:p>
            <a:pPr fontAlgn="b">
              <a:lnSpc>
                <a:spcPct val="125000"/>
              </a:lnSpc>
            </a:pPr>
            <a:r>
              <a:rPr lang="en-US" sz="2100" b="1" dirty="0">
                <a:solidFill>
                  <a:schemeClr val="tx1"/>
                </a:solidFill>
                <a:latin typeface="Century Gothic" panose="020B0502020202020204" pitchFamily="34" charset="0"/>
                <a:cs typeface="Calibri" panose="020F0502020204030204" pitchFamily="34" charset="0"/>
              </a:rPr>
              <a:t>SECTION 3		</a:t>
            </a:r>
            <a:r>
              <a:rPr lang="en-US" sz="2100" kern="1" dirty="0">
                <a:solidFill>
                  <a:schemeClr val="tx1"/>
                </a:solidFill>
                <a:latin typeface="Century Gothic" panose="020B0502020202020204" pitchFamily="34" charset="0"/>
                <a:cs typeface="Calibri" panose="020F0502020204030204" pitchFamily="34" charset="0"/>
              </a:rPr>
              <a:t>Analysis of Issues and Recommended Practices</a:t>
            </a:r>
            <a:endParaRPr lang="en-US" sz="2100" dirty="0">
              <a:solidFill>
                <a:schemeClr val="tx1"/>
              </a:solidFill>
              <a:latin typeface="Century Gothic" panose="020B0502020202020204" pitchFamily="34" charset="0"/>
              <a:cs typeface="Calibri" panose="020F0502020204030204" pitchFamily="34" charset="0"/>
            </a:endParaRPr>
          </a:p>
          <a:p>
            <a:pPr fontAlgn="b">
              <a:lnSpc>
                <a:spcPct val="125000"/>
              </a:lnSpc>
            </a:pPr>
            <a:r>
              <a:rPr lang="en-US" sz="2100" b="1" dirty="0">
                <a:solidFill>
                  <a:schemeClr val="tx1"/>
                </a:solidFill>
                <a:latin typeface="Century Gothic" panose="020B0502020202020204" pitchFamily="34" charset="0"/>
                <a:cs typeface="Calibri" panose="020F0502020204030204" pitchFamily="34" charset="0"/>
              </a:rPr>
              <a:t>SECTION 4		</a:t>
            </a:r>
            <a:r>
              <a:rPr lang="en-US" sz="2100" kern="1" dirty="0">
                <a:solidFill>
                  <a:schemeClr val="tx1"/>
                </a:solidFill>
                <a:latin typeface="Century Gothic" panose="020B0502020202020204" pitchFamily="34" charset="0"/>
                <a:cs typeface="Calibri" panose="020F0502020204030204" pitchFamily="34" charset="0"/>
              </a:rPr>
              <a:t>Communications and Disclosures</a:t>
            </a:r>
            <a:endParaRPr lang="en-US" sz="2100" dirty="0">
              <a:solidFill>
                <a:schemeClr val="tx1"/>
              </a:solidFill>
              <a:latin typeface="Century Gothic" panose="020B0502020202020204" pitchFamily="34" charset="0"/>
              <a:cs typeface="Calibri" panose="020F0502020204030204" pitchFamily="34" charset="0"/>
            </a:endParaRPr>
          </a:p>
          <a:p>
            <a:pPr fontAlgn="b">
              <a:lnSpc>
                <a:spcPct val="125000"/>
              </a:lnSpc>
            </a:pPr>
            <a:r>
              <a:rPr lang="en-US" sz="2100" b="1" dirty="0">
                <a:solidFill>
                  <a:schemeClr val="tx1"/>
                </a:solidFill>
                <a:latin typeface="Century Gothic" panose="020B0502020202020204" pitchFamily="34" charset="0"/>
                <a:cs typeface="Calibri" panose="020F0502020204030204" pitchFamily="34" charset="0"/>
              </a:rPr>
              <a:t>APPENDIX 1	</a:t>
            </a:r>
            <a:r>
              <a:rPr lang="en-US" sz="2100" dirty="0">
                <a:solidFill>
                  <a:schemeClr val="tx1"/>
                </a:solidFill>
                <a:latin typeface="Century Gothic" panose="020B0502020202020204" pitchFamily="34" charset="0"/>
                <a:cs typeface="Calibri" panose="020F0502020204030204" pitchFamily="34" charset="0"/>
              </a:rPr>
              <a:t>Background and Current Practices</a:t>
            </a:r>
          </a:p>
          <a:p>
            <a:pPr fontAlgn="b">
              <a:lnSpc>
                <a:spcPct val="125000"/>
              </a:lnSpc>
            </a:pPr>
            <a:r>
              <a:rPr lang="en-US" sz="2100" b="1" dirty="0">
                <a:solidFill>
                  <a:schemeClr val="tx1"/>
                </a:solidFill>
                <a:latin typeface="Century Gothic" panose="020B0502020202020204" pitchFamily="34" charset="0"/>
                <a:cs typeface="Calibri" panose="020F0502020204030204" pitchFamily="34" charset="0"/>
              </a:rPr>
              <a:t>APPENDIX 2	</a:t>
            </a:r>
            <a:r>
              <a:rPr lang="en-US" sz="2100" dirty="0">
                <a:solidFill>
                  <a:schemeClr val="tx1"/>
                </a:solidFill>
                <a:latin typeface="Century Gothic" panose="020B0502020202020204" pitchFamily="34" charset="0"/>
                <a:cs typeface="Calibri" panose="020F0502020204030204" pitchFamily="34" charset="0"/>
              </a:rPr>
              <a:t>Comments and Responses</a:t>
            </a: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Century Gothic" panose="020B0502020202020204" pitchFamily="34" charset="0"/>
              <a:sym typeface="Calibri"/>
            </a:endParaRPr>
          </a:p>
        </p:txBody>
      </p:sp>
    </p:spTree>
    <p:extLst>
      <p:ext uri="{BB962C8B-B14F-4D97-AF65-F5344CB8AC3E}">
        <p14:creationId xmlns:p14="http://schemas.microsoft.com/office/powerpoint/2010/main" val="112388953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5A178-295F-4129-240C-2EA7F24FA6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9029DF-8D7B-184E-1793-B146BF934552}"/>
              </a:ext>
            </a:extLst>
          </p:cNvPr>
          <p:cNvSpPr txBox="1"/>
          <p:nvPr/>
        </p:nvSpPr>
        <p:spPr>
          <a:xfrm>
            <a:off x="1591408" y="3105836"/>
            <a:ext cx="9009184"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Century Gothic" panose="020B0502020202020204" pitchFamily="34" charset="0"/>
                <a:sym typeface="Calibri"/>
              </a:rPr>
              <a:t>ASOP No. </a:t>
            </a:r>
            <a:r>
              <a:rPr lang="en-US" sz="3600" b="1" dirty="0">
                <a:solidFill>
                  <a:schemeClr val="bg1"/>
                </a:solidFill>
                <a:latin typeface="Century Gothic" panose="020B0502020202020204" pitchFamily="34" charset="0"/>
              </a:rPr>
              <a:t>1</a:t>
            </a:r>
            <a:r>
              <a:rPr kumimoji="0" lang="en-US" sz="3600" b="1" i="0" u="none" strike="noStrike" cap="none" spc="0" normalizeH="0" baseline="0" dirty="0">
                <a:ln>
                  <a:noFill/>
                </a:ln>
                <a:solidFill>
                  <a:schemeClr val="bg1"/>
                </a:solidFill>
                <a:effectLst/>
                <a:uFillTx/>
                <a:latin typeface="Century Gothic" panose="020B0502020202020204" pitchFamily="34" charset="0"/>
                <a:sym typeface="Calibri"/>
              </a:rPr>
              <a:t>, </a:t>
            </a:r>
            <a:r>
              <a:rPr kumimoji="0" lang="en-US" sz="3600" b="1" i="1" u="none" strike="noStrike" cap="none" spc="0" normalizeH="0" baseline="0" dirty="0">
                <a:ln>
                  <a:noFill/>
                </a:ln>
                <a:solidFill>
                  <a:schemeClr val="bg1"/>
                </a:solidFill>
                <a:effectLst/>
                <a:uFillTx/>
                <a:latin typeface="Century Gothic" panose="020B0502020202020204" pitchFamily="34" charset="0"/>
                <a:sym typeface="Calibri"/>
              </a:rPr>
              <a:t>Introductory Actuarial Standar</a:t>
            </a:r>
            <a:r>
              <a:rPr lang="en-US" sz="3600" b="1" i="1" dirty="0">
                <a:solidFill>
                  <a:schemeClr val="bg1"/>
                </a:solidFill>
                <a:latin typeface="Century Gothic" panose="020B0502020202020204" pitchFamily="34" charset="0"/>
              </a:rPr>
              <a:t>d of Practice</a:t>
            </a:r>
            <a:endParaRPr kumimoji="0" lang="en-US" sz="3600" b="1" i="1" u="none" strike="noStrike" cap="none" spc="0" normalizeH="0" baseline="0" dirty="0">
              <a:ln>
                <a:noFill/>
              </a:ln>
              <a:solidFill>
                <a:schemeClr val="bg1"/>
              </a:solidFill>
              <a:effectLst/>
              <a:uFillTx/>
              <a:latin typeface="Century Gothic" panose="020B0502020202020204" pitchFamily="34" charset="0"/>
              <a:sym typeface="Calibri"/>
            </a:endParaRPr>
          </a:p>
        </p:txBody>
      </p:sp>
    </p:spTree>
    <p:extLst>
      <p:ext uri="{BB962C8B-B14F-4D97-AF65-F5344CB8AC3E}">
        <p14:creationId xmlns:p14="http://schemas.microsoft.com/office/powerpoint/2010/main" val="99627220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4F4D8-F07C-9E9C-C2F6-4ADF6D7EA17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2F5E0F-1911-D305-B484-D59605073A51}"/>
              </a:ext>
            </a:extLst>
          </p:cNvPr>
          <p:cNvSpPr txBox="1"/>
          <p:nvPr/>
        </p:nvSpPr>
        <p:spPr>
          <a:xfrm>
            <a:off x="1027234" y="1063870"/>
            <a:ext cx="10137531" cy="4385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spc="-10" dirty="0">
                <a:solidFill>
                  <a:srgbClr val="C83640"/>
                </a:solidFill>
                <a:latin typeface="Century Gothic" panose="020B0502020202020204" pitchFamily="34" charset="0"/>
              </a:rPr>
              <a:t>ASOP No. 1</a:t>
            </a:r>
            <a:r>
              <a:rPr lang="en-US" sz="2800" b="1" i="1" spc="-10" dirty="0">
                <a:solidFill>
                  <a:srgbClr val="C83640"/>
                </a:solidFill>
                <a:latin typeface="Century Gothic" panose="020B0502020202020204" pitchFamily="34" charset="0"/>
              </a:rPr>
              <a:t>, Introductory Actuarial Standard of Practice</a:t>
            </a:r>
          </a:p>
          <a:p>
            <a:endParaRPr lang="en-US" sz="2400" b="1" dirty="0">
              <a:solidFill>
                <a:srgbClr val="C83640"/>
              </a:solidFill>
              <a:latin typeface="Century Gothic" panose="020B0502020202020204" pitchFamily="34" charset="0"/>
            </a:endParaRPr>
          </a:p>
          <a:p>
            <a:pPr marL="463550" indent="-363538">
              <a:buClr>
                <a:srgbClr val="C83640"/>
              </a:buClr>
              <a:buFont typeface="Arial" panose="020B0604020202020204" pitchFamily="34" charset="0"/>
              <a:buChar char="•"/>
            </a:pPr>
            <a:r>
              <a:rPr lang="en-US" sz="2400" dirty="0">
                <a:latin typeface="Century Gothic" panose="020B0502020202020204" pitchFamily="34" charset="0"/>
              </a:rPr>
              <a:t>Provides guidance to actuaries on how to read and interpret the other actuarial standards of practice</a:t>
            </a:r>
          </a:p>
          <a:p>
            <a:pPr marL="463550" indent="-363538">
              <a:buClr>
                <a:srgbClr val="C83640"/>
              </a:buClr>
              <a:buFont typeface="Arial" panose="020B0604020202020204" pitchFamily="34" charset="0"/>
              <a:buChar char="•"/>
            </a:pPr>
            <a:r>
              <a:rPr lang="en-US" sz="2400" dirty="0">
                <a:latin typeface="Century Gothic" panose="020B0502020202020204" pitchFamily="34" charset="0"/>
              </a:rPr>
              <a:t>Defines or discusses key terms used in the other ASOPs</a:t>
            </a:r>
          </a:p>
          <a:p>
            <a:pPr marL="463550" indent="-363538">
              <a:buClr>
                <a:srgbClr val="C83640"/>
              </a:buClr>
              <a:buFont typeface="Arial" panose="020B0604020202020204" pitchFamily="34" charset="0"/>
              <a:buChar char="•"/>
            </a:pPr>
            <a:r>
              <a:rPr lang="en-US" sz="2400" dirty="0">
                <a:latin typeface="Century Gothic" panose="020B0502020202020204" pitchFamily="34" charset="0"/>
              </a:rPr>
              <a:t>Defines the purpose and format of the ASOPs</a:t>
            </a:r>
          </a:p>
          <a:p>
            <a:pPr marL="463550" indent="-363538">
              <a:buClr>
                <a:srgbClr val="C83640"/>
              </a:buClr>
              <a:buFont typeface="Arial" panose="020B0604020202020204" pitchFamily="34" charset="0"/>
              <a:buChar char="•"/>
            </a:pPr>
            <a:r>
              <a:rPr lang="en-US" sz="2400" dirty="0">
                <a:latin typeface="Century Gothic" panose="020B0502020202020204" pitchFamily="34" charset="0"/>
              </a:rPr>
              <a:t>Discusses how ASOPs are binding on actuaries</a:t>
            </a:r>
          </a:p>
          <a:p>
            <a:pPr marL="463550" indent="-363538">
              <a:buClr>
                <a:srgbClr val="C83640"/>
              </a:buClr>
              <a:buFont typeface="Arial" panose="020B0604020202020204" pitchFamily="34" charset="0"/>
              <a:buChar char="•"/>
            </a:pPr>
            <a:r>
              <a:rPr lang="en-US" sz="2400" dirty="0">
                <a:latin typeface="Century Gothic" panose="020B0502020202020204" pitchFamily="34" charset="0"/>
              </a:rPr>
              <a:t>Provides useful background information in appendices </a:t>
            </a:r>
          </a:p>
          <a:p>
            <a:pPr marL="463550" indent="-363538">
              <a:buClr>
                <a:srgbClr val="C83640"/>
              </a:buClr>
              <a:buFont typeface="Arial" panose="020B0604020202020204" pitchFamily="34" charset="0"/>
              <a:buChar char="•"/>
            </a:pPr>
            <a:r>
              <a:rPr lang="en-US" sz="2400" dirty="0">
                <a:latin typeface="Century Gothic" panose="020B0502020202020204" pitchFamily="34" charset="0"/>
              </a:rPr>
              <a:t>Carries the same weight and authority as other ASOPs</a:t>
            </a:r>
          </a:p>
          <a:p>
            <a:pPr marL="463550" indent="-363538">
              <a:buClr>
                <a:srgbClr val="C83640"/>
              </a:buClr>
              <a:buFont typeface="Arial" panose="020B0604020202020204" pitchFamily="34" charset="0"/>
              <a:buChar char="•"/>
            </a:pPr>
            <a:r>
              <a:rPr lang="en-US" sz="2400" dirty="0">
                <a:latin typeface="Century Gothic" panose="020B0502020202020204" pitchFamily="34" charset="0"/>
              </a:rPr>
              <a:t>Applies to all ASOPs and all practice areas</a:t>
            </a:r>
          </a:p>
          <a:p>
            <a:pPr fontAlgn="b">
              <a:lnSpc>
                <a:spcPct val="125000"/>
              </a:lnSpc>
            </a:pPr>
            <a:endParaRPr kumimoji="0" lang="en-US" sz="2800" b="0" i="0" u="none" strike="noStrike" cap="none" spc="0" normalizeH="0" baseline="0" dirty="0">
              <a:ln>
                <a:noFill/>
              </a:ln>
              <a:solidFill>
                <a:srgbClr val="000000"/>
              </a:solidFill>
              <a:effectLst/>
              <a:uFillTx/>
              <a:latin typeface="Century Gothic" panose="020B0502020202020204" pitchFamily="34" charset="0"/>
              <a:sym typeface="Calibri"/>
            </a:endParaRPr>
          </a:p>
        </p:txBody>
      </p:sp>
    </p:spTree>
    <p:extLst>
      <p:ext uri="{BB962C8B-B14F-4D97-AF65-F5344CB8AC3E}">
        <p14:creationId xmlns:p14="http://schemas.microsoft.com/office/powerpoint/2010/main" val="92220589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3E501-0058-9737-8083-1E970FA541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2B506E-546D-B440-D1EC-1355F35D2197}"/>
              </a:ext>
            </a:extLst>
          </p:cNvPr>
          <p:cNvSpPr txBox="1"/>
          <p:nvPr/>
        </p:nvSpPr>
        <p:spPr>
          <a:xfrm>
            <a:off x="1027234" y="949571"/>
            <a:ext cx="10137531" cy="43827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spc="-10" dirty="0">
                <a:solidFill>
                  <a:srgbClr val="C83640"/>
                </a:solidFill>
                <a:latin typeface="Century Gothic" panose="020B0502020202020204" pitchFamily="34" charset="0"/>
              </a:rPr>
              <a:t>ASOP</a:t>
            </a:r>
            <a:r>
              <a:rPr lang="en-US" sz="2800" b="1" spc="-5" dirty="0">
                <a:solidFill>
                  <a:srgbClr val="C83640"/>
                </a:solidFill>
                <a:latin typeface="Century Gothic" panose="020B0502020202020204" pitchFamily="34" charset="0"/>
              </a:rPr>
              <a:t> No. 1—‘Must’ / ‘Should’ / ‘Should Consider’ / ‘May’</a:t>
            </a:r>
          </a:p>
          <a:p>
            <a:endParaRPr lang="en-US" sz="1400" b="1" dirty="0">
              <a:solidFill>
                <a:srgbClr val="C83640"/>
              </a:solidFill>
              <a:latin typeface="Century Gothic" panose="020B0502020202020204" pitchFamily="34" charset="0"/>
            </a:endParaRPr>
          </a:p>
          <a:p>
            <a:pPr>
              <a:lnSpc>
                <a:spcPct val="120000"/>
              </a:lnSpc>
            </a:pPr>
            <a:r>
              <a:rPr lang="en-US" sz="1600" b="1" dirty="0">
                <a:latin typeface="Century Gothic" panose="020B0502020202020204" pitchFamily="34" charset="0"/>
              </a:rPr>
              <a:t>Must</a:t>
            </a:r>
            <a:r>
              <a:rPr lang="en-US" sz="1600" dirty="0">
                <a:latin typeface="Century Gothic" panose="020B0502020202020204" pitchFamily="34" charset="0"/>
              </a:rPr>
              <a:t> = ASB does not anticipate that the actuary will have any reasonable alternative but to follow a particular course of action</a:t>
            </a:r>
          </a:p>
          <a:p>
            <a:pPr>
              <a:lnSpc>
                <a:spcPct val="120000"/>
              </a:lnSpc>
            </a:pPr>
            <a:endParaRPr lang="en-US" sz="1600" dirty="0">
              <a:latin typeface="Century Gothic" panose="020B0502020202020204" pitchFamily="34" charset="0"/>
            </a:endParaRPr>
          </a:p>
          <a:p>
            <a:pPr>
              <a:lnSpc>
                <a:spcPct val="120000"/>
              </a:lnSpc>
            </a:pPr>
            <a:r>
              <a:rPr lang="en-US" sz="1600" b="1" dirty="0">
                <a:latin typeface="Century Gothic" panose="020B0502020202020204" pitchFamily="34" charset="0"/>
              </a:rPr>
              <a:t>Should</a:t>
            </a:r>
            <a:r>
              <a:rPr lang="en-US" sz="1600" dirty="0">
                <a:latin typeface="Century Gothic" panose="020B0502020202020204" pitchFamily="34" charset="0"/>
              </a:rPr>
              <a:t> = what is normally the appropriate practice for an actuary to follow</a:t>
            </a:r>
          </a:p>
          <a:p>
            <a:pPr>
              <a:lnSpc>
                <a:spcPct val="120000"/>
              </a:lnSpc>
            </a:pPr>
            <a:endParaRPr lang="en-US" sz="1600" dirty="0">
              <a:latin typeface="Century Gothic" panose="020B0502020202020204" pitchFamily="34" charset="0"/>
            </a:endParaRPr>
          </a:p>
          <a:p>
            <a:pPr>
              <a:lnSpc>
                <a:spcPct val="120000"/>
              </a:lnSpc>
            </a:pPr>
            <a:r>
              <a:rPr lang="en-US" sz="1600" b="1" dirty="0">
                <a:latin typeface="Century Gothic" panose="020B0502020202020204" pitchFamily="34" charset="0"/>
              </a:rPr>
              <a:t>Should consider</a:t>
            </a:r>
            <a:r>
              <a:rPr lang="en-US" sz="1600" dirty="0">
                <a:latin typeface="Century Gothic" panose="020B0502020202020204" pitchFamily="34" charset="0"/>
              </a:rPr>
              <a:t> = used to suggest potential courses of action. The actuary may use professional judgment to determine an action is not appropriate; the action is not required.</a:t>
            </a:r>
          </a:p>
          <a:p>
            <a:pPr>
              <a:lnSpc>
                <a:spcPct val="120000"/>
              </a:lnSpc>
            </a:pPr>
            <a:endParaRPr lang="en-US" sz="1600" dirty="0">
              <a:latin typeface="Century Gothic" panose="020B0502020202020204" pitchFamily="34" charset="0"/>
            </a:endParaRPr>
          </a:p>
          <a:p>
            <a:pPr>
              <a:lnSpc>
                <a:spcPct val="120000"/>
              </a:lnSpc>
            </a:pPr>
            <a:r>
              <a:rPr lang="en-US" sz="1600" b="1" dirty="0">
                <a:latin typeface="Century Gothic" panose="020B0502020202020204" pitchFamily="34" charset="0"/>
              </a:rPr>
              <a:t>May</a:t>
            </a:r>
            <a:r>
              <a:rPr lang="en-US" sz="1600" dirty="0">
                <a:latin typeface="Century Gothic" panose="020B0502020202020204" pitchFamily="34" charset="0"/>
              </a:rPr>
              <a:t> = used to indicate that the course of action described is one that would be considered reasonable and appropriate in many circumstances.</a:t>
            </a:r>
          </a:p>
          <a:p>
            <a:pPr>
              <a:lnSpc>
                <a:spcPct val="120000"/>
              </a:lnSpc>
            </a:pPr>
            <a:endParaRPr lang="en-US" sz="800" dirty="0">
              <a:latin typeface="Century Gothic" panose="020B0502020202020204" pitchFamily="34" charset="0"/>
            </a:endParaRPr>
          </a:p>
          <a:p>
            <a:pPr algn="ctr">
              <a:lnSpc>
                <a:spcPct val="120000"/>
              </a:lnSpc>
            </a:pPr>
            <a:r>
              <a:rPr lang="en-US" sz="1600" i="1" dirty="0">
                <a:latin typeface="Century Gothic" panose="020B0502020202020204" pitchFamily="34" charset="0"/>
              </a:rPr>
              <a:t>Allowed to deviate if actuary follows ASOP No. 41</a:t>
            </a:r>
          </a:p>
          <a:p>
            <a:pPr marL="0" marR="0" indent="0" algn="l"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Tx/>
              <a:latin typeface="Century Gothic" panose="020B0502020202020204" pitchFamily="34" charset="0"/>
              <a:sym typeface="Calibri"/>
            </a:endParaRPr>
          </a:p>
        </p:txBody>
      </p:sp>
    </p:spTree>
    <p:extLst>
      <p:ext uri="{BB962C8B-B14F-4D97-AF65-F5344CB8AC3E}">
        <p14:creationId xmlns:p14="http://schemas.microsoft.com/office/powerpoint/2010/main" val="303341165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DC3DB-4394-156C-7DC8-099BD5B75BE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753960-2B03-B516-353A-42B233FA82F5}"/>
              </a:ext>
            </a:extLst>
          </p:cNvPr>
          <p:cNvSpPr txBox="1"/>
          <p:nvPr/>
        </p:nvSpPr>
        <p:spPr>
          <a:xfrm>
            <a:off x="1027234" y="1063870"/>
            <a:ext cx="1013753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200" b="1" spc="-10" dirty="0">
                <a:solidFill>
                  <a:srgbClr val="C83640"/>
                </a:solidFill>
                <a:latin typeface="Century Gothic" panose="020B0502020202020204" pitchFamily="34" charset="0"/>
              </a:rPr>
              <a:t>ASOP </a:t>
            </a:r>
            <a:r>
              <a:rPr lang="en-US" sz="3200" b="1" spc="-5" dirty="0">
                <a:solidFill>
                  <a:srgbClr val="C83640"/>
                </a:solidFill>
                <a:latin typeface="Century Gothic" panose="020B0502020202020204" pitchFamily="34" charset="0"/>
              </a:rPr>
              <a:t>No.</a:t>
            </a:r>
            <a:r>
              <a:rPr lang="en-US" sz="3200" b="1" spc="-30" dirty="0">
                <a:solidFill>
                  <a:srgbClr val="C83640"/>
                </a:solidFill>
                <a:latin typeface="Century Gothic" panose="020B0502020202020204" pitchFamily="34" charset="0"/>
              </a:rPr>
              <a:t> </a:t>
            </a:r>
            <a:r>
              <a:rPr lang="en-US" sz="3200" b="1" spc="-5" dirty="0">
                <a:solidFill>
                  <a:srgbClr val="C83640"/>
                </a:solidFill>
                <a:latin typeface="Century Gothic" panose="020B0502020202020204" pitchFamily="34" charset="0"/>
              </a:rPr>
              <a:t>1 — Compliance </a:t>
            </a:r>
          </a:p>
        </p:txBody>
      </p:sp>
      <p:sp>
        <p:nvSpPr>
          <p:cNvPr id="2" name="Content Placeholder 3">
            <a:extLst>
              <a:ext uri="{FF2B5EF4-FFF2-40B4-BE49-F238E27FC236}">
                <a16:creationId xmlns:a16="http://schemas.microsoft.com/office/drawing/2014/main" id="{50C91D8D-E13F-7652-1B3F-00BDB932C434}"/>
              </a:ext>
            </a:extLst>
          </p:cNvPr>
          <p:cNvSpPr txBox="1">
            <a:spLocks/>
          </p:cNvSpPr>
          <p:nvPr/>
        </p:nvSpPr>
        <p:spPr>
          <a:xfrm>
            <a:off x="1027234" y="1745356"/>
            <a:ext cx="9508400" cy="370680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Use “good faith” approach: reasonable professional  judgment / professional integrity (Precept 1 of the Code)</a:t>
            </a:r>
          </a:p>
          <a:p>
            <a:pPr lvl="1" hangingPunct="1">
              <a:buClr>
                <a:srgbClr val="C83640"/>
              </a:buClr>
              <a:buFont typeface="Arial" panose="020B0604020202020204" pitchFamily="34" charset="0"/>
              <a:buChar char="•"/>
            </a:pPr>
            <a:r>
              <a:rPr lang="en-US" sz="2000" dirty="0">
                <a:latin typeface="Century Gothic" panose="020B0502020202020204" pitchFamily="34" charset="0"/>
              </a:rPr>
              <a:t>Strained interpretations are not appropriate</a:t>
            </a:r>
          </a:p>
          <a:p>
            <a:pPr marL="457200" lvl="1" indent="0" hangingPunct="1">
              <a:buNone/>
            </a:pPr>
            <a:endParaRPr lang="en-US" sz="1200" dirty="0">
              <a:latin typeface="Century Gothic" panose="020B0502020202020204" pitchFamily="34" charset="0"/>
            </a:endParaRP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Responsible for determining which ASOPs apply </a:t>
            </a:r>
          </a:p>
          <a:p>
            <a:pPr marL="101597" indent="0" hangingPunct="1">
              <a:buNone/>
            </a:pPr>
            <a:r>
              <a:rPr lang="en-US" sz="1800" dirty="0">
                <a:latin typeface="Century Gothic" panose="020B0502020202020204" pitchFamily="34" charset="0"/>
              </a:rPr>
              <a:t>  	</a:t>
            </a:r>
            <a:r>
              <a:rPr lang="en-US" sz="1200" dirty="0">
                <a:latin typeface="Century Gothic" panose="020B0502020202020204" pitchFamily="34" charset="0"/>
              </a:rPr>
              <a:t>	</a:t>
            </a: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If it is necessary to deviate from the guidance in an ASOP, it is not a breach if disclosed as described in the ASOP</a:t>
            </a:r>
          </a:p>
          <a:p>
            <a:pPr hangingPunct="1"/>
            <a:endParaRPr lang="en-US" sz="1200" dirty="0">
              <a:latin typeface="Century Gothic" panose="020B0502020202020204" pitchFamily="34" charset="0"/>
            </a:endParaRPr>
          </a:p>
        </p:txBody>
      </p:sp>
    </p:spTree>
    <p:extLst>
      <p:ext uri="{BB962C8B-B14F-4D97-AF65-F5344CB8AC3E}">
        <p14:creationId xmlns:p14="http://schemas.microsoft.com/office/powerpoint/2010/main" val="18686879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2C1F1-6CC6-1BD8-EDF2-64016299F79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6F4CBC-2287-69A5-8119-EBC8FAE3FCEA}"/>
              </a:ext>
            </a:extLst>
          </p:cNvPr>
          <p:cNvSpPr txBox="1"/>
          <p:nvPr/>
        </p:nvSpPr>
        <p:spPr>
          <a:xfrm>
            <a:off x="1591408" y="2868444"/>
            <a:ext cx="9009184" cy="1446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Century Gothic" panose="020B0502020202020204" pitchFamily="34" charset="0"/>
                <a:sym typeface="Calibri"/>
              </a:rPr>
              <a:t>ASOP No. 17, </a:t>
            </a:r>
            <a:r>
              <a:rPr kumimoji="0" lang="en-US" sz="4400" b="1" i="1" u="none" strike="noStrike" cap="none" spc="0" normalizeH="0" baseline="0" dirty="0">
                <a:ln>
                  <a:noFill/>
                </a:ln>
                <a:solidFill>
                  <a:schemeClr val="bg1"/>
                </a:solidFill>
                <a:effectLst/>
                <a:uFillTx/>
                <a:latin typeface="Century Gothic" panose="020B0502020202020204" pitchFamily="34" charset="0"/>
                <a:sym typeface="Calibri"/>
              </a:rPr>
              <a:t>Expert Testimony by Actuaries</a:t>
            </a:r>
          </a:p>
        </p:txBody>
      </p:sp>
    </p:spTree>
    <p:extLst>
      <p:ext uri="{BB962C8B-B14F-4D97-AF65-F5344CB8AC3E}">
        <p14:creationId xmlns:p14="http://schemas.microsoft.com/office/powerpoint/2010/main" val="203653576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120BF-E995-EA34-6F95-78A9F28E48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67D29F-5E51-6AF6-5068-012AEDF37D4D}"/>
              </a:ext>
            </a:extLst>
          </p:cNvPr>
          <p:cNvSpPr txBox="1"/>
          <p:nvPr/>
        </p:nvSpPr>
        <p:spPr>
          <a:xfrm>
            <a:off x="1027234" y="1046286"/>
            <a:ext cx="1013753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200" b="1" spc="-10" dirty="0">
                <a:solidFill>
                  <a:srgbClr val="C83640"/>
                </a:solidFill>
                <a:latin typeface="Century Gothic" panose="020B0502020202020204" pitchFamily="34" charset="0"/>
              </a:rPr>
              <a:t>ASOP No. 17</a:t>
            </a:r>
            <a:r>
              <a:rPr lang="en-US" sz="3200" b="1" i="1" spc="-10" dirty="0">
                <a:solidFill>
                  <a:srgbClr val="C83640"/>
                </a:solidFill>
                <a:latin typeface="Century Gothic" panose="020B0502020202020204" pitchFamily="34" charset="0"/>
              </a:rPr>
              <a:t>, </a:t>
            </a:r>
            <a:r>
              <a:rPr lang="en-US" sz="3200" b="1" i="1" dirty="0">
                <a:solidFill>
                  <a:srgbClr val="C83640"/>
                </a:solidFill>
                <a:latin typeface="Century Gothic" panose="020B0502020202020204" pitchFamily="34" charset="0"/>
              </a:rPr>
              <a:t>Expert Testimony by Actuaries</a:t>
            </a:r>
            <a:endParaRPr lang="en-US" sz="3200" b="1" spc="-5" dirty="0">
              <a:solidFill>
                <a:srgbClr val="C83640"/>
              </a:solidFill>
              <a:latin typeface="Century Gothic" panose="020B0502020202020204" pitchFamily="34" charset="0"/>
            </a:endParaRPr>
          </a:p>
        </p:txBody>
      </p:sp>
      <p:sp>
        <p:nvSpPr>
          <p:cNvPr id="3" name="Content Placeholder 3">
            <a:extLst>
              <a:ext uri="{FF2B5EF4-FFF2-40B4-BE49-F238E27FC236}">
                <a16:creationId xmlns:a16="http://schemas.microsoft.com/office/drawing/2014/main" id="{15285485-0FBA-F778-8FF5-FD6253EE1399}"/>
              </a:ext>
            </a:extLst>
          </p:cNvPr>
          <p:cNvSpPr txBox="1">
            <a:spLocks/>
          </p:cNvSpPr>
          <p:nvPr/>
        </p:nvSpPr>
        <p:spPr>
          <a:xfrm>
            <a:off x="1204238" y="1771734"/>
            <a:ext cx="9783522" cy="3730907"/>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463550" indent="-363538">
              <a:buClr>
                <a:srgbClr val="C83640"/>
              </a:buClr>
              <a:buFont typeface="Arial" panose="020B0604020202020204" pitchFamily="34" charset="0"/>
              <a:buChar char="•"/>
            </a:pPr>
            <a:r>
              <a:rPr lang="en-US" sz="1800" dirty="0">
                <a:latin typeface="Century Gothic" panose="020B0502020202020204" pitchFamily="34" charset="0"/>
              </a:rPr>
              <a:t>Provides guidance to actuaries providing expert testimony</a:t>
            </a:r>
          </a:p>
          <a:p>
            <a:pPr marL="100012" indent="0">
              <a:buClr>
                <a:srgbClr val="C83640"/>
              </a:buClr>
              <a:buNone/>
            </a:pPr>
            <a:endParaRPr lang="en-US" sz="1800" dirty="0">
              <a:latin typeface="Century Gothic" panose="020B0502020202020204" pitchFamily="34" charset="0"/>
            </a:endParaRPr>
          </a:p>
          <a:p>
            <a:pPr marL="463550" indent="-363538">
              <a:buClr>
                <a:srgbClr val="C83640"/>
              </a:buClr>
              <a:buFont typeface="Arial" panose="020B0604020202020204" pitchFamily="34" charset="0"/>
              <a:buChar char="•"/>
            </a:pPr>
            <a:r>
              <a:rPr lang="en-US" sz="1800" dirty="0">
                <a:latin typeface="Century Gothic" panose="020B0502020202020204" pitchFamily="34" charset="0"/>
              </a:rPr>
              <a:t>Applies to actuaries “who are qualified as experts under the evidentiary rules applicable in a forum when they provide testimony in court hearings, dispute resolutions, depositions, rate hearings, legislative hearings, or other similar proceedings.”</a:t>
            </a:r>
            <a:br>
              <a:rPr lang="en-US" sz="1800" dirty="0">
                <a:latin typeface="Century Gothic" panose="020B0502020202020204" pitchFamily="34" charset="0"/>
              </a:rPr>
            </a:br>
            <a:endParaRPr lang="en-US" sz="1800" dirty="0">
              <a:latin typeface="Century Gothic" panose="020B0502020202020204" pitchFamily="34" charset="0"/>
            </a:endParaRPr>
          </a:p>
          <a:p>
            <a:pPr marL="463550" indent="-363538">
              <a:buClr>
                <a:srgbClr val="C83640"/>
              </a:buClr>
              <a:buFont typeface="Arial" panose="020B0604020202020204" pitchFamily="34" charset="0"/>
              <a:buChar char="•"/>
            </a:pPr>
            <a:r>
              <a:rPr lang="en-US" sz="1800" dirty="0">
                <a:latin typeface="Century Gothic" panose="020B0502020202020204" pitchFamily="34" charset="0"/>
              </a:rPr>
              <a:t>Reference should also be made to other ASOPs concerned with the actuarial substance of the assignment</a:t>
            </a:r>
          </a:p>
          <a:p>
            <a:pPr marL="100012" indent="0">
              <a:buClr>
                <a:srgbClr val="C83640"/>
              </a:buClr>
              <a:buNone/>
            </a:pPr>
            <a:endParaRPr lang="en-US" sz="1800" dirty="0">
              <a:latin typeface="Century Gothic" panose="020B0502020202020204" pitchFamily="34" charset="0"/>
            </a:endParaRPr>
          </a:p>
          <a:p>
            <a:pPr marL="463550" indent="-363538">
              <a:buClr>
                <a:srgbClr val="C83640"/>
              </a:buClr>
              <a:buFont typeface="Arial" panose="020B0604020202020204" pitchFamily="34" charset="0"/>
              <a:buChar char="•"/>
            </a:pPr>
            <a:r>
              <a:rPr lang="en-US" sz="1800" dirty="0">
                <a:latin typeface="Century Gothic" panose="020B0502020202020204" pitchFamily="34" charset="0"/>
              </a:rPr>
              <a:t>Does not discourage reasonable differences of actuarial opinion, or innovation in advancing the practice of actuarial science</a:t>
            </a:r>
          </a:p>
        </p:txBody>
      </p:sp>
    </p:spTree>
    <p:extLst>
      <p:ext uri="{BB962C8B-B14F-4D97-AF65-F5344CB8AC3E}">
        <p14:creationId xmlns:p14="http://schemas.microsoft.com/office/powerpoint/2010/main" val="11504051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D22BA-74E1-937B-3DAD-20F075CB23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1B22C7-E7E6-0ABF-7FF4-2FA5AD421147}"/>
              </a:ext>
            </a:extLst>
          </p:cNvPr>
          <p:cNvSpPr txBox="1"/>
          <p:nvPr/>
        </p:nvSpPr>
        <p:spPr>
          <a:xfrm>
            <a:off x="1027234" y="1046286"/>
            <a:ext cx="1013753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200" b="1" spc="-10" dirty="0">
                <a:solidFill>
                  <a:srgbClr val="C83640"/>
                </a:solidFill>
                <a:latin typeface="Century Gothic" panose="020B0502020202020204" pitchFamily="34" charset="0"/>
              </a:rPr>
              <a:t>ASOP No. 17</a:t>
            </a:r>
            <a:r>
              <a:rPr lang="en-US" sz="3200" b="1" spc="-5" dirty="0">
                <a:solidFill>
                  <a:srgbClr val="C83640"/>
                </a:solidFill>
                <a:latin typeface="Century Gothic" panose="020B0502020202020204" pitchFamily="34" charset="0"/>
              </a:rPr>
              <a:t>—Compliance </a:t>
            </a:r>
          </a:p>
        </p:txBody>
      </p:sp>
      <p:sp>
        <p:nvSpPr>
          <p:cNvPr id="2" name="Content Placeholder 3">
            <a:extLst>
              <a:ext uri="{FF2B5EF4-FFF2-40B4-BE49-F238E27FC236}">
                <a16:creationId xmlns:a16="http://schemas.microsoft.com/office/drawing/2014/main" id="{70A394E5-5F01-E9BC-8874-CA6ECE4E74A8}"/>
              </a:ext>
            </a:extLst>
          </p:cNvPr>
          <p:cNvSpPr txBox="1">
            <a:spLocks/>
          </p:cNvSpPr>
          <p:nvPr/>
        </p:nvSpPr>
        <p:spPr>
          <a:xfrm>
            <a:off x="1341800" y="1760167"/>
            <a:ext cx="9508400" cy="370680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463550" indent="-363538" hangingPunct="1">
              <a:buClr>
                <a:srgbClr val="C83640"/>
              </a:buClr>
              <a:buFont typeface="Arial" panose="020B0604020202020204" pitchFamily="34" charset="0"/>
              <a:buChar char="•"/>
            </a:pPr>
            <a:r>
              <a:rPr lang="en-US" sz="1800" dirty="0">
                <a:latin typeface="Century Gothic" panose="020B0502020202020204" pitchFamily="34" charset="0"/>
              </a:rPr>
              <a:t>An actuary providing expert testimony should comply with the requirements of the Code of Professional Conduct </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Act honestly, with integrity and competence, in a manner to fulfill the profession’s responsibility to the public</a:t>
            </a:r>
          </a:p>
          <a:p>
            <a:pPr marL="463550" indent="-363538" hangingPunct="1">
              <a:buClr>
                <a:srgbClr val="C83640"/>
              </a:buClr>
              <a:buFont typeface="Arial" panose="020B0604020202020204" pitchFamily="34" charset="0"/>
              <a:buChar char="•"/>
            </a:pPr>
            <a:r>
              <a:rPr lang="en-US" sz="1800" dirty="0">
                <a:latin typeface="Century Gothic" panose="020B0502020202020204" pitchFamily="34" charset="0"/>
              </a:rPr>
              <a:t>Guidance includes:</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Hypothetical questions</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Testifying concerning other relevant testimony</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Cross-examination</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Consistency with prior statements</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Discovery of error</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Limitation of expert testimony</a:t>
            </a:r>
            <a:endParaRPr lang="en-US" sz="1100" dirty="0">
              <a:latin typeface="Century Gothic" panose="020B0502020202020204" pitchFamily="34" charset="0"/>
            </a:endParaRPr>
          </a:p>
        </p:txBody>
      </p:sp>
    </p:spTree>
    <p:extLst>
      <p:ext uri="{BB962C8B-B14F-4D97-AF65-F5344CB8AC3E}">
        <p14:creationId xmlns:p14="http://schemas.microsoft.com/office/powerpoint/2010/main" val="193762753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94959-9DB4-070D-82A1-A259EEBF95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DADA10-863F-84DD-1C9D-2D27AC70E58D}"/>
              </a:ext>
            </a:extLst>
          </p:cNvPr>
          <p:cNvSpPr txBox="1"/>
          <p:nvPr/>
        </p:nvSpPr>
        <p:spPr>
          <a:xfrm>
            <a:off x="1027234" y="1046286"/>
            <a:ext cx="1013753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200" b="1" spc="-10" dirty="0">
                <a:solidFill>
                  <a:srgbClr val="C83640"/>
                </a:solidFill>
                <a:latin typeface="Century Gothic" panose="020B0502020202020204" pitchFamily="34" charset="0"/>
              </a:rPr>
              <a:t>ASOP No. 17</a:t>
            </a:r>
            <a:r>
              <a:rPr lang="en-US" sz="3200" b="1" spc="-5" dirty="0">
                <a:solidFill>
                  <a:srgbClr val="C83640"/>
                </a:solidFill>
                <a:latin typeface="Century Gothic" panose="020B0502020202020204" pitchFamily="34" charset="0"/>
              </a:rPr>
              <a:t>—Disclosures </a:t>
            </a:r>
          </a:p>
        </p:txBody>
      </p:sp>
      <p:sp>
        <p:nvSpPr>
          <p:cNvPr id="2" name="Content Placeholder 3">
            <a:extLst>
              <a:ext uri="{FF2B5EF4-FFF2-40B4-BE49-F238E27FC236}">
                <a16:creationId xmlns:a16="http://schemas.microsoft.com/office/drawing/2014/main" id="{E70B3417-8691-8517-4F24-4548BBBCF027}"/>
              </a:ext>
            </a:extLst>
          </p:cNvPr>
          <p:cNvSpPr txBox="1">
            <a:spLocks/>
          </p:cNvSpPr>
          <p:nvPr/>
        </p:nvSpPr>
        <p:spPr>
          <a:xfrm>
            <a:off x="1341800" y="1760167"/>
            <a:ext cx="9508400" cy="370680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463550" indent="-363538" hangingPunct="1">
              <a:buClr>
                <a:srgbClr val="C83640"/>
              </a:buClr>
              <a:buFont typeface="Arial" panose="020B0604020202020204" pitchFamily="34" charset="0"/>
              <a:buChar char="•"/>
            </a:pPr>
            <a:r>
              <a:rPr lang="en-US" sz="1800" dirty="0">
                <a:latin typeface="Century Gothic" panose="020B0502020202020204" pitchFamily="34" charset="0"/>
              </a:rPr>
              <a:t>Guidance covers:</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Written reports</a:t>
            </a:r>
          </a:p>
          <a:p>
            <a:pPr marL="1981173" lvl="2" indent="-363538" hangingPunct="1">
              <a:buClr>
                <a:srgbClr val="C83640"/>
              </a:buClr>
              <a:buFont typeface="Arial" panose="020B0604020202020204" pitchFamily="34" charset="0"/>
              <a:buChar char="•"/>
            </a:pPr>
            <a:r>
              <a:rPr lang="en-US" sz="1800" dirty="0">
                <a:latin typeface="Century Gothic" panose="020B0502020202020204" pitchFamily="34" charset="0"/>
              </a:rPr>
              <a:t>Scope, including limitations and constraints</a:t>
            </a:r>
          </a:p>
          <a:p>
            <a:pPr marL="1981173" lvl="2" indent="-363538" hangingPunct="1">
              <a:buClr>
                <a:srgbClr val="C83640"/>
              </a:buClr>
              <a:buFont typeface="Arial" panose="020B0604020202020204" pitchFamily="34" charset="0"/>
              <a:buChar char="•"/>
            </a:pPr>
            <a:r>
              <a:rPr lang="en-US" sz="1800" dirty="0">
                <a:latin typeface="Century Gothic" panose="020B0502020202020204" pitchFamily="34" charset="0"/>
              </a:rPr>
              <a:t>Descriptions and sources of data, actuarial methods, and actuarial assumptions</a:t>
            </a:r>
          </a:p>
          <a:p>
            <a:pPr marL="1981173" lvl="2" indent="-363538" hangingPunct="1">
              <a:buClr>
                <a:srgbClr val="C83640"/>
              </a:buClr>
              <a:buFont typeface="Arial" panose="020B0604020202020204" pitchFamily="34" charset="0"/>
              <a:buChar char="•"/>
            </a:pPr>
            <a:r>
              <a:rPr lang="en-US" sz="1800" dirty="0">
                <a:latin typeface="Century Gothic" panose="020B0502020202020204" pitchFamily="34" charset="0"/>
              </a:rPr>
              <a:t>Appropriate to intended audience</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Oral Testimony</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Prescribed Statement of Actuarial Opinion</a:t>
            </a:r>
          </a:p>
          <a:p>
            <a:pPr marL="1581123" lvl="1" indent="-363538" hangingPunct="1">
              <a:buClr>
                <a:srgbClr val="C83640"/>
              </a:buClr>
              <a:buFont typeface="Arial" panose="020B0604020202020204" pitchFamily="34" charset="0"/>
              <a:buChar char="•"/>
            </a:pPr>
            <a:r>
              <a:rPr lang="en-US" sz="1800" dirty="0">
                <a:latin typeface="Century Gothic" panose="020B0502020202020204" pitchFamily="34" charset="0"/>
              </a:rPr>
              <a:t>Deviation from Standard</a:t>
            </a:r>
          </a:p>
          <a:p>
            <a:pPr marL="1581123" lvl="1" indent="-363538" hangingPunct="1">
              <a:buClr>
                <a:srgbClr val="C83640"/>
              </a:buClr>
              <a:buFont typeface="Arial" panose="020B0604020202020204" pitchFamily="34" charset="0"/>
              <a:buChar char="•"/>
            </a:pPr>
            <a:endParaRPr lang="en-US" sz="1100"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9C67DFF3-CE1C-2619-B1A7-AC4669C401AE}"/>
              </a:ext>
            </a:extLst>
          </p:cNvPr>
          <p:cNvSpPr>
            <a:spLocks noGrp="1"/>
          </p:cNvSpPr>
          <p:nvPr>
            <p:ph type="sldNum" sz="quarter" idx="2"/>
          </p:nvPr>
        </p:nvSpPr>
        <p:spPr/>
        <p:txBody>
          <a:bodyPr/>
          <a:lstStyle/>
          <a:p>
            <a:fld id="{86CB4B4D-7CA3-9044-876B-883B54F8677D}" type="slidenum">
              <a:rPr lang="en-US" smtClean="0"/>
              <a:t>28</a:t>
            </a:fld>
            <a:endParaRPr lang="en-US" dirty="0"/>
          </a:p>
        </p:txBody>
      </p:sp>
    </p:spTree>
    <p:extLst>
      <p:ext uri="{BB962C8B-B14F-4D97-AF65-F5344CB8AC3E}">
        <p14:creationId xmlns:p14="http://schemas.microsoft.com/office/powerpoint/2010/main" val="37386875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64EE8-8018-165C-1C1A-80F1A68E5E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3AEE00-6293-EF15-F198-B31456DCE50B}"/>
              </a:ext>
            </a:extLst>
          </p:cNvPr>
          <p:cNvSpPr txBox="1"/>
          <p:nvPr/>
        </p:nvSpPr>
        <p:spPr>
          <a:xfrm>
            <a:off x="1987061" y="3013503"/>
            <a:ext cx="8217877"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solidFill>
                <a:effectLst/>
                <a:uFillTx/>
                <a:latin typeface="Century Gothic" panose="020B0502020202020204" pitchFamily="34" charset="0"/>
                <a:sym typeface="Calibri"/>
              </a:rPr>
              <a:t>ASOP No. 23, </a:t>
            </a:r>
            <a:r>
              <a:rPr lang="en-US" sz="4800" b="1" i="1" dirty="0">
                <a:solidFill>
                  <a:schemeClr val="bg1"/>
                </a:solidFill>
                <a:latin typeface="Century Gothic" panose="020B0502020202020204" pitchFamily="34" charset="0"/>
              </a:rPr>
              <a:t>Data Quality</a:t>
            </a:r>
            <a:endParaRPr kumimoji="0" lang="en-US" sz="4800" b="1" i="1" u="none" strike="noStrike" cap="none" spc="0" normalizeH="0" baseline="0" dirty="0">
              <a:ln>
                <a:noFill/>
              </a:ln>
              <a:solidFill>
                <a:schemeClr val="bg1"/>
              </a:solidFill>
              <a:effectLst/>
              <a:uFillTx/>
              <a:latin typeface="Century Gothic" panose="020B0502020202020204" pitchFamily="34" charset="0"/>
              <a:sym typeface="Calibri"/>
            </a:endParaRPr>
          </a:p>
        </p:txBody>
      </p:sp>
    </p:spTree>
    <p:extLst>
      <p:ext uri="{BB962C8B-B14F-4D97-AF65-F5344CB8AC3E}">
        <p14:creationId xmlns:p14="http://schemas.microsoft.com/office/powerpoint/2010/main" val="41671538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15618-F496-BFE2-0D1A-657BE0E3C0EE}"/>
            </a:ext>
          </a:extLst>
        </p:cNvPr>
        <p:cNvGrpSpPr/>
        <p:nvPr/>
      </p:nvGrpSpPr>
      <p:grpSpPr>
        <a:xfrm>
          <a:off x="0" y="0"/>
          <a:ext cx="0" cy="0"/>
          <a:chOff x="0" y="0"/>
          <a:chExt cx="0" cy="0"/>
        </a:xfrm>
      </p:grpSpPr>
      <p:sp>
        <p:nvSpPr>
          <p:cNvPr id="119" name="Click to edit title">
            <a:extLst>
              <a:ext uri="{FF2B5EF4-FFF2-40B4-BE49-F238E27FC236}">
                <a16:creationId xmlns:a16="http://schemas.microsoft.com/office/drawing/2014/main" id="{66E5EAA4-931D-5034-2DF3-6D420F6ED7FB}"/>
              </a:ext>
            </a:extLst>
          </p:cNvPr>
          <p:cNvSpPr txBox="1"/>
          <p:nvPr/>
        </p:nvSpPr>
        <p:spPr>
          <a:xfrm>
            <a:off x="1005840" y="1052805"/>
            <a:ext cx="8768624" cy="8265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fontScale="32500" lnSpcReduction="20000"/>
          </a:bodyPr>
          <a:lstStyle>
            <a:lvl1pPr algn="r">
              <a:defRPr sz="5600" b="1">
                <a:solidFill>
                  <a:srgbClr val="FFFFFF"/>
                </a:solidFill>
                <a:latin typeface="Century Gothic"/>
                <a:ea typeface="Century Gothic"/>
                <a:cs typeface="Century Gothic"/>
                <a:sym typeface="Century Gothic"/>
              </a:defRPr>
            </a:lvl1pPr>
          </a:lstStyle>
          <a:p>
            <a:pPr algn="l">
              <a:spcAft>
                <a:spcPts val="600"/>
              </a:spcAft>
            </a:pPr>
            <a:r>
              <a:rPr lang="en-US" sz="11100" b="1" i="0" u="none" strike="noStrike" cap="none" spc="0" baseline="0" dirty="0">
                <a:uFillTx/>
                <a:latin typeface="Century Gothic"/>
                <a:ea typeface="Century Gothic"/>
                <a:cs typeface="Century Gothic"/>
                <a:sym typeface="Century Gothic"/>
              </a:rPr>
              <a:t>Speaker</a:t>
            </a:r>
          </a:p>
          <a:p>
            <a:pPr algn="l">
              <a:spcAft>
                <a:spcPts val="600"/>
              </a:spcAft>
            </a:pPr>
            <a:r>
              <a:rPr lang="en-US" dirty="0"/>
              <a:t>w</a:t>
            </a:r>
            <a:r>
              <a:rPr lang="en-US" b="1" i="0" u="none" strike="noStrike" cap="none" spc="0" baseline="0" dirty="0">
                <a:uFillTx/>
                <a:latin typeface="Century Gothic"/>
                <a:ea typeface="Century Gothic"/>
                <a:cs typeface="Century Gothic"/>
                <a:sym typeface="Century Gothic"/>
              </a:rPr>
              <a:t>ith support of the American Academy of Actuaries</a:t>
            </a:r>
          </a:p>
        </p:txBody>
      </p:sp>
      <p:sp>
        <p:nvSpPr>
          <p:cNvPr id="125" name="Text Placeholder 2">
            <a:extLst>
              <a:ext uri="{FF2B5EF4-FFF2-40B4-BE49-F238E27FC236}">
                <a16:creationId xmlns:a16="http://schemas.microsoft.com/office/drawing/2014/main" id="{DF90BD4C-DFCB-EA37-48C1-214DF85A5281}"/>
              </a:ext>
            </a:extLst>
          </p:cNvPr>
          <p:cNvSpPr>
            <a:spLocks noGrp="1"/>
          </p:cNvSpPr>
          <p:nvPr>
            <p:ph type="body" sz="quarter" idx="1"/>
          </p:nvPr>
        </p:nvSpPr>
        <p:spPr>
          <a:xfrm>
            <a:off x="1005840" y="2206870"/>
            <a:ext cx="6684847" cy="3376246"/>
          </a:xfrm>
          <a:solidFill>
            <a:schemeClr val="bg1"/>
          </a:solidFill>
        </p:spPr>
        <p:txBody>
          <a:bodyPr lIns="274320" tIns="274320" rIns="365760">
            <a:normAutofit lnSpcReduction="10000"/>
          </a:bodyPr>
          <a:lstStyle/>
          <a:p>
            <a:r>
              <a:rPr lang="en-US" b="1" dirty="0">
                <a:solidFill>
                  <a:srgbClr val="C83640"/>
                </a:solidFill>
              </a:rPr>
              <a:t>Lisa Kuklinski, MAAA, FSA</a:t>
            </a:r>
          </a:p>
          <a:p>
            <a:endParaRPr lang="en-US" b="1" dirty="0">
              <a:solidFill>
                <a:srgbClr val="C83640"/>
              </a:solidFill>
            </a:endParaRPr>
          </a:p>
          <a:p>
            <a:pPr marL="457200" indent="-457200">
              <a:buClr>
                <a:srgbClr val="C83640"/>
              </a:buClr>
              <a:buFont typeface="Arial" panose="020B0604020202020204" pitchFamily="34" charset="0"/>
              <a:buChar char="•"/>
            </a:pPr>
            <a:r>
              <a:rPr lang="en-US" sz="2000" dirty="0">
                <a:solidFill>
                  <a:schemeClr val="tx1"/>
                </a:solidFill>
              </a:rPr>
              <a:t>Member, Life Committee, Actuarial Standards Board (ASB), 2019 – 2025</a:t>
            </a:r>
            <a:br>
              <a:rPr lang="en-US" sz="2000" dirty="0">
                <a:solidFill>
                  <a:schemeClr val="tx1"/>
                </a:solidFill>
              </a:rPr>
            </a:br>
            <a:endParaRPr lang="en-US" sz="2000" dirty="0">
              <a:solidFill>
                <a:schemeClr val="tx1"/>
              </a:solidFill>
            </a:endParaRPr>
          </a:p>
          <a:p>
            <a:pPr marL="457200" indent="-457200">
              <a:buClr>
                <a:srgbClr val="C83640"/>
              </a:buClr>
              <a:buFont typeface="Arial" panose="020B0604020202020204" pitchFamily="34" charset="0"/>
              <a:buChar char="•"/>
            </a:pPr>
            <a:r>
              <a:rPr lang="en-US" sz="2000" dirty="0">
                <a:solidFill>
                  <a:schemeClr val="tx1"/>
                </a:solidFill>
              </a:rPr>
              <a:t>Chairperson, ASOP No. 10 Task Force</a:t>
            </a:r>
            <a:br>
              <a:rPr lang="en-US" sz="2000" dirty="0">
                <a:solidFill>
                  <a:schemeClr val="tx1"/>
                </a:solidFill>
              </a:rPr>
            </a:br>
            <a:endParaRPr lang="en-US" sz="2000" dirty="0">
              <a:solidFill>
                <a:schemeClr val="tx1"/>
              </a:solidFill>
            </a:endParaRPr>
          </a:p>
          <a:p>
            <a:pPr marL="457200" indent="-457200">
              <a:buClr>
                <a:srgbClr val="C83640"/>
              </a:buClr>
              <a:buFont typeface="Arial" panose="020B0604020202020204" pitchFamily="34" charset="0"/>
              <a:buChar char="•"/>
            </a:pPr>
            <a:r>
              <a:rPr lang="en-US" sz="2000" dirty="0">
                <a:solidFill>
                  <a:schemeClr val="tx1"/>
                </a:solidFill>
              </a:rPr>
              <a:t>Director, Society of Actuaries</a:t>
            </a:r>
          </a:p>
          <a:p>
            <a:pPr>
              <a:buClr>
                <a:srgbClr val="C83640"/>
              </a:buClr>
            </a:pPr>
            <a:endParaRPr lang="en-US" sz="2000" dirty="0">
              <a:solidFill>
                <a:schemeClr val="tx1"/>
              </a:solidFill>
            </a:endParaRPr>
          </a:p>
          <a:p>
            <a:pPr marL="457200" indent="-457200">
              <a:buClr>
                <a:srgbClr val="C83640"/>
              </a:buClr>
              <a:buFont typeface="Arial" panose="020B0604020202020204" pitchFamily="34" charset="0"/>
              <a:buChar char="•"/>
            </a:pPr>
            <a:r>
              <a:rPr lang="en-US" sz="2000" dirty="0">
                <a:solidFill>
                  <a:schemeClr val="tx1"/>
                </a:solidFill>
              </a:rPr>
              <a:t>Managing Director, FTI Consulting</a:t>
            </a:r>
          </a:p>
          <a:p>
            <a:endParaRPr lang="en-US" dirty="0"/>
          </a:p>
          <a:p>
            <a:pPr marL="457200" indent="-457200">
              <a:buFont typeface="Arial" panose="020B0604020202020204" pitchFamily="34" charset="0"/>
              <a:buChar char="•"/>
            </a:pPr>
            <a:endParaRPr lang="en-US" dirty="0"/>
          </a:p>
        </p:txBody>
      </p:sp>
      <p:pic>
        <p:nvPicPr>
          <p:cNvPr id="118" name="Picture Placeholder 4">
            <a:extLst>
              <a:ext uri="{FF2B5EF4-FFF2-40B4-BE49-F238E27FC236}">
                <a16:creationId xmlns:a16="http://schemas.microsoft.com/office/drawing/2014/main" id="{D27DEDD3-06F3-BF0D-9036-9D3B310231EA}"/>
              </a:ext>
            </a:extLst>
          </p:cNvPr>
          <p:cNvPicPr>
            <a:picLocks noGrp="1" noChangeAspect="1"/>
          </p:cNvPicPr>
          <p:nvPr>
            <p:ph type="pic" sz="half" idx="22"/>
          </p:nvPr>
        </p:nvPicPr>
        <p:blipFill>
          <a:blip r:embed="rId2">
            <a:extLst>
              <a:ext uri="{28A0092B-C50C-407E-A947-70E740481C1C}">
                <a14:useLocalDpi xmlns:a14="http://schemas.microsoft.com/office/drawing/2010/main" val="0"/>
              </a:ext>
            </a:extLst>
          </a:blip>
          <a:srcRect l="-224" t="-152" r="224" b="474"/>
          <a:stretch/>
        </p:blipFill>
        <p:spPr>
          <a:xfrm>
            <a:off x="8071100" y="1982665"/>
            <a:ext cx="2911344" cy="2892670"/>
          </a:xfrm>
          <a:prstGeom prst="rect">
            <a:avLst/>
          </a:prstGeom>
          <a:noFill/>
        </p:spPr>
      </p:pic>
    </p:spTree>
    <p:extLst>
      <p:ext uri="{BB962C8B-B14F-4D97-AF65-F5344CB8AC3E}">
        <p14:creationId xmlns:p14="http://schemas.microsoft.com/office/powerpoint/2010/main" val="373682933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99DA6-6C46-CE1D-41F9-618CCA1E3CE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706C81B-2322-6911-9ECD-2047DA7D0522}"/>
              </a:ext>
            </a:extLst>
          </p:cNvPr>
          <p:cNvSpPr txBox="1"/>
          <p:nvPr/>
        </p:nvSpPr>
        <p:spPr>
          <a:xfrm>
            <a:off x="1027234" y="1046286"/>
            <a:ext cx="1013753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200" b="1" spc="-10" dirty="0">
                <a:solidFill>
                  <a:srgbClr val="C83640"/>
                </a:solidFill>
                <a:latin typeface="Century Gothic" panose="020B0502020202020204" pitchFamily="34" charset="0"/>
              </a:rPr>
              <a:t>ASOP No. 23</a:t>
            </a:r>
            <a:r>
              <a:rPr lang="en-US" sz="3200" b="1" i="1" spc="-10" dirty="0">
                <a:solidFill>
                  <a:srgbClr val="C83640"/>
                </a:solidFill>
                <a:latin typeface="Century Gothic" panose="020B0502020202020204" pitchFamily="34" charset="0"/>
              </a:rPr>
              <a:t>, </a:t>
            </a:r>
            <a:r>
              <a:rPr lang="en-US" sz="3200" b="1" i="1" dirty="0">
                <a:solidFill>
                  <a:srgbClr val="C83640"/>
                </a:solidFill>
                <a:latin typeface="Century Gothic" panose="020B0502020202020204" pitchFamily="34" charset="0"/>
              </a:rPr>
              <a:t>Data Quality</a:t>
            </a:r>
            <a:endParaRPr lang="en-US" sz="3200" b="1" spc="-5" dirty="0">
              <a:solidFill>
                <a:srgbClr val="C83640"/>
              </a:solidFill>
              <a:latin typeface="Century Gothic" panose="020B0502020202020204" pitchFamily="34" charset="0"/>
            </a:endParaRPr>
          </a:p>
        </p:txBody>
      </p:sp>
      <p:sp>
        <p:nvSpPr>
          <p:cNvPr id="2" name="Content Placeholder 2">
            <a:extLst>
              <a:ext uri="{FF2B5EF4-FFF2-40B4-BE49-F238E27FC236}">
                <a16:creationId xmlns:a16="http://schemas.microsoft.com/office/drawing/2014/main" id="{64F40B15-B161-54B9-7EF9-15E51B4FC16D}"/>
              </a:ext>
            </a:extLst>
          </p:cNvPr>
          <p:cNvSpPr txBox="1">
            <a:spLocks/>
          </p:cNvSpPr>
          <p:nvPr/>
        </p:nvSpPr>
        <p:spPr bwMode="auto">
          <a:xfrm>
            <a:off x="1036821" y="1513946"/>
            <a:ext cx="10118356" cy="383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rmAutofit/>
          </a:bodyPr>
          <a:lstStyle>
            <a:lvl1pPr marL="101597" lvl="0" indent="0" algn="l" rtl="0" eaLnBrk="1" fontAlgn="base" hangingPunct="1">
              <a:spcBef>
                <a:spcPts val="800"/>
              </a:spcBef>
              <a:spcAft>
                <a:spcPts val="0"/>
              </a:spcAft>
              <a:buClr>
                <a:schemeClr val="accent2"/>
              </a:buClr>
              <a:buSzPts val="2400"/>
              <a:buFont typeface="Wingdings" panose="05000000000000000000" pitchFamily="2" charset="2"/>
              <a:buNone/>
              <a:defRPr sz="3733" kern="1200">
                <a:solidFill>
                  <a:schemeClr val="tx1"/>
                </a:solidFill>
                <a:latin typeface="+mn-lt"/>
                <a:ea typeface="MS PGothic" panose="020B0600070205080204" pitchFamily="34" charset="-128"/>
                <a:cs typeface="+mn-cs"/>
              </a:defRPr>
            </a:lvl1pPr>
            <a:lvl2pPr marL="1219170" lvl="1" indent="-507987" algn="l" rtl="0" eaLnBrk="1" fontAlgn="base" hangingPunct="1">
              <a:spcBef>
                <a:spcPts val="0"/>
              </a:spcBef>
              <a:spcAft>
                <a:spcPts val="0"/>
              </a:spcAft>
              <a:buClr>
                <a:schemeClr val="accent1"/>
              </a:buClr>
              <a:buSzPts val="2400"/>
              <a:buFont typeface="Wingdings 2" panose="05020102010507070707" pitchFamily="18" charset="2"/>
              <a:buChar char="»"/>
              <a:defRPr sz="3467" kern="1200">
                <a:solidFill>
                  <a:schemeClr val="tx1"/>
                </a:solidFill>
                <a:latin typeface="+mn-lt"/>
                <a:ea typeface="MS PGothic" panose="020B0600070205080204" pitchFamily="34" charset="-128"/>
                <a:cs typeface="+mn-cs"/>
              </a:defRPr>
            </a:lvl2pPr>
            <a:lvl3pPr marL="1828754" lvl="2" indent="-507987" algn="l" rtl="0" eaLnBrk="1" fontAlgn="base" hangingPunct="1">
              <a:spcBef>
                <a:spcPts val="0"/>
              </a:spcBef>
              <a:spcAft>
                <a:spcPts val="0"/>
              </a:spcAft>
              <a:buClr>
                <a:schemeClr val="accent2"/>
              </a:buClr>
              <a:buSzPts val="2400"/>
              <a:buFont typeface="Wingdings" panose="05000000000000000000" pitchFamily="2" charset="2"/>
              <a:buChar char="»"/>
              <a:defRPr sz="3067" kern="1200">
                <a:solidFill>
                  <a:schemeClr val="tx1"/>
                </a:solidFill>
                <a:latin typeface="+mn-lt"/>
                <a:ea typeface="MS PGothic" panose="020B0600070205080204" pitchFamily="34" charset="-128"/>
                <a:cs typeface="+mn-cs"/>
              </a:defRPr>
            </a:lvl3pPr>
            <a:lvl4pPr marL="2438339" lvl="3" indent="-507987" algn="l" rtl="0" eaLnBrk="1" fontAlgn="base" hangingPunct="1">
              <a:spcBef>
                <a:spcPts val="0"/>
              </a:spcBef>
              <a:spcAft>
                <a:spcPts val="0"/>
              </a:spcAft>
              <a:buClr>
                <a:srgbClr val="DDDBC9"/>
              </a:buClr>
              <a:buSzPts val="2400"/>
              <a:buFont typeface="Wingdings" panose="05000000000000000000" pitchFamily="2" charset="2"/>
              <a:buChar char="●"/>
              <a:defRPr sz="2667" kern="1200">
                <a:solidFill>
                  <a:schemeClr val="tx1"/>
                </a:solidFill>
                <a:latin typeface="+mn-lt"/>
                <a:ea typeface="MS PGothic" panose="020B0600070205080204" pitchFamily="34" charset="-128"/>
                <a:cs typeface="+mn-cs"/>
              </a:defRPr>
            </a:lvl4pPr>
            <a:lvl5pPr marL="3047924" lvl="4" indent="-507987" algn="l" rtl="0" eaLnBrk="1" fontAlgn="base" hangingPunct="1">
              <a:spcBef>
                <a:spcPts val="0"/>
              </a:spcBef>
              <a:spcAft>
                <a:spcPts val="0"/>
              </a:spcAft>
              <a:buClr>
                <a:srgbClr val="00175D"/>
              </a:buClr>
              <a:buSzPts val="2400"/>
              <a:buFont typeface="Wingdings" panose="05000000000000000000" pitchFamily="2" charset="2"/>
              <a:buChar char="○"/>
              <a:defRPr sz="2667" kern="1200">
                <a:solidFill>
                  <a:schemeClr val="tx1"/>
                </a:solidFill>
                <a:latin typeface="+mn-lt"/>
                <a:ea typeface="MS PGothic" panose="020B0600070205080204" pitchFamily="34" charset="-128"/>
                <a:cs typeface="+mn-cs"/>
              </a:defRPr>
            </a:lvl5pPr>
            <a:lvl6pPr marL="3657509" lvl="5" indent="-507987" algn="l" rtl="0" eaLnBrk="1" latinLnBrk="0" hangingPunct="1">
              <a:spcBef>
                <a:spcPts val="0"/>
              </a:spcBef>
              <a:spcAft>
                <a:spcPts val="0"/>
              </a:spcAft>
              <a:buClr>
                <a:schemeClr val="accent1"/>
              </a:buClr>
              <a:buSzPts val="2400"/>
              <a:buFont typeface="Wingdings"/>
              <a:buChar char="■"/>
              <a:defRPr kumimoji="0" sz="2400" kern="1200" baseline="0">
                <a:solidFill>
                  <a:schemeClr val="tx1"/>
                </a:solidFill>
                <a:latin typeface="+mn-lt"/>
                <a:ea typeface="+mn-ea"/>
                <a:cs typeface="+mn-cs"/>
              </a:defRPr>
            </a:lvl6pPr>
            <a:lvl7pPr marL="4267093" lvl="6" indent="-507987" algn="l" rtl="0" eaLnBrk="1" latinLnBrk="0" hangingPunct="1">
              <a:spcBef>
                <a:spcPts val="0"/>
              </a:spcBef>
              <a:spcAft>
                <a:spcPts val="0"/>
              </a:spcAft>
              <a:buClr>
                <a:schemeClr val="accent2"/>
              </a:buClr>
              <a:buSzPts val="2400"/>
              <a:buFont typeface="Wingdings"/>
              <a:buChar char="●"/>
              <a:defRPr kumimoji="0" sz="2400" kern="1200" baseline="0">
                <a:solidFill>
                  <a:schemeClr val="tx1"/>
                </a:solidFill>
                <a:latin typeface="+mn-lt"/>
                <a:ea typeface="+mn-ea"/>
                <a:cs typeface="+mn-cs"/>
              </a:defRPr>
            </a:lvl7pPr>
            <a:lvl8pPr marL="4876678" lvl="7" indent="-507987" algn="l" rtl="0" eaLnBrk="1" latinLnBrk="0" hangingPunct="1">
              <a:spcBef>
                <a:spcPts val="0"/>
              </a:spcBef>
              <a:spcAft>
                <a:spcPts val="0"/>
              </a:spcAft>
              <a:buClr>
                <a:schemeClr val="accent3"/>
              </a:buClr>
              <a:buSzPts val="2400"/>
              <a:buFont typeface="Wingdings"/>
              <a:buChar char="○"/>
              <a:defRPr kumimoji="0" sz="2400" kern="1200" baseline="0">
                <a:solidFill>
                  <a:schemeClr val="tx1"/>
                </a:solidFill>
                <a:latin typeface="+mn-lt"/>
                <a:ea typeface="+mn-ea"/>
                <a:cs typeface="+mn-cs"/>
              </a:defRPr>
            </a:lvl8pPr>
            <a:lvl9pPr marL="5486263" lvl="8" indent="-507987" algn="l" rtl="0" eaLnBrk="1" latinLnBrk="0" hangingPunct="1">
              <a:spcBef>
                <a:spcPts val="0"/>
              </a:spcBef>
              <a:spcAft>
                <a:spcPts val="0"/>
              </a:spcAft>
              <a:buClr>
                <a:schemeClr val="accent4"/>
              </a:buClr>
              <a:buSzPts val="2400"/>
              <a:buFont typeface="Wingdings"/>
              <a:buChar char="■"/>
              <a:defRPr kumimoji="0" sz="2400" kern="1200" baseline="0">
                <a:solidFill>
                  <a:schemeClr val="tx1"/>
                </a:solidFill>
                <a:latin typeface="+mn-lt"/>
                <a:ea typeface="+mn-ea"/>
                <a:cs typeface="+mn-cs"/>
              </a:defRPr>
            </a:lvl9pPr>
          </a:lstStyle>
          <a:p>
            <a:pPr>
              <a:lnSpc>
                <a:spcPct val="110000"/>
              </a:lnSpc>
            </a:pPr>
            <a:r>
              <a:rPr lang="en-US" altLang="en-US" sz="2000" dirty="0">
                <a:latin typeface="Century Gothic" panose="020B0502020202020204" pitchFamily="34" charset="0"/>
              </a:rPr>
              <a:t>What does ASOP No. 23 apply to when performing actuarial services?</a:t>
            </a:r>
          </a:p>
          <a:p>
            <a:pPr lvl="1">
              <a:lnSpc>
                <a:spcPct val="110000"/>
              </a:lnSpc>
              <a:buClr>
                <a:srgbClr val="C83640"/>
              </a:buClr>
              <a:buFont typeface="Arial" panose="020B0604020202020204" pitchFamily="34" charset="0"/>
              <a:buChar char="•"/>
            </a:pPr>
            <a:r>
              <a:rPr lang="en-US" altLang="en-US" sz="2000" b="1" dirty="0">
                <a:latin typeface="Century Gothic" panose="020B0502020202020204" pitchFamily="34" charset="0"/>
              </a:rPr>
              <a:t>S</a:t>
            </a:r>
            <a:r>
              <a:rPr lang="en-US" altLang="en-US" sz="2000" dirty="0">
                <a:latin typeface="Century Gothic" panose="020B0502020202020204" pitchFamily="34" charset="0"/>
              </a:rPr>
              <a:t>electing data</a:t>
            </a:r>
          </a:p>
          <a:p>
            <a:pPr lvl="1">
              <a:lnSpc>
                <a:spcPct val="110000"/>
              </a:lnSpc>
              <a:buClr>
                <a:srgbClr val="C83640"/>
              </a:buClr>
              <a:buFont typeface="Arial" panose="020B0604020202020204" pitchFamily="34" charset="0"/>
              <a:buChar char="•"/>
            </a:pPr>
            <a:r>
              <a:rPr lang="en-US" altLang="en-US" sz="2000" b="1" dirty="0">
                <a:latin typeface="Century Gothic" panose="020B0502020202020204" pitchFamily="34" charset="0"/>
              </a:rPr>
              <a:t>P</a:t>
            </a:r>
            <a:r>
              <a:rPr lang="en-US" altLang="en-US" sz="2000" dirty="0">
                <a:latin typeface="Century Gothic" panose="020B0502020202020204" pitchFamily="34" charset="0"/>
              </a:rPr>
              <a:t>erforming review of data</a:t>
            </a:r>
          </a:p>
          <a:p>
            <a:pPr lvl="1">
              <a:lnSpc>
                <a:spcPct val="110000"/>
              </a:lnSpc>
              <a:buClr>
                <a:srgbClr val="C83640"/>
              </a:buClr>
              <a:buFont typeface="Arial" panose="020B0604020202020204" pitchFamily="34" charset="0"/>
              <a:buChar char="•"/>
            </a:pPr>
            <a:r>
              <a:rPr lang="en-US" altLang="en-US" sz="2000" b="1" dirty="0">
                <a:latin typeface="Century Gothic" panose="020B0502020202020204" pitchFamily="34" charset="0"/>
              </a:rPr>
              <a:t>U</a:t>
            </a:r>
            <a:r>
              <a:rPr lang="en-US" altLang="en-US" sz="2000" dirty="0">
                <a:latin typeface="Century Gothic" panose="020B0502020202020204" pitchFamily="34" charset="0"/>
              </a:rPr>
              <a:t>sing data</a:t>
            </a:r>
          </a:p>
          <a:p>
            <a:pPr lvl="1">
              <a:lnSpc>
                <a:spcPct val="110000"/>
              </a:lnSpc>
              <a:buClr>
                <a:srgbClr val="C83640"/>
              </a:buClr>
              <a:buFont typeface="Arial" panose="020B0604020202020204" pitchFamily="34" charset="0"/>
              <a:buChar char="•"/>
            </a:pPr>
            <a:r>
              <a:rPr lang="en-US" altLang="en-US" sz="2000" b="1" dirty="0">
                <a:latin typeface="Century Gothic" panose="020B0502020202020204" pitchFamily="34" charset="0"/>
              </a:rPr>
              <a:t>R</a:t>
            </a:r>
            <a:r>
              <a:rPr lang="en-US" altLang="en-US" sz="2000" dirty="0">
                <a:latin typeface="Century Gothic" panose="020B0502020202020204" pitchFamily="34" charset="0"/>
              </a:rPr>
              <a:t>elying on data supplied by others</a:t>
            </a:r>
          </a:p>
          <a:p>
            <a:pPr>
              <a:lnSpc>
                <a:spcPct val="110000"/>
              </a:lnSpc>
            </a:pPr>
            <a:r>
              <a:rPr lang="en-US" altLang="en-US" sz="2000" dirty="0">
                <a:latin typeface="Century Gothic" panose="020B0502020202020204" pitchFamily="34" charset="0"/>
              </a:rPr>
              <a:t>Other applicability</a:t>
            </a:r>
          </a:p>
          <a:p>
            <a:pPr lvl="1">
              <a:lnSpc>
                <a:spcPct val="110000"/>
              </a:lnSpc>
              <a:buClr>
                <a:srgbClr val="C83640"/>
              </a:buClr>
              <a:buFont typeface="Arial" panose="020B0604020202020204" pitchFamily="34" charset="0"/>
              <a:buChar char="•"/>
            </a:pPr>
            <a:r>
              <a:rPr lang="en-US" altLang="en-US" sz="2000" dirty="0">
                <a:latin typeface="Century Gothic" panose="020B0502020202020204" pitchFamily="34" charset="0"/>
              </a:rPr>
              <a:t>When selecting or preparing data </a:t>
            </a:r>
            <a:r>
              <a:rPr lang="en-US" altLang="en-US" sz="2000" u="sng" dirty="0">
                <a:latin typeface="Century Gothic" panose="020B0502020202020204" pitchFamily="34" charset="0"/>
              </a:rPr>
              <a:t>used by other actuaries</a:t>
            </a:r>
          </a:p>
          <a:p>
            <a:pPr lvl="2">
              <a:lnSpc>
                <a:spcPct val="110000"/>
              </a:lnSpc>
              <a:buClr>
                <a:srgbClr val="C83640"/>
              </a:buClr>
              <a:buFont typeface="Arial" panose="020B0604020202020204" pitchFamily="34" charset="0"/>
              <a:buChar char="•"/>
            </a:pPr>
            <a:r>
              <a:rPr lang="en-US" altLang="en-US" sz="1800" dirty="0">
                <a:latin typeface="Century Gothic" panose="020B0502020202020204" pitchFamily="34" charset="0"/>
              </a:rPr>
              <a:t>When preparing data, apply guidance as though using data</a:t>
            </a:r>
          </a:p>
          <a:p>
            <a:pPr lvl="1">
              <a:lnSpc>
                <a:spcPct val="110000"/>
              </a:lnSpc>
              <a:buClr>
                <a:srgbClr val="C83640"/>
              </a:buClr>
              <a:buFont typeface="Arial" panose="020B0604020202020204" pitchFamily="34" charset="0"/>
              <a:buChar char="•"/>
            </a:pPr>
            <a:r>
              <a:rPr lang="en-US" altLang="en-US" sz="2000" dirty="0">
                <a:latin typeface="Century Gothic" panose="020B0502020202020204" pitchFamily="34" charset="0"/>
              </a:rPr>
              <a:t>When making appropriate </a:t>
            </a:r>
            <a:r>
              <a:rPr lang="en-US" altLang="en-US" sz="2000" u="sng" dirty="0">
                <a:latin typeface="Century Gothic" panose="020B0502020202020204" pitchFamily="34" charset="0"/>
              </a:rPr>
              <a:t>data quality disclosures</a:t>
            </a:r>
          </a:p>
          <a:p>
            <a:pPr>
              <a:lnSpc>
                <a:spcPct val="110000"/>
              </a:lnSpc>
            </a:pPr>
            <a:r>
              <a:rPr lang="en-US" altLang="en-US" sz="2000" dirty="0">
                <a:latin typeface="Century Gothic" panose="020B0502020202020204" pitchFamily="34" charset="0"/>
              </a:rPr>
              <a:t>Does not apply to the generation of a wholly hypothetical data set</a:t>
            </a:r>
          </a:p>
        </p:txBody>
      </p:sp>
    </p:spTree>
    <p:extLst>
      <p:ext uri="{BB962C8B-B14F-4D97-AF65-F5344CB8AC3E}">
        <p14:creationId xmlns:p14="http://schemas.microsoft.com/office/powerpoint/2010/main" val="186629346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C0B33-01A6-F96E-CF6D-02028777C957}"/>
            </a:ext>
          </a:extLst>
        </p:cNvPr>
        <p:cNvGrpSpPr/>
        <p:nvPr/>
      </p:nvGrpSpPr>
      <p:grpSpPr>
        <a:xfrm>
          <a:off x="0" y="0"/>
          <a:ext cx="0" cy="0"/>
          <a:chOff x="0" y="0"/>
          <a:chExt cx="0" cy="0"/>
        </a:xfrm>
      </p:grpSpPr>
      <p:sp>
        <p:nvSpPr>
          <p:cNvPr id="9" name="object 7">
            <a:extLst>
              <a:ext uri="{FF2B5EF4-FFF2-40B4-BE49-F238E27FC236}">
                <a16:creationId xmlns:a16="http://schemas.microsoft.com/office/drawing/2014/main" id="{4C291D15-6706-96B3-79C9-8A18B292DE19}"/>
              </a:ext>
            </a:extLst>
          </p:cNvPr>
          <p:cNvSpPr txBox="1">
            <a:spLocks/>
          </p:cNvSpPr>
          <p:nvPr/>
        </p:nvSpPr>
        <p:spPr>
          <a:xfrm>
            <a:off x="1341800" y="1101515"/>
            <a:ext cx="9508400" cy="492443"/>
          </a:xfrm>
          <a:prstGeom prst="rect">
            <a:avLst/>
          </a:prstGeom>
        </p:spPr>
        <p:txBody>
          <a:bodyPr vert="horz" wrap="square" lIns="0" tIns="0" rIns="0" bIns="0" rtlCol="0" anchor="ctr">
            <a:spAutoFit/>
          </a:bodyPr>
          <a:lst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9pPr>
          </a:lstStyle>
          <a:p>
            <a:pPr marL="12700" hangingPunct="1"/>
            <a:r>
              <a:rPr lang="en-US" sz="3200" spc="-10" dirty="0">
                <a:solidFill>
                  <a:srgbClr val="C83640"/>
                </a:solidFill>
                <a:latin typeface="Century Gothic" panose="020B0502020202020204" pitchFamily="34" charset="0"/>
              </a:rPr>
              <a:t>ASOP No. 23—Key Definitions </a:t>
            </a:r>
            <a:endParaRPr lang="en-US" sz="3200" i="1" spc="-10" dirty="0">
              <a:solidFill>
                <a:srgbClr val="C83640"/>
              </a:solidFill>
              <a:latin typeface="Century Gothic" panose="020B0502020202020204" pitchFamily="34" charset="0"/>
            </a:endParaRPr>
          </a:p>
        </p:txBody>
      </p:sp>
      <p:sp>
        <p:nvSpPr>
          <p:cNvPr id="10" name="Slide Number Placeholder 1">
            <a:extLst>
              <a:ext uri="{FF2B5EF4-FFF2-40B4-BE49-F238E27FC236}">
                <a16:creationId xmlns:a16="http://schemas.microsoft.com/office/drawing/2014/main" id="{88161A17-6999-9B4D-4322-126B17275027}"/>
              </a:ext>
            </a:extLst>
          </p:cNvPr>
          <p:cNvSpPr txBox="1">
            <a:spLocks/>
          </p:cNvSpPr>
          <p:nvPr/>
        </p:nvSpPr>
        <p:spPr>
          <a:xfrm>
            <a:off x="10350100" y="900136"/>
            <a:ext cx="731600" cy="895200"/>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buClr>
                <a:srgbClr val="000000"/>
              </a:buClr>
              <a:buFont typeface="Arial"/>
              <a:buNone/>
            </a:pPr>
            <a:fld id="{00000000-1234-1234-1234-123412341234}" type="slidenum">
              <a:rPr lang="en" smtClean="0">
                <a:solidFill>
                  <a:srgbClr val="FFFFFF"/>
                </a:solidFill>
              </a:rPr>
              <a:pPr>
                <a:buClr>
                  <a:srgbClr val="000000"/>
                </a:buClr>
                <a:buFont typeface="Arial"/>
                <a:buNone/>
              </a:pPr>
              <a:t>31</a:t>
            </a:fld>
            <a:endParaRPr lang="en" dirty="0">
              <a:solidFill>
                <a:srgbClr val="FFFFFF"/>
              </a:solidFill>
            </a:endParaRPr>
          </a:p>
        </p:txBody>
      </p:sp>
      <p:sp>
        <p:nvSpPr>
          <p:cNvPr id="11" name="Content Placeholder 2">
            <a:extLst>
              <a:ext uri="{FF2B5EF4-FFF2-40B4-BE49-F238E27FC236}">
                <a16:creationId xmlns:a16="http://schemas.microsoft.com/office/drawing/2014/main" id="{00B5149D-6428-317A-935A-621FC880DD73}"/>
              </a:ext>
            </a:extLst>
          </p:cNvPr>
          <p:cNvSpPr txBox="1">
            <a:spLocks/>
          </p:cNvSpPr>
          <p:nvPr/>
        </p:nvSpPr>
        <p:spPr bwMode="auto">
          <a:xfrm>
            <a:off x="1341800" y="1707848"/>
            <a:ext cx="4640912" cy="202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lvl1pPr marL="101597" lvl="0" indent="0" algn="l" rtl="0" eaLnBrk="1" fontAlgn="base" hangingPunct="1">
              <a:spcBef>
                <a:spcPts val="800"/>
              </a:spcBef>
              <a:spcAft>
                <a:spcPts val="0"/>
              </a:spcAft>
              <a:buClr>
                <a:schemeClr val="accent2"/>
              </a:buClr>
              <a:buSzPts val="2400"/>
              <a:buFont typeface="Wingdings" panose="05000000000000000000" pitchFamily="2" charset="2"/>
              <a:buNone/>
              <a:defRPr sz="3733" kern="1200">
                <a:solidFill>
                  <a:schemeClr val="tx1"/>
                </a:solidFill>
                <a:latin typeface="+mn-lt"/>
                <a:ea typeface="MS PGothic" panose="020B0600070205080204" pitchFamily="34" charset="-128"/>
                <a:cs typeface="+mn-cs"/>
              </a:defRPr>
            </a:lvl1pPr>
            <a:lvl2pPr marL="1219170" lvl="1" indent="-507987" algn="l" rtl="0" eaLnBrk="1" fontAlgn="base" hangingPunct="1">
              <a:spcBef>
                <a:spcPts val="0"/>
              </a:spcBef>
              <a:spcAft>
                <a:spcPts val="0"/>
              </a:spcAft>
              <a:buClr>
                <a:schemeClr val="accent1"/>
              </a:buClr>
              <a:buSzPts val="2400"/>
              <a:buFont typeface="Wingdings 2" panose="05020102010507070707" pitchFamily="18" charset="2"/>
              <a:buChar char="»"/>
              <a:defRPr sz="3467" kern="1200">
                <a:solidFill>
                  <a:schemeClr val="tx1"/>
                </a:solidFill>
                <a:latin typeface="+mn-lt"/>
                <a:ea typeface="MS PGothic" panose="020B0600070205080204" pitchFamily="34" charset="-128"/>
                <a:cs typeface="+mn-cs"/>
              </a:defRPr>
            </a:lvl2pPr>
            <a:lvl3pPr marL="1828754" lvl="2" indent="-507987" algn="l" rtl="0" eaLnBrk="1" fontAlgn="base" hangingPunct="1">
              <a:spcBef>
                <a:spcPts val="0"/>
              </a:spcBef>
              <a:spcAft>
                <a:spcPts val="0"/>
              </a:spcAft>
              <a:buClr>
                <a:schemeClr val="accent2"/>
              </a:buClr>
              <a:buSzPts val="2400"/>
              <a:buFont typeface="Wingdings" panose="05000000000000000000" pitchFamily="2" charset="2"/>
              <a:buChar char="»"/>
              <a:defRPr sz="3067" kern="1200">
                <a:solidFill>
                  <a:schemeClr val="tx1"/>
                </a:solidFill>
                <a:latin typeface="+mn-lt"/>
                <a:ea typeface="MS PGothic" panose="020B0600070205080204" pitchFamily="34" charset="-128"/>
                <a:cs typeface="+mn-cs"/>
              </a:defRPr>
            </a:lvl3pPr>
            <a:lvl4pPr marL="2438339" lvl="3" indent="-507987" algn="l" rtl="0" eaLnBrk="1" fontAlgn="base" hangingPunct="1">
              <a:spcBef>
                <a:spcPts val="0"/>
              </a:spcBef>
              <a:spcAft>
                <a:spcPts val="0"/>
              </a:spcAft>
              <a:buClr>
                <a:srgbClr val="DDDBC9"/>
              </a:buClr>
              <a:buSzPts val="2400"/>
              <a:buFont typeface="Wingdings" panose="05000000000000000000" pitchFamily="2" charset="2"/>
              <a:buChar char="●"/>
              <a:defRPr sz="2667" kern="1200">
                <a:solidFill>
                  <a:schemeClr val="tx1"/>
                </a:solidFill>
                <a:latin typeface="+mn-lt"/>
                <a:ea typeface="MS PGothic" panose="020B0600070205080204" pitchFamily="34" charset="-128"/>
                <a:cs typeface="+mn-cs"/>
              </a:defRPr>
            </a:lvl4pPr>
            <a:lvl5pPr marL="3047924" lvl="4" indent="-507987" algn="l" rtl="0" eaLnBrk="1" fontAlgn="base" hangingPunct="1">
              <a:spcBef>
                <a:spcPts val="0"/>
              </a:spcBef>
              <a:spcAft>
                <a:spcPts val="0"/>
              </a:spcAft>
              <a:buClr>
                <a:srgbClr val="00175D"/>
              </a:buClr>
              <a:buSzPts val="2400"/>
              <a:buFont typeface="Wingdings" panose="05000000000000000000" pitchFamily="2" charset="2"/>
              <a:buChar char="○"/>
              <a:defRPr sz="2667" kern="1200">
                <a:solidFill>
                  <a:schemeClr val="tx1"/>
                </a:solidFill>
                <a:latin typeface="+mn-lt"/>
                <a:ea typeface="MS PGothic" panose="020B0600070205080204" pitchFamily="34" charset="-128"/>
                <a:cs typeface="+mn-cs"/>
              </a:defRPr>
            </a:lvl5pPr>
            <a:lvl6pPr marL="3657509" lvl="5" indent="-507987" algn="l" rtl="0" eaLnBrk="1" latinLnBrk="0" hangingPunct="1">
              <a:spcBef>
                <a:spcPts val="0"/>
              </a:spcBef>
              <a:spcAft>
                <a:spcPts val="0"/>
              </a:spcAft>
              <a:buClr>
                <a:schemeClr val="accent1"/>
              </a:buClr>
              <a:buSzPts val="2400"/>
              <a:buFont typeface="Wingdings"/>
              <a:buChar char="■"/>
              <a:defRPr kumimoji="0" sz="2400" kern="1200" baseline="0">
                <a:solidFill>
                  <a:schemeClr val="tx1"/>
                </a:solidFill>
                <a:latin typeface="+mn-lt"/>
                <a:ea typeface="+mn-ea"/>
                <a:cs typeface="+mn-cs"/>
              </a:defRPr>
            </a:lvl6pPr>
            <a:lvl7pPr marL="4267093" lvl="6" indent="-507987" algn="l" rtl="0" eaLnBrk="1" latinLnBrk="0" hangingPunct="1">
              <a:spcBef>
                <a:spcPts val="0"/>
              </a:spcBef>
              <a:spcAft>
                <a:spcPts val="0"/>
              </a:spcAft>
              <a:buClr>
                <a:schemeClr val="accent2"/>
              </a:buClr>
              <a:buSzPts val="2400"/>
              <a:buFont typeface="Wingdings"/>
              <a:buChar char="●"/>
              <a:defRPr kumimoji="0" sz="2400" kern="1200" baseline="0">
                <a:solidFill>
                  <a:schemeClr val="tx1"/>
                </a:solidFill>
                <a:latin typeface="+mn-lt"/>
                <a:ea typeface="+mn-ea"/>
                <a:cs typeface="+mn-cs"/>
              </a:defRPr>
            </a:lvl7pPr>
            <a:lvl8pPr marL="4876678" lvl="7" indent="-507987" algn="l" rtl="0" eaLnBrk="1" latinLnBrk="0" hangingPunct="1">
              <a:spcBef>
                <a:spcPts val="0"/>
              </a:spcBef>
              <a:spcAft>
                <a:spcPts val="0"/>
              </a:spcAft>
              <a:buClr>
                <a:schemeClr val="accent3"/>
              </a:buClr>
              <a:buSzPts val="2400"/>
              <a:buFont typeface="Wingdings"/>
              <a:buChar char="○"/>
              <a:defRPr kumimoji="0" sz="2400" kern="1200" baseline="0">
                <a:solidFill>
                  <a:schemeClr val="tx1"/>
                </a:solidFill>
                <a:latin typeface="+mn-lt"/>
                <a:ea typeface="+mn-ea"/>
                <a:cs typeface="+mn-cs"/>
              </a:defRPr>
            </a:lvl8pPr>
            <a:lvl9pPr marL="5486263" lvl="8" indent="-507987" algn="l" rtl="0" eaLnBrk="1" latinLnBrk="0" hangingPunct="1">
              <a:spcBef>
                <a:spcPts val="0"/>
              </a:spcBef>
              <a:spcAft>
                <a:spcPts val="0"/>
              </a:spcAft>
              <a:buClr>
                <a:schemeClr val="accent4"/>
              </a:buClr>
              <a:buSzPts val="2400"/>
              <a:buFont typeface="Wingdings"/>
              <a:buChar char="■"/>
              <a:defRPr kumimoji="0" sz="2400" kern="1200" baseline="0">
                <a:solidFill>
                  <a:schemeClr val="tx1"/>
                </a:solidFill>
                <a:latin typeface="+mn-lt"/>
                <a:ea typeface="+mn-ea"/>
                <a:cs typeface="+mn-cs"/>
              </a:defRPr>
            </a:lvl9pPr>
          </a:lstStyle>
          <a:p>
            <a:pPr marL="0">
              <a:lnSpc>
                <a:spcPct val="110000"/>
              </a:lnSpc>
            </a:pPr>
            <a:r>
              <a:rPr lang="en-US" altLang="en-US" sz="1800" dirty="0">
                <a:latin typeface="Century Gothic" panose="020B0502020202020204" pitchFamily="34" charset="0"/>
              </a:rPr>
              <a:t>Data </a:t>
            </a:r>
            <a:r>
              <a:rPr lang="en-US" altLang="en-US" sz="1800" u="sng" dirty="0">
                <a:latin typeface="Century Gothic" panose="020B0502020202020204" pitchFamily="34" charset="0"/>
              </a:rPr>
              <a:t>is</a:t>
            </a:r>
            <a:r>
              <a:rPr lang="en-US" altLang="en-US" sz="1800" dirty="0">
                <a:latin typeface="Century Gothic" panose="020B0502020202020204" pitchFamily="34" charset="0"/>
              </a:rPr>
              <a:t>:</a:t>
            </a:r>
          </a:p>
          <a:p>
            <a:pPr>
              <a:lnSpc>
                <a:spcPct val="110000"/>
              </a:lnSpc>
              <a:buClr>
                <a:srgbClr val="00B050"/>
              </a:buClr>
              <a:buSzPct val="125000"/>
              <a:buFont typeface="Wingdings" panose="05000000000000000000" pitchFamily="2" charset="2"/>
              <a:buChar char="ü"/>
            </a:pPr>
            <a:r>
              <a:rPr lang="en-US" altLang="en-US" sz="1800" dirty="0">
                <a:latin typeface="Century Gothic" panose="020B0502020202020204" pitchFamily="34" charset="0"/>
              </a:rPr>
              <a:t> Numerical, census, or classification information</a:t>
            </a:r>
          </a:p>
          <a:p>
            <a:pPr>
              <a:lnSpc>
                <a:spcPct val="110000"/>
              </a:lnSpc>
              <a:buClr>
                <a:srgbClr val="00B050"/>
              </a:buClr>
              <a:buSzPct val="125000"/>
              <a:buFont typeface="Wingdings" panose="05000000000000000000" pitchFamily="2" charset="2"/>
              <a:buChar char="ü"/>
            </a:pPr>
            <a:r>
              <a:rPr lang="en-US" altLang="en-US" sz="1800" dirty="0">
                <a:latin typeface="Century Gothic" panose="020B0502020202020204" pitchFamily="34" charset="0"/>
              </a:rPr>
              <a:t> Information derived mathematically from such items</a:t>
            </a:r>
          </a:p>
        </p:txBody>
      </p:sp>
      <p:sp>
        <p:nvSpPr>
          <p:cNvPr id="12" name="Content Placeholder 2">
            <a:extLst>
              <a:ext uri="{FF2B5EF4-FFF2-40B4-BE49-F238E27FC236}">
                <a16:creationId xmlns:a16="http://schemas.microsoft.com/office/drawing/2014/main" id="{2D5FC173-299F-AB77-E580-66323AACC301}"/>
              </a:ext>
            </a:extLst>
          </p:cNvPr>
          <p:cNvSpPr txBox="1">
            <a:spLocks/>
          </p:cNvSpPr>
          <p:nvPr/>
        </p:nvSpPr>
        <p:spPr>
          <a:xfrm>
            <a:off x="6287412" y="1932344"/>
            <a:ext cx="5019495" cy="2026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2000" dirty="0">
                <a:latin typeface="Century Gothic" panose="020B0502020202020204" pitchFamily="34" charset="0"/>
                <a:ea typeface="Calibri" panose="020F0502020204030204" pitchFamily="34" charset="0"/>
                <a:cs typeface="Calibri" panose="020F0502020204030204" pitchFamily="34" charset="0"/>
              </a:rPr>
              <a:t>Data </a:t>
            </a:r>
            <a:r>
              <a:rPr lang="en-US" altLang="en-US" sz="2000" u="sng" dirty="0">
                <a:latin typeface="Century Gothic" panose="020B0502020202020204" pitchFamily="34" charset="0"/>
                <a:ea typeface="Calibri" panose="020F0502020204030204" pitchFamily="34" charset="0"/>
                <a:cs typeface="Calibri" panose="020F0502020204030204" pitchFamily="34" charset="0"/>
              </a:rPr>
              <a:t>is not</a:t>
            </a:r>
            <a:r>
              <a:rPr lang="en-US" altLang="en-US" sz="2000" dirty="0">
                <a:latin typeface="Century Gothic" panose="020B0502020202020204" pitchFamily="34" charset="0"/>
                <a:ea typeface="Calibri" panose="020F0502020204030204" pitchFamily="34" charset="0"/>
                <a:cs typeface="Calibri" panose="020F0502020204030204" pitchFamily="34" charset="0"/>
              </a:rPr>
              <a:t>:</a:t>
            </a:r>
          </a:p>
          <a:p>
            <a:pPr>
              <a:lnSpc>
                <a:spcPct val="100000"/>
              </a:lnSpc>
              <a:buClr>
                <a:srgbClr val="FF0000"/>
              </a:buClr>
              <a:buSzPct val="150000"/>
              <a:buFontTx/>
              <a:buChar char="×"/>
            </a:pPr>
            <a:r>
              <a:rPr lang="en-US" altLang="en-US" sz="2000" dirty="0">
                <a:latin typeface="Century Gothic" panose="020B0502020202020204" pitchFamily="34" charset="0"/>
                <a:ea typeface="MS PGothic" panose="020B0600070205080204" pitchFamily="34" charset="-128"/>
              </a:rPr>
              <a:t> General or qualitative information </a:t>
            </a:r>
          </a:p>
          <a:p>
            <a:pPr>
              <a:lnSpc>
                <a:spcPct val="100000"/>
              </a:lnSpc>
              <a:buClr>
                <a:srgbClr val="FF0000"/>
              </a:buClr>
              <a:buSzPct val="150000"/>
              <a:buFontTx/>
              <a:buChar char="×"/>
            </a:pPr>
            <a:r>
              <a:rPr lang="en-US" altLang="en-US" sz="2000" dirty="0">
                <a:latin typeface="Century Gothic" panose="020B0502020202020204" pitchFamily="34" charset="0"/>
                <a:ea typeface="MS PGothic" panose="020B0600070205080204" pitchFamily="34" charset="-128"/>
              </a:rPr>
              <a:t> Assumptions</a:t>
            </a:r>
          </a:p>
        </p:txBody>
      </p:sp>
      <p:sp>
        <p:nvSpPr>
          <p:cNvPr id="13" name="Content Placeholder 2">
            <a:extLst>
              <a:ext uri="{FF2B5EF4-FFF2-40B4-BE49-F238E27FC236}">
                <a16:creationId xmlns:a16="http://schemas.microsoft.com/office/drawing/2014/main" id="{97656EAE-276D-FA9E-A124-1A2387A3F2E1}"/>
              </a:ext>
            </a:extLst>
          </p:cNvPr>
          <p:cNvSpPr txBox="1">
            <a:spLocks/>
          </p:cNvSpPr>
          <p:nvPr/>
        </p:nvSpPr>
        <p:spPr>
          <a:xfrm>
            <a:off x="1341800" y="3848164"/>
            <a:ext cx="10201054" cy="1416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2000" dirty="0">
                <a:latin typeface="Century Gothic" panose="020B0502020202020204" pitchFamily="34" charset="0"/>
                <a:ea typeface="Calibri" panose="020F0502020204030204" pitchFamily="34" charset="0"/>
                <a:cs typeface="Calibri" panose="020F0502020204030204" pitchFamily="34" charset="0"/>
              </a:rPr>
              <a:t>What makes data “appropriate”:</a:t>
            </a:r>
          </a:p>
          <a:p>
            <a:pPr marL="514350" indent="-514350">
              <a:lnSpc>
                <a:spcPct val="100000"/>
              </a:lnSpc>
              <a:buFont typeface="+mj-lt"/>
              <a:buAutoNum type="arabicPeriod"/>
            </a:pPr>
            <a:r>
              <a:rPr lang="en-US" altLang="en-US" sz="2000" u="sng" dirty="0">
                <a:latin typeface="Century Gothic" panose="020B0502020202020204" pitchFamily="34" charset="0"/>
                <a:ea typeface="Calibri" panose="020F0502020204030204" pitchFamily="34" charset="0"/>
                <a:cs typeface="Calibri" panose="020F0502020204030204" pitchFamily="34" charset="0"/>
              </a:rPr>
              <a:t>Suitable</a:t>
            </a:r>
            <a:r>
              <a:rPr lang="en-US" altLang="en-US" sz="2000" dirty="0">
                <a:latin typeface="Century Gothic" panose="020B0502020202020204" pitchFamily="34" charset="0"/>
                <a:ea typeface="Calibri" panose="020F0502020204030204" pitchFamily="34" charset="0"/>
                <a:cs typeface="Calibri" panose="020F0502020204030204" pitchFamily="34" charset="0"/>
              </a:rPr>
              <a:t> for the intended purpose of an analysis</a:t>
            </a:r>
          </a:p>
          <a:p>
            <a:pPr marL="514350" indent="-514350">
              <a:lnSpc>
                <a:spcPct val="100000"/>
              </a:lnSpc>
              <a:buFont typeface="+mj-lt"/>
              <a:buAutoNum type="arabicPeriod"/>
            </a:pPr>
            <a:r>
              <a:rPr lang="en-US" altLang="en-US" sz="2000" u="sng" dirty="0">
                <a:latin typeface="Century Gothic" panose="020B0502020202020204" pitchFamily="34" charset="0"/>
                <a:ea typeface="Calibri" panose="020F0502020204030204" pitchFamily="34" charset="0"/>
                <a:cs typeface="Calibri" panose="020F0502020204030204" pitchFamily="34" charset="0"/>
              </a:rPr>
              <a:t>Relevant</a:t>
            </a:r>
            <a:r>
              <a:rPr lang="en-US" altLang="en-US" sz="2000" dirty="0">
                <a:latin typeface="Century Gothic" panose="020B0502020202020204" pitchFamily="34" charset="0"/>
                <a:ea typeface="Calibri" panose="020F0502020204030204" pitchFamily="34" charset="0"/>
                <a:cs typeface="Calibri" panose="020F0502020204030204" pitchFamily="34" charset="0"/>
              </a:rPr>
              <a:t> to the system or process being analyzed</a:t>
            </a:r>
          </a:p>
        </p:txBody>
      </p:sp>
    </p:spTree>
    <p:extLst>
      <p:ext uri="{BB962C8B-B14F-4D97-AF65-F5344CB8AC3E}">
        <p14:creationId xmlns:p14="http://schemas.microsoft.com/office/powerpoint/2010/main" val="91125900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5022" y="989635"/>
            <a:ext cx="9509125" cy="895350"/>
          </a:xfrm>
        </p:spPr>
        <p:txBody>
          <a:bodyPr>
            <a:noAutofit/>
          </a:bodyPr>
          <a:lstStyle/>
          <a:p>
            <a:r>
              <a:rPr lang="en-US" sz="3200" dirty="0">
                <a:solidFill>
                  <a:srgbClr val="C04E68"/>
                </a:solidFill>
                <a:latin typeface="Century Gothic" panose="020B0502020202020204" pitchFamily="34" charset="0"/>
              </a:rPr>
              <a:t>ASOP No. 23—Limits of Actuary’s Responsibility</a:t>
            </a:r>
          </a:p>
        </p:txBody>
      </p:sp>
      <p:sp>
        <p:nvSpPr>
          <p:cNvPr id="3" name="Content Placeholder 2"/>
          <p:cNvSpPr>
            <a:spLocks noGrp="1"/>
          </p:cNvSpPr>
          <p:nvPr>
            <p:ph type="body" idx="4294967295"/>
          </p:nvPr>
        </p:nvSpPr>
        <p:spPr>
          <a:xfrm>
            <a:off x="1338353" y="1985128"/>
            <a:ext cx="9509125" cy="3706812"/>
          </a:xfrm>
        </p:spPr>
        <p:txBody>
          <a:bodyPr>
            <a:normAutofit/>
          </a:bodyPr>
          <a:lstStyle/>
          <a:p>
            <a:pPr marL="0" indent="0">
              <a:lnSpc>
                <a:spcPct val="100000"/>
              </a:lnSpc>
              <a:buNone/>
            </a:pPr>
            <a:r>
              <a:rPr lang="en-US" sz="2000" dirty="0">
                <a:latin typeface="Century Gothic" panose="020B0502020202020204" pitchFamily="34" charset="0"/>
              </a:rPr>
              <a:t>The actuary is </a:t>
            </a:r>
            <a:r>
              <a:rPr lang="en-US" sz="2000" u="sng" dirty="0">
                <a:latin typeface="Century Gothic" panose="020B0502020202020204" pitchFamily="34" charset="0"/>
              </a:rPr>
              <a:t>not required</a:t>
            </a:r>
            <a:r>
              <a:rPr lang="en-US" sz="2000" dirty="0">
                <a:latin typeface="Century Gothic" panose="020B0502020202020204" pitchFamily="34" charset="0"/>
              </a:rPr>
              <a:t> to do any of the following:</a:t>
            </a:r>
          </a:p>
          <a:p>
            <a:pPr marL="673097" indent="-571500">
              <a:lnSpc>
                <a:spcPct val="100000"/>
              </a:lnSpc>
              <a:buFont typeface="Arial" panose="020B0604020202020204" pitchFamily="34" charset="0"/>
              <a:buChar char="•"/>
            </a:pPr>
            <a:r>
              <a:rPr lang="en-US" sz="2000" dirty="0">
                <a:latin typeface="Century Gothic" panose="020B0502020202020204" pitchFamily="34" charset="0"/>
              </a:rPr>
              <a:t>Determine whether data or other information supplied by others is falsified or misleading</a:t>
            </a:r>
          </a:p>
          <a:p>
            <a:pPr marL="673097" indent="-571500">
              <a:lnSpc>
                <a:spcPct val="100000"/>
              </a:lnSpc>
              <a:buFont typeface="Arial" panose="020B0604020202020204" pitchFamily="34" charset="0"/>
              <a:buChar char="•"/>
            </a:pPr>
            <a:r>
              <a:rPr lang="en-US" sz="2000" dirty="0">
                <a:latin typeface="Century Gothic" panose="020B0502020202020204" pitchFamily="34" charset="0"/>
              </a:rPr>
              <a:t>Compile additional data solely for the purpose of searching for questionable or inconsistent data</a:t>
            </a:r>
          </a:p>
          <a:p>
            <a:pPr marL="673097" indent="-571500">
              <a:lnSpc>
                <a:spcPct val="100000"/>
              </a:lnSpc>
              <a:buFont typeface="Arial" panose="020B0604020202020204" pitchFamily="34" charset="0"/>
              <a:buChar char="•"/>
            </a:pPr>
            <a:r>
              <a:rPr lang="en-US" sz="2000" dirty="0">
                <a:latin typeface="Century Gothic" panose="020B0502020202020204" pitchFamily="34" charset="0"/>
              </a:rPr>
              <a:t>Perform an audit of the data</a:t>
            </a:r>
          </a:p>
        </p:txBody>
      </p:sp>
      <p:sp>
        <p:nvSpPr>
          <p:cNvPr id="4" name="Content Placeholder 2">
            <a:extLst>
              <a:ext uri="{FF2B5EF4-FFF2-40B4-BE49-F238E27FC236}">
                <a16:creationId xmlns:a16="http://schemas.microsoft.com/office/drawing/2014/main" id="{85550DE0-3467-21A9-6831-FC233EAD4C93}"/>
              </a:ext>
            </a:extLst>
          </p:cNvPr>
          <p:cNvSpPr txBox="1">
            <a:spLocks/>
          </p:cNvSpPr>
          <p:nvPr/>
        </p:nvSpPr>
        <p:spPr>
          <a:xfrm>
            <a:off x="835116" y="3480399"/>
            <a:ext cx="4743881" cy="2387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
        <p:nvSpPr>
          <p:cNvPr id="5" name="Content Placeholder 2">
            <a:extLst>
              <a:ext uri="{FF2B5EF4-FFF2-40B4-BE49-F238E27FC236}">
                <a16:creationId xmlns:a16="http://schemas.microsoft.com/office/drawing/2014/main" id="{CEC69A91-0260-96DC-A2A2-8C23DB624A5A}"/>
              </a:ext>
            </a:extLst>
          </p:cNvPr>
          <p:cNvSpPr txBox="1">
            <a:spLocks/>
          </p:cNvSpPr>
          <p:nvPr/>
        </p:nvSpPr>
        <p:spPr>
          <a:xfrm>
            <a:off x="6092916" y="3462053"/>
            <a:ext cx="5257800" cy="2387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p:txBody>
      </p:sp>
    </p:spTree>
    <p:extLst>
      <p:ext uri="{BB962C8B-B14F-4D97-AF65-F5344CB8AC3E}">
        <p14:creationId xmlns:p14="http://schemas.microsoft.com/office/powerpoint/2010/main" val="6191236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045" y="-1109222"/>
            <a:ext cx="9873285" cy="2781411"/>
          </a:xfrm>
        </p:spPr>
        <p:txBody>
          <a:bodyPr>
            <a:noAutofit/>
          </a:bodyPr>
          <a:lstStyle/>
          <a:p>
            <a:r>
              <a:rPr lang="en-US" sz="2800" dirty="0"/>
              <a:t>ASOP No. 23—Review vs. Audit</a:t>
            </a:r>
          </a:p>
        </p:txBody>
      </p:sp>
      <p:sp>
        <p:nvSpPr>
          <p:cNvPr id="32771" name="Content Placeholder 2"/>
          <p:cNvSpPr>
            <a:spLocks noGrp="1"/>
          </p:cNvSpPr>
          <p:nvPr>
            <p:ph type="body" sz="quarter" idx="1"/>
          </p:nvPr>
        </p:nvSpPr>
        <p:spPr>
          <a:xfrm>
            <a:off x="982045" y="1907232"/>
            <a:ext cx="3830585" cy="2343411"/>
          </a:xfrm>
          <a:noFill/>
        </p:spPr>
        <p:style>
          <a:lnRef idx="1">
            <a:schemeClr val="accent2"/>
          </a:lnRef>
          <a:fillRef idx="3">
            <a:schemeClr val="accent2"/>
          </a:fillRef>
          <a:effectRef idx="2">
            <a:schemeClr val="accent2"/>
          </a:effectRef>
          <a:fontRef idx="minor">
            <a:schemeClr val="lt1"/>
          </a:fontRef>
        </p:style>
        <p:txBody>
          <a:bodyPr>
            <a:noAutofit/>
          </a:bodyPr>
          <a:lstStyle/>
          <a:p>
            <a:pPr marL="0" indent="0">
              <a:lnSpc>
                <a:spcPct val="100000"/>
              </a:lnSpc>
              <a:spcBef>
                <a:spcPts val="0"/>
              </a:spcBef>
              <a:buNone/>
            </a:pPr>
            <a:r>
              <a:rPr lang="en-US" altLang="en-US" sz="2000" b="1" u="sng" dirty="0">
                <a:solidFill>
                  <a:schemeClr val="bg1"/>
                </a:solidFill>
              </a:rPr>
              <a:t>Review</a:t>
            </a:r>
          </a:p>
          <a:p>
            <a:pPr marL="0" indent="0">
              <a:lnSpc>
                <a:spcPct val="100000"/>
              </a:lnSpc>
              <a:spcBef>
                <a:spcPts val="0"/>
              </a:spcBef>
              <a:buNone/>
            </a:pPr>
            <a:endParaRPr lang="en-US" altLang="en-US" sz="2000" u="sng" dirty="0">
              <a:solidFill>
                <a:schemeClr val="bg1"/>
              </a:solidFill>
            </a:endParaRPr>
          </a:p>
          <a:p>
            <a:pPr marL="0" indent="0">
              <a:lnSpc>
                <a:spcPct val="100000"/>
              </a:lnSpc>
              <a:spcBef>
                <a:spcPts val="0"/>
              </a:spcBef>
              <a:buNone/>
            </a:pPr>
            <a:r>
              <a:rPr lang="en-US" altLang="en-US" sz="2000" dirty="0">
                <a:solidFill>
                  <a:schemeClr val="bg1"/>
                </a:solidFill>
              </a:rPr>
              <a:t>An examination of the obvious characteristics of data to determine if such data appear reasonable and consistent for purposes of the assignment.</a:t>
            </a:r>
          </a:p>
        </p:txBody>
      </p:sp>
      <p:sp>
        <p:nvSpPr>
          <p:cNvPr id="5" name="Content Placeholder 2">
            <a:extLst>
              <a:ext uri="{FF2B5EF4-FFF2-40B4-BE49-F238E27FC236}">
                <a16:creationId xmlns:a16="http://schemas.microsoft.com/office/drawing/2014/main" id="{312628E8-0CA6-B598-B304-86DC034FE7C1}"/>
              </a:ext>
            </a:extLst>
          </p:cNvPr>
          <p:cNvSpPr txBox="1">
            <a:spLocks/>
          </p:cNvSpPr>
          <p:nvPr/>
        </p:nvSpPr>
        <p:spPr>
          <a:xfrm>
            <a:off x="5762978" y="1887453"/>
            <a:ext cx="3729365" cy="2557133"/>
          </a:xfrm>
          <a:prstGeom prst="rect">
            <a:avLst/>
          </a:prstGeom>
          <a:noFill/>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en-US" sz="2000" b="1" u="sng" dirty="0">
                <a:solidFill>
                  <a:schemeClr val="bg1"/>
                </a:solidFill>
                <a:latin typeface="Century Gothic" panose="020B0502020202020204" pitchFamily="34" charset="0"/>
              </a:rPr>
              <a:t>Audit</a:t>
            </a:r>
          </a:p>
          <a:p>
            <a:pPr marL="0" indent="0">
              <a:lnSpc>
                <a:spcPct val="100000"/>
              </a:lnSpc>
              <a:spcBef>
                <a:spcPts val="0"/>
              </a:spcBef>
              <a:buNone/>
            </a:pPr>
            <a:endParaRPr lang="en-US" altLang="en-US" sz="2000" u="sng" dirty="0">
              <a:solidFill>
                <a:schemeClr val="bg1"/>
              </a:solidFill>
              <a:latin typeface="Century Gothic" panose="020B0502020202020204" pitchFamily="34" charset="0"/>
            </a:endParaRPr>
          </a:p>
          <a:p>
            <a:pPr marL="0" indent="0">
              <a:lnSpc>
                <a:spcPct val="100000"/>
              </a:lnSpc>
              <a:spcBef>
                <a:spcPts val="0"/>
              </a:spcBef>
              <a:buNone/>
            </a:pPr>
            <a:r>
              <a:rPr lang="en-US" sz="2000" b="0" i="0" u="none" strike="noStrike" baseline="0" dirty="0">
                <a:solidFill>
                  <a:schemeClr val="bg1"/>
                </a:solidFill>
                <a:latin typeface="Century Gothic" panose="020B0502020202020204" pitchFamily="34" charset="0"/>
              </a:rPr>
              <a:t>A formal and systematic examination of</a:t>
            </a:r>
            <a:r>
              <a:rPr lang="en-US" sz="2000" i="0" u="none" strike="noStrike" baseline="0" dirty="0">
                <a:solidFill>
                  <a:schemeClr val="bg1"/>
                </a:solidFill>
                <a:latin typeface="Century Gothic" panose="020B0502020202020204" pitchFamily="34" charset="0"/>
              </a:rPr>
              <a:t> data </a:t>
            </a:r>
            <a:r>
              <a:rPr lang="en-US" sz="2000" b="0" i="0" u="none" strike="noStrike" baseline="0" dirty="0">
                <a:solidFill>
                  <a:schemeClr val="bg1"/>
                </a:solidFill>
                <a:latin typeface="Century Gothic" panose="020B0502020202020204" pitchFamily="34" charset="0"/>
              </a:rPr>
              <a:t>for the purpose of testing its accuracy and completeness.</a:t>
            </a:r>
            <a:endParaRPr lang="en-US" altLang="en-US" sz="2000" dirty="0">
              <a:solidFill>
                <a:schemeClr val="bg1"/>
              </a:solidFill>
              <a:latin typeface="Century Gothic" panose="020B0502020202020204" pitchFamily="34" charset="0"/>
            </a:endParaRPr>
          </a:p>
        </p:txBody>
      </p:sp>
      <p:sp>
        <p:nvSpPr>
          <p:cNvPr id="6" name="Content Placeholder 2">
            <a:extLst>
              <a:ext uri="{FF2B5EF4-FFF2-40B4-BE49-F238E27FC236}">
                <a16:creationId xmlns:a16="http://schemas.microsoft.com/office/drawing/2014/main" id="{712694E4-DCF6-8527-6014-A14D2676463E}"/>
              </a:ext>
            </a:extLst>
          </p:cNvPr>
          <p:cNvSpPr txBox="1">
            <a:spLocks/>
          </p:cNvSpPr>
          <p:nvPr/>
        </p:nvSpPr>
        <p:spPr>
          <a:xfrm>
            <a:off x="705320" y="4914672"/>
            <a:ext cx="9233294" cy="1742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i="1" dirty="0">
                <a:solidFill>
                  <a:schemeClr val="bg1"/>
                </a:solidFill>
                <a:latin typeface="+mn-lt"/>
              </a:rPr>
              <a:t>ASOP No. 23 does not require the actuary to perform an</a:t>
            </a:r>
          </a:p>
          <a:p>
            <a:pPr marL="0" indent="0" algn="ctr">
              <a:buNone/>
            </a:pPr>
            <a:r>
              <a:rPr lang="en-US" altLang="en-US" i="1" dirty="0">
                <a:solidFill>
                  <a:schemeClr val="bg1"/>
                </a:solidFill>
                <a:latin typeface="+mn-lt"/>
              </a:rPr>
              <a:t> </a:t>
            </a:r>
            <a:r>
              <a:rPr lang="en-US" altLang="en-US" i="1" u="sng" dirty="0">
                <a:solidFill>
                  <a:schemeClr val="bg1"/>
                </a:solidFill>
                <a:latin typeface="+mn-lt"/>
              </a:rPr>
              <a:t>audit</a:t>
            </a:r>
            <a:r>
              <a:rPr lang="en-US" altLang="en-US" i="1" dirty="0">
                <a:solidFill>
                  <a:schemeClr val="bg1"/>
                </a:solidFill>
                <a:latin typeface="+mn-lt"/>
              </a:rPr>
              <a:t> of the data (sections 1.2 and 3.8[c])</a:t>
            </a:r>
          </a:p>
          <a:p>
            <a:pPr marL="0" indent="0" algn="ctr">
              <a:buNone/>
            </a:pPr>
            <a:endParaRPr lang="en-US" altLang="en-US" i="1" dirty="0"/>
          </a:p>
        </p:txBody>
      </p:sp>
    </p:spTree>
    <p:extLst>
      <p:ext uri="{BB962C8B-B14F-4D97-AF65-F5344CB8AC3E}">
        <p14:creationId xmlns:p14="http://schemas.microsoft.com/office/powerpoint/2010/main" val="297768566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CF544-0093-1899-EF24-3DF84F8D052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0C5352-D484-8BA0-922B-CCCAE1072D40}"/>
              </a:ext>
            </a:extLst>
          </p:cNvPr>
          <p:cNvSpPr txBox="1"/>
          <p:nvPr/>
        </p:nvSpPr>
        <p:spPr>
          <a:xfrm>
            <a:off x="1591408" y="3105836"/>
            <a:ext cx="900918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Century Gothic" panose="020B0502020202020204" pitchFamily="34" charset="0"/>
                <a:sym typeface="Calibri"/>
              </a:rPr>
              <a:t>ASOP No. </a:t>
            </a:r>
            <a:r>
              <a:rPr lang="en-US" sz="3600" b="1" dirty="0">
                <a:solidFill>
                  <a:schemeClr val="bg1"/>
                </a:solidFill>
                <a:latin typeface="Century Gothic" panose="020B0502020202020204" pitchFamily="34" charset="0"/>
              </a:rPr>
              <a:t>41</a:t>
            </a:r>
            <a:r>
              <a:rPr kumimoji="0" lang="en-US" sz="3600" b="1" i="0" u="none" strike="noStrike" cap="none" spc="0" normalizeH="0" baseline="0" dirty="0">
                <a:ln>
                  <a:noFill/>
                </a:ln>
                <a:solidFill>
                  <a:schemeClr val="bg1"/>
                </a:solidFill>
                <a:effectLst/>
                <a:uFillTx/>
                <a:latin typeface="Century Gothic" panose="020B0502020202020204" pitchFamily="34" charset="0"/>
                <a:sym typeface="Calibri"/>
              </a:rPr>
              <a:t>, </a:t>
            </a:r>
            <a:r>
              <a:rPr kumimoji="0" lang="en-US" sz="3600" b="1" i="1" u="none" strike="noStrike" cap="none" spc="0" normalizeH="0" baseline="0" dirty="0">
                <a:ln>
                  <a:noFill/>
                </a:ln>
                <a:solidFill>
                  <a:schemeClr val="bg1"/>
                </a:solidFill>
                <a:effectLst/>
                <a:uFillTx/>
                <a:latin typeface="Century Gothic" panose="020B0502020202020204" pitchFamily="34" charset="0"/>
                <a:sym typeface="Calibri"/>
              </a:rPr>
              <a:t>Actuarial Communications</a:t>
            </a:r>
          </a:p>
        </p:txBody>
      </p:sp>
    </p:spTree>
    <p:extLst>
      <p:ext uri="{BB962C8B-B14F-4D97-AF65-F5344CB8AC3E}">
        <p14:creationId xmlns:p14="http://schemas.microsoft.com/office/powerpoint/2010/main" val="266739594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5F1C6-296E-AC28-1243-3AA1C04C5242}"/>
            </a:ext>
          </a:extLst>
        </p:cNvPr>
        <p:cNvGrpSpPr/>
        <p:nvPr/>
      </p:nvGrpSpPr>
      <p:grpSpPr>
        <a:xfrm>
          <a:off x="0" y="0"/>
          <a:ext cx="0" cy="0"/>
          <a:chOff x="0" y="0"/>
          <a:chExt cx="0" cy="0"/>
        </a:xfrm>
      </p:grpSpPr>
      <p:sp>
        <p:nvSpPr>
          <p:cNvPr id="119" name="Click to edit title">
            <a:extLst>
              <a:ext uri="{FF2B5EF4-FFF2-40B4-BE49-F238E27FC236}">
                <a16:creationId xmlns:a16="http://schemas.microsoft.com/office/drawing/2014/main" id="{ABCDF006-0959-2075-50C7-ECBC35E8FAB7}"/>
              </a:ext>
            </a:extLst>
          </p:cNvPr>
          <p:cNvSpPr txBox="1"/>
          <p:nvPr/>
        </p:nvSpPr>
        <p:spPr>
          <a:xfrm>
            <a:off x="1067387" y="697718"/>
            <a:ext cx="8768624" cy="1012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pPr algn="l">
              <a:spcAft>
                <a:spcPts val="600"/>
              </a:spcAft>
            </a:pPr>
            <a:r>
              <a:rPr lang="en-US" sz="2400" dirty="0"/>
              <a:t>Communication and Disclosure: It All Starts With the Code</a:t>
            </a:r>
          </a:p>
        </p:txBody>
      </p:sp>
      <p:sp>
        <p:nvSpPr>
          <p:cNvPr id="125" name="Text Placeholder 2">
            <a:extLst>
              <a:ext uri="{FF2B5EF4-FFF2-40B4-BE49-F238E27FC236}">
                <a16:creationId xmlns:a16="http://schemas.microsoft.com/office/drawing/2014/main" id="{B31D860A-FC10-3D91-B692-9CE325A5901E}"/>
              </a:ext>
            </a:extLst>
          </p:cNvPr>
          <p:cNvSpPr>
            <a:spLocks noGrp="1"/>
          </p:cNvSpPr>
          <p:nvPr>
            <p:ph type="body" sz="quarter" idx="1"/>
          </p:nvPr>
        </p:nvSpPr>
        <p:spPr>
          <a:xfrm>
            <a:off x="1322364" y="2396486"/>
            <a:ext cx="6757768" cy="2750827"/>
          </a:xfrm>
          <a:solidFill>
            <a:schemeClr val="bg1"/>
          </a:solidFill>
        </p:spPr>
        <p:txBody>
          <a:bodyPr lIns="274320" tIns="274320" rIns="365760">
            <a:normAutofit/>
          </a:bodyPr>
          <a:lstStyle/>
          <a:p>
            <a:pPr algn="ctr"/>
            <a:r>
              <a:rPr lang="en-US" sz="2400" dirty="0"/>
              <a:t>“The Code of Professional Conduct</a:t>
            </a:r>
            <a:br>
              <a:rPr lang="en-US" sz="2400" dirty="0"/>
            </a:br>
            <a:r>
              <a:rPr lang="en-US" sz="2400" dirty="0"/>
              <a:t>sets forth what it means for an actuary to act as a professional. It identifies the responsibilities that actuaries have to the public, to their clients and employers, and to the actuarial profession.”</a:t>
            </a:r>
          </a:p>
        </p:txBody>
      </p:sp>
      <p:pic>
        <p:nvPicPr>
          <p:cNvPr id="2" name="Picture 1">
            <a:hlinkClick r:id="rId2"/>
            <a:extLst>
              <a:ext uri="{FF2B5EF4-FFF2-40B4-BE49-F238E27FC236}">
                <a16:creationId xmlns:a16="http://schemas.microsoft.com/office/drawing/2014/main" id="{00ED9D1F-A4B0-3797-FCA9-646F2B2425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99669" y="2095500"/>
            <a:ext cx="2386491" cy="3352800"/>
          </a:xfrm>
          <a:prstGeom prst="rect">
            <a:avLst/>
          </a:prstGeom>
        </p:spPr>
      </p:pic>
    </p:spTree>
    <p:extLst>
      <p:ext uri="{BB962C8B-B14F-4D97-AF65-F5344CB8AC3E}">
        <p14:creationId xmlns:p14="http://schemas.microsoft.com/office/powerpoint/2010/main" val="166465505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EB161-2B72-886D-93DF-3A5B5D40703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15945C-57F4-CE32-ECAF-82C2227E517C}"/>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spc="-5" dirty="0">
                <a:solidFill>
                  <a:srgbClr val="C83640"/>
                </a:solidFill>
                <a:latin typeface="Century Gothic" panose="020B0502020202020204" pitchFamily="34" charset="0"/>
              </a:rPr>
              <a:t>Communication and Disclosure: Code and ASOP No. 41</a:t>
            </a:r>
          </a:p>
        </p:txBody>
      </p:sp>
      <p:sp>
        <p:nvSpPr>
          <p:cNvPr id="3" name="Content Placeholder 3">
            <a:extLst>
              <a:ext uri="{FF2B5EF4-FFF2-40B4-BE49-F238E27FC236}">
                <a16:creationId xmlns:a16="http://schemas.microsoft.com/office/drawing/2014/main" id="{70473E72-984A-D12F-D5F4-3D43923798A3}"/>
              </a:ext>
            </a:extLst>
          </p:cNvPr>
          <p:cNvSpPr txBox="1">
            <a:spLocks/>
          </p:cNvSpPr>
          <p:nvPr/>
        </p:nvSpPr>
        <p:spPr>
          <a:xfrm>
            <a:off x="1027234" y="1577512"/>
            <a:ext cx="9445941" cy="3811836"/>
          </a:xfrm>
          <a:prstGeom prst="rect">
            <a:avLst/>
          </a:prstGeom>
        </p:spPr>
        <p:txBody>
          <a:bodyPr>
            <a:normAutofit fontScale="92500" lnSpcReduction="10000"/>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lnSpc>
                <a:spcPct val="120000"/>
              </a:lnSpc>
              <a:buClr>
                <a:srgbClr val="C83640"/>
              </a:buClr>
              <a:buNone/>
            </a:pPr>
            <a:r>
              <a:rPr lang="en-US" sz="1800" b="1" dirty="0">
                <a:latin typeface="Century Gothic" panose="020B0502020202020204" pitchFamily="34" charset="0"/>
              </a:rPr>
              <a:t>Communications and Disclosure</a:t>
            </a:r>
          </a:p>
          <a:p>
            <a:pPr hangingPunct="1">
              <a:lnSpc>
                <a:spcPct val="120000"/>
              </a:lnSpc>
              <a:buClr>
                <a:srgbClr val="C83640"/>
              </a:buClr>
            </a:pPr>
            <a:r>
              <a:rPr lang="en-US" sz="1800" b="1" dirty="0">
                <a:latin typeface="Century Gothic" panose="020B0502020202020204" pitchFamily="34" charset="0"/>
              </a:rPr>
              <a:t>PRECEPT 4. </a:t>
            </a:r>
            <a:r>
              <a:rPr lang="en-US" sz="1800" dirty="0">
                <a:latin typeface="Century Gothic" panose="020B0502020202020204" pitchFamily="34" charset="0"/>
              </a:rPr>
              <a:t>An Actuary who issues an Actuarial Communication shall take appropriate steps to ensure that the Actuarial Communication is clear and  appropriate to the circumstances and its intended audience and satisfies  applicable standards of practice.</a:t>
            </a:r>
          </a:p>
          <a:p>
            <a:pPr hangingPunct="1">
              <a:lnSpc>
                <a:spcPct val="120000"/>
              </a:lnSpc>
              <a:buClr>
                <a:srgbClr val="C83640"/>
              </a:buClr>
            </a:pPr>
            <a:endParaRPr lang="en-US" sz="1800" dirty="0">
              <a:latin typeface="Century Gothic" panose="020B0502020202020204" pitchFamily="34" charset="0"/>
            </a:endParaRPr>
          </a:p>
          <a:p>
            <a:pPr lvl="1" hangingPunct="1">
              <a:lnSpc>
                <a:spcPct val="120000"/>
              </a:lnSpc>
              <a:buClr>
                <a:srgbClr val="C83640"/>
              </a:buClr>
              <a:buFont typeface="Arial" panose="020B0604020202020204" pitchFamily="34" charset="0"/>
              <a:buChar char="•"/>
            </a:pPr>
            <a:r>
              <a:rPr lang="en-US" sz="1800" b="1" dirty="0">
                <a:latin typeface="Century Gothic" panose="020B0502020202020204" pitchFamily="34" charset="0"/>
              </a:rPr>
              <a:t>ANNOTATION 4-1. </a:t>
            </a:r>
            <a:r>
              <a:rPr lang="en-US" sz="1800" dirty="0">
                <a:latin typeface="Century Gothic" panose="020B0502020202020204" pitchFamily="34" charset="0"/>
              </a:rPr>
              <a:t>An Actuary who issues an Actuarial Communication shall ensure that the Actuarial Communication clearly identifies the Actuary as being responsible for it.</a:t>
            </a:r>
          </a:p>
          <a:p>
            <a:pPr lvl="1" hangingPunct="1">
              <a:lnSpc>
                <a:spcPct val="120000"/>
              </a:lnSpc>
              <a:buClr>
                <a:srgbClr val="C83640"/>
              </a:buClr>
              <a:buFont typeface="Arial" panose="020B0604020202020204" pitchFamily="34" charset="0"/>
              <a:buChar char="•"/>
            </a:pPr>
            <a:r>
              <a:rPr lang="en-US" sz="1800" b="1" dirty="0">
                <a:latin typeface="Century Gothic" panose="020B0502020202020204" pitchFamily="34" charset="0"/>
              </a:rPr>
              <a:t>ANNOTATION 4-2. </a:t>
            </a:r>
            <a:r>
              <a:rPr lang="en-US" sz="1800" dirty="0">
                <a:latin typeface="Century Gothic" panose="020B0502020202020204" pitchFamily="34" charset="0"/>
              </a:rPr>
              <a:t>An Actuary who issues an Actuarial Communication should indicate the extent to which the Actuary or other sources are available to provide supplementary information and explanation.</a:t>
            </a:r>
          </a:p>
          <a:p>
            <a:pPr hangingPunct="1">
              <a:lnSpc>
                <a:spcPct val="120000"/>
              </a:lnSpc>
              <a:buClr>
                <a:srgbClr val="C83640"/>
              </a:buClr>
            </a:pPr>
            <a:endParaRPr lang="en-US" sz="300" dirty="0">
              <a:latin typeface="Century Gothic" panose="020B0502020202020204" pitchFamily="34" charset="0"/>
            </a:endParaRPr>
          </a:p>
        </p:txBody>
      </p:sp>
    </p:spTree>
    <p:extLst>
      <p:ext uri="{BB962C8B-B14F-4D97-AF65-F5344CB8AC3E}">
        <p14:creationId xmlns:p14="http://schemas.microsoft.com/office/powerpoint/2010/main" val="392116513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F6815-EA39-6518-C870-E3A5BAF47C1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255243-AB94-D1C2-389F-2163C98C5B3A}"/>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spc="-5" dirty="0">
                <a:solidFill>
                  <a:srgbClr val="C83640"/>
                </a:solidFill>
                <a:latin typeface="Century Gothic" panose="020B0502020202020204" pitchFamily="34" charset="0"/>
              </a:rPr>
              <a:t>Communication and Disclosure: Code and ASOP No. 41</a:t>
            </a:r>
          </a:p>
        </p:txBody>
      </p:sp>
      <p:sp>
        <p:nvSpPr>
          <p:cNvPr id="2" name="Content Placeholder 5">
            <a:extLst>
              <a:ext uri="{FF2B5EF4-FFF2-40B4-BE49-F238E27FC236}">
                <a16:creationId xmlns:a16="http://schemas.microsoft.com/office/drawing/2014/main" id="{EAE91F68-8AFA-9D99-13E2-4C1E32F35B00}"/>
              </a:ext>
            </a:extLst>
          </p:cNvPr>
          <p:cNvSpPr txBox="1">
            <a:spLocks/>
          </p:cNvSpPr>
          <p:nvPr/>
        </p:nvSpPr>
        <p:spPr>
          <a:xfrm>
            <a:off x="1027234" y="1582766"/>
            <a:ext cx="9508400" cy="3706800"/>
          </a:xfrm>
          <a:prstGeom prst="rect">
            <a:avLst/>
          </a:prstGeom>
        </p:spPr>
        <p:txBody>
          <a:bodyPr>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lnSpc>
                <a:spcPct val="120000"/>
              </a:lnSpc>
              <a:buFont typeface="Arial"/>
              <a:buNone/>
            </a:pPr>
            <a:r>
              <a:rPr lang="en-US" sz="1800" b="1" dirty="0">
                <a:latin typeface="Century Gothic" panose="020B0502020202020204" pitchFamily="34" charset="0"/>
              </a:rPr>
              <a:t>Communications and Disclosure</a:t>
            </a:r>
          </a:p>
          <a:p>
            <a:pPr hangingPunct="1">
              <a:lnSpc>
                <a:spcPct val="120000"/>
              </a:lnSpc>
              <a:buClr>
                <a:srgbClr val="C83640"/>
              </a:buClr>
            </a:pPr>
            <a:r>
              <a:rPr lang="en-US" sz="1800" b="1" dirty="0">
                <a:latin typeface="Century Gothic" panose="020B0502020202020204" pitchFamily="34" charset="0"/>
              </a:rPr>
              <a:t>PRECEPT 5. </a:t>
            </a:r>
            <a:r>
              <a:rPr lang="en-US" sz="1800" dirty="0">
                <a:latin typeface="Century Gothic" panose="020B0502020202020204" pitchFamily="34" charset="0"/>
              </a:rPr>
              <a:t>An Actuary who issues an Actuarial Communication shall, as appropriate, identify the Principal(s) for whom the Actuarial Communication is issued and describe the capacity in which the  Actuary serves.</a:t>
            </a:r>
          </a:p>
          <a:p>
            <a:pPr hangingPunct="1">
              <a:lnSpc>
                <a:spcPct val="120000"/>
              </a:lnSpc>
            </a:pPr>
            <a:endParaRPr lang="en-US" sz="1800" b="1" dirty="0">
              <a:latin typeface="Century Gothic" panose="020B0502020202020204" pitchFamily="34" charset="0"/>
            </a:endParaRPr>
          </a:p>
          <a:p>
            <a:pPr hangingPunct="1">
              <a:lnSpc>
                <a:spcPct val="120000"/>
              </a:lnSpc>
              <a:buClr>
                <a:srgbClr val="C83640"/>
              </a:buClr>
            </a:pPr>
            <a:r>
              <a:rPr lang="en-US" sz="1800" b="1" dirty="0">
                <a:latin typeface="Century Gothic" panose="020B0502020202020204" pitchFamily="34" charset="0"/>
              </a:rPr>
              <a:t>PRECEPT 6. </a:t>
            </a:r>
            <a:r>
              <a:rPr lang="en-US" sz="1800" dirty="0">
                <a:latin typeface="Century Gothic" panose="020B0502020202020204" pitchFamily="34" charset="0"/>
              </a:rPr>
              <a:t>An Actuary shall make appropriate and timely disclosure to a present or prospective Principal of the sources of all direct and indirect material compensation that the Actuary or the Actuary’s firm has received, or may receive, from another party in relation to an assignment for which the Actuary has provided, or will provide Actuarial Services for the Principal.</a:t>
            </a:r>
          </a:p>
          <a:p>
            <a:pPr hangingPunct="1">
              <a:lnSpc>
                <a:spcPct val="120000"/>
              </a:lnSpc>
            </a:pPr>
            <a:endParaRPr lang="en-US" sz="1800" dirty="0">
              <a:latin typeface="Century Gothic" panose="020B0502020202020204" pitchFamily="34" charset="0"/>
            </a:endParaRPr>
          </a:p>
          <a:p>
            <a:pPr hangingPunct="1">
              <a:lnSpc>
                <a:spcPct val="120000"/>
              </a:lnSpc>
            </a:pPr>
            <a:endParaRPr lang="en-US" sz="300" dirty="0">
              <a:latin typeface="Century Gothic" panose="020B0502020202020204" pitchFamily="34" charset="0"/>
            </a:endParaRPr>
          </a:p>
        </p:txBody>
      </p:sp>
    </p:spTree>
    <p:extLst>
      <p:ext uri="{BB962C8B-B14F-4D97-AF65-F5344CB8AC3E}">
        <p14:creationId xmlns:p14="http://schemas.microsoft.com/office/powerpoint/2010/main" val="289570007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4D0F2-44FA-5DC3-4AD0-40FB3747CD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9A21C4-DEB3-2E68-9117-98B2927FF5A5}"/>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en-US" sz="2800" b="1" dirty="0">
                <a:solidFill>
                  <a:srgbClr val="C83640"/>
                </a:solidFill>
              </a:rPr>
              <a:t>ASOP No. 41—Overview </a:t>
            </a:r>
            <a:endParaRPr lang="en-US" sz="2800" b="1" spc="-5" dirty="0">
              <a:solidFill>
                <a:srgbClr val="C83640"/>
              </a:solidFill>
              <a:latin typeface="Century Gothic" panose="020B0502020202020204" pitchFamily="34" charset="0"/>
            </a:endParaRPr>
          </a:p>
        </p:txBody>
      </p:sp>
      <p:sp>
        <p:nvSpPr>
          <p:cNvPr id="2" name="Content Placeholder 2">
            <a:extLst>
              <a:ext uri="{FF2B5EF4-FFF2-40B4-BE49-F238E27FC236}">
                <a16:creationId xmlns:a16="http://schemas.microsoft.com/office/drawing/2014/main" id="{6AA6BCE0-1AD7-6C11-D905-05DC12ED6AE7}"/>
              </a:ext>
            </a:extLst>
          </p:cNvPr>
          <p:cNvSpPr txBox="1">
            <a:spLocks/>
          </p:cNvSpPr>
          <p:nvPr/>
        </p:nvSpPr>
        <p:spPr>
          <a:xfrm>
            <a:off x="1346933" y="1913267"/>
            <a:ext cx="9508400" cy="370680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558797" indent="-457200" hangingPunct="1">
              <a:buClr>
                <a:srgbClr val="C83640"/>
              </a:buClr>
              <a:buFont typeface="Arial" panose="020B0604020202020204" pitchFamily="34" charset="0"/>
              <a:buChar char="•"/>
            </a:pPr>
            <a:r>
              <a:rPr lang="en-US" altLang="en-US" sz="2400" dirty="0">
                <a:latin typeface="Century Gothic" panose="020B0502020202020204" pitchFamily="34" charset="0"/>
              </a:rPr>
              <a:t>Section 1.1 </a:t>
            </a:r>
            <a:r>
              <a:rPr lang="en-US" altLang="en-US" sz="2400" u="sng" dirty="0">
                <a:latin typeface="Century Gothic" panose="020B0502020202020204" pitchFamily="34" charset="0"/>
              </a:rPr>
              <a:t>Purpose</a:t>
            </a:r>
            <a:r>
              <a:rPr lang="en-US" altLang="en-US" sz="2400" dirty="0">
                <a:latin typeface="Century Gothic" panose="020B0502020202020204" pitchFamily="34" charset="0"/>
              </a:rPr>
              <a:t>:  Provides “guidance to actuaries with respect </a:t>
            </a:r>
            <a:r>
              <a:rPr lang="en-US" altLang="en-US" sz="2400" b="1" dirty="0">
                <a:latin typeface="Century Gothic" panose="020B0502020202020204" pitchFamily="34" charset="0"/>
              </a:rPr>
              <a:t>to actuarial communications</a:t>
            </a:r>
            <a:r>
              <a:rPr lang="en-US" altLang="en-US" sz="2400" dirty="0">
                <a:latin typeface="Century Gothic" panose="020B0502020202020204" pitchFamily="34" charset="0"/>
              </a:rPr>
              <a:t>”</a:t>
            </a:r>
          </a:p>
          <a:p>
            <a:pPr marL="101597" indent="0" hangingPunct="1">
              <a:buClr>
                <a:srgbClr val="C83640"/>
              </a:buClr>
              <a:buNone/>
            </a:pPr>
            <a:endParaRPr lang="en-US" altLang="en-US" sz="2400" dirty="0">
              <a:latin typeface="Century Gothic" panose="020B0502020202020204" pitchFamily="34" charset="0"/>
            </a:endParaRPr>
          </a:p>
          <a:p>
            <a:pPr marL="558797" indent="-457200" hangingPunct="1">
              <a:buClr>
                <a:srgbClr val="C83640"/>
              </a:buClr>
              <a:buFont typeface="Arial" panose="020B0604020202020204" pitchFamily="34" charset="0"/>
              <a:buChar char="•"/>
            </a:pPr>
            <a:r>
              <a:rPr lang="en-US" altLang="en-US" sz="2400" dirty="0">
                <a:latin typeface="Century Gothic" panose="020B0502020202020204" pitchFamily="34" charset="0"/>
              </a:rPr>
              <a:t>Section 1.2 </a:t>
            </a:r>
            <a:r>
              <a:rPr lang="en-US" altLang="en-US" sz="2400" u="sng" dirty="0">
                <a:latin typeface="Century Gothic" panose="020B0502020202020204" pitchFamily="34" charset="0"/>
              </a:rPr>
              <a:t>Scope</a:t>
            </a:r>
            <a:r>
              <a:rPr lang="en-US" altLang="en-US" sz="2400" dirty="0">
                <a:latin typeface="Century Gothic" panose="020B0502020202020204" pitchFamily="34" charset="0"/>
              </a:rPr>
              <a:t>: The standard “applies to actuaries issuing </a:t>
            </a:r>
            <a:r>
              <a:rPr lang="en-US" altLang="en-US" sz="2400" b="1" dirty="0">
                <a:latin typeface="Century Gothic" panose="020B0502020202020204" pitchFamily="34" charset="0"/>
              </a:rPr>
              <a:t>actuarial communications </a:t>
            </a:r>
            <a:r>
              <a:rPr lang="en-US" altLang="en-US" sz="2400" dirty="0">
                <a:latin typeface="Century Gothic" panose="020B0502020202020204" pitchFamily="34" charset="0"/>
              </a:rPr>
              <a:t>within any practice area.” The standard “does not apply to communications that do not include an </a:t>
            </a:r>
            <a:r>
              <a:rPr lang="en-US" altLang="en-US" sz="2400" b="1" dirty="0">
                <a:latin typeface="Century Gothic" panose="020B0502020202020204" pitchFamily="34" charset="0"/>
              </a:rPr>
              <a:t>actuarial opinion</a:t>
            </a:r>
            <a:r>
              <a:rPr lang="en-US" altLang="en-US" sz="2400" dirty="0">
                <a:latin typeface="Century Gothic" panose="020B0502020202020204" pitchFamily="34" charset="0"/>
              </a:rPr>
              <a:t> or </a:t>
            </a:r>
            <a:r>
              <a:rPr lang="en-US" altLang="en-US" sz="2400" b="1" dirty="0">
                <a:latin typeface="Century Gothic" panose="020B0502020202020204" pitchFamily="34" charset="0"/>
              </a:rPr>
              <a:t>actuarial findings</a:t>
            </a:r>
            <a:r>
              <a:rPr lang="en-US" altLang="en-US" sz="2400" dirty="0">
                <a:latin typeface="Century Gothic" panose="020B0502020202020204" pitchFamily="34" charset="0"/>
              </a:rPr>
              <a:t>.”</a:t>
            </a:r>
          </a:p>
        </p:txBody>
      </p:sp>
    </p:spTree>
    <p:extLst>
      <p:ext uri="{BB962C8B-B14F-4D97-AF65-F5344CB8AC3E}">
        <p14:creationId xmlns:p14="http://schemas.microsoft.com/office/powerpoint/2010/main" val="252870744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7E88A-0C63-BB9E-8CDE-782BF102B24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525B0B-C8AE-CBB4-5B37-E535ABCB23FC}"/>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en-US" sz="2800" b="1" dirty="0">
                <a:solidFill>
                  <a:srgbClr val="C83640"/>
                </a:solidFill>
                <a:latin typeface="Century Gothic" panose="020B0502020202020204" pitchFamily="34" charset="0"/>
              </a:rPr>
              <a:t>ASOP No. 41—Definitions </a:t>
            </a:r>
            <a:endParaRPr lang="en-US" sz="2800" b="1" spc="-5" dirty="0">
              <a:solidFill>
                <a:srgbClr val="C83640"/>
              </a:solidFill>
              <a:latin typeface="Century Gothic" panose="020B0502020202020204" pitchFamily="34" charset="0"/>
            </a:endParaRPr>
          </a:p>
        </p:txBody>
      </p:sp>
      <p:graphicFrame>
        <p:nvGraphicFramePr>
          <p:cNvPr id="3" name="Content Placeholder 5">
            <a:extLst>
              <a:ext uri="{FF2B5EF4-FFF2-40B4-BE49-F238E27FC236}">
                <a16:creationId xmlns:a16="http://schemas.microsoft.com/office/drawing/2014/main" id="{A83A91F2-806E-072F-08A1-E103E78BB058}"/>
              </a:ext>
            </a:extLst>
          </p:cNvPr>
          <p:cNvGraphicFramePr>
            <a:graphicFrameLocks/>
          </p:cNvGraphicFramePr>
          <p:nvPr>
            <p:extLst>
              <p:ext uri="{D42A27DB-BD31-4B8C-83A1-F6EECF244321}">
                <p14:modId xmlns:p14="http://schemas.microsoft.com/office/powerpoint/2010/main" val="535965153"/>
              </p:ext>
            </p:extLst>
          </p:nvPr>
        </p:nvGraphicFramePr>
        <p:xfrm>
          <a:off x="845797" y="1606518"/>
          <a:ext cx="10500404" cy="3818335"/>
        </p:xfrm>
        <a:graphic>
          <a:graphicData uri="http://schemas.openxmlformats.org/drawingml/2006/table">
            <a:tbl>
              <a:tblPr firstRow="1" bandRow="1">
                <a:solidFill>
                  <a:schemeClr val="bg1"/>
                </a:solidFill>
                <a:tableStyleId>{5C22544A-7EE6-4342-B048-85BDC9FD1C3A}</a:tableStyleId>
              </a:tblPr>
              <a:tblGrid>
                <a:gridCol w="2781123">
                  <a:extLst>
                    <a:ext uri="{9D8B030D-6E8A-4147-A177-3AD203B41FA5}">
                      <a16:colId xmlns:a16="http://schemas.microsoft.com/office/drawing/2014/main" val="20000"/>
                    </a:ext>
                  </a:extLst>
                </a:gridCol>
                <a:gridCol w="7719281">
                  <a:extLst>
                    <a:ext uri="{9D8B030D-6E8A-4147-A177-3AD203B41FA5}">
                      <a16:colId xmlns:a16="http://schemas.microsoft.com/office/drawing/2014/main" val="20001"/>
                    </a:ext>
                  </a:extLst>
                </a:gridCol>
              </a:tblGrid>
              <a:tr h="494241">
                <a:tc>
                  <a:txBody>
                    <a:bodyPr/>
                    <a:lstStyle/>
                    <a:p>
                      <a:pPr algn="l"/>
                      <a:r>
                        <a:rPr lang="en-US" sz="1600" b="0" cap="none" spc="0" dirty="0">
                          <a:solidFill>
                            <a:schemeClr val="bg1">
                              <a:lumMod val="95000"/>
                            </a:schemeClr>
                          </a:solidFill>
                          <a:latin typeface="Century Gothic" panose="020B0502020202020204" pitchFamily="34" charset="0"/>
                          <a:cs typeface="Arial" pitchFamily="34" charset="0"/>
                        </a:rPr>
                        <a:t>Term</a:t>
                      </a:r>
                    </a:p>
                  </a:txBody>
                  <a:tcPr marL="148173" marR="118729" marT="113980" marB="113980"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algn="l"/>
                      <a:r>
                        <a:rPr lang="en-US" sz="1600" b="0" cap="none" spc="0" dirty="0">
                          <a:solidFill>
                            <a:schemeClr val="bg1">
                              <a:lumMod val="95000"/>
                            </a:schemeClr>
                          </a:solidFill>
                          <a:latin typeface="Century Gothic" panose="020B0502020202020204" pitchFamily="34" charset="0"/>
                          <a:cs typeface="Arial" pitchFamily="34" charset="0"/>
                        </a:rPr>
                        <a:t>Definition</a:t>
                      </a:r>
                    </a:p>
                  </a:txBody>
                  <a:tcPr marL="148173" marR="118729" marT="113980" marB="11398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00"/>
                  </a:ext>
                </a:extLst>
              </a:tr>
              <a:tr h="1086289">
                <a:tc>
                  <a:txBody>
                    <a:bodyPr/>
                    <a:lstStyle/>
                    <a:p>
                      <a:pPr algn="l"/>
                      <a:r>
                        <a:rPr lang="en-US" sz="1400" b="0" cap="none" spc="0" dirty="0">
                          <a:solidFill>
                            <a:schemeClr val="tx1"/>
                          </a:solidFill>
                          <a:latin typeface="Century Gothic" panose="020B0502020202020204" pitchFamily="34" charset="0"/>
                          <a:cs typeface="Arial" pitchFamily="34" charset="0"/>
                        </a:rPr>
                        <a:t>Actuarial Services</a:t>
                      </a:r>
                    </a:p>
                  </a:txBody>
                  <a:tcPr marL="148173" marR="118729" marT="113980" marB="113980">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gn="l"/>
                      <a:r>
                        <a:rPr lang="en-US" sz="1400" b="0" kern="1200" cap="none" spc="0" baseline="0" dirty="0">
                          <a:solidFill>
                            <a:schemeClr val="tx1"/>
                          </a:solidFill>
                          <a:latin typeface="Century Gothic" panose="020B0502020202020204" pitchFamily="34" charset="0"/>
                          <a:ea typeface="+mn-ea"/>
                          <a:cs typeface="Arial" pitchFamily="34" charset="0"/>
                        </a:rPr>
                        <a:t>Professional services provided to a principal by an individual acting in the capacity of an actuary. Such services include the rendering of advice,  recommendations, findings, or opinions based upon actuarial considerations.</a:t>
                      </a:r>
                      <a:endParaRPr lang="en-US" sz="1400" b="0" cap="none" spc="0" dirty="0">
                        <a:solidFill>
                          <a:schemeClr val="tx1"/>
                        </a:solidFill>
                        <a:latin typeface="Century Gothic" panose="020B0502020202020204" pitchFamily="34" charset="0"/>
                        <a:cs typeface="Arial" pitchFamily="34" charset="0"/>
                      </a:endParaRPr>
                    </a:p>
                  </a:txBody>
                  <a:tcPr marL="148173" marR="118729" marT="113980" marB="113980">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10001"/>
                  </a:ext>
                </a:extLst>
              </a:tr>
              <a:tr h="685820">
                <a:tc>
                  <a:txBody>
                    <a:bodyPr/>
                    <a:lstStyle/>
                    <a:p>
                      <a:pPr algn="l"/>
                      <a:r>
                        <a:rPr lang="en-US" sz="1400" b="0" cap="none" spc="0" dirty="0">
                          <a:solidFill>
                            <a:schemeClr val="tx1"/>
                          </a:solidFill>
                          <a:latin typeface="Century Gothic" panose="020B0502020202020204" pitchFamily="34" charset="0"/>
                          <a:cs typeface="Arial" pitchFamily="34" charset="0"/>
                        </a:rPr>
                        <a:t>Actuarial Finding</a:t>
                      </a:r>
                    </a:p>
                  </a:txBody>
                  <a:tcPr marL="148173" marR="118729" marT="113980" marB="11398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a:r>
                        <a:rPr lang="en-US" sz="1400" b="0" kern="1200" cap="none" spc="0" baseline="0" dirty="0">
                          <a:solidFill>
                            <a:schemeClr val="tx1"/>
                          </a:solidFill>
                          <a:latin typeface="Century Gothic" panose="020B0502020202020204" pitchFamily="34" charset="0"/>
                          <a:ea typeface="+mn-ea"/>
                          <a:cs typeface="Arial" pitchFamily="34" charset="0"/>
                        </a:rPr>
                        <a:t>The result (including advice, recommendations, opinions, or commentary on another actuary’s work) of actuarial services.</a:t>
                      </a:r>
                      <a:endParaRPr lang="en-US" sz="1400" b="0" cap="none" spc="0" dirty="0">
                        <a:solidFill>
                          <a:schemeClr val="tx1"/>
                        </a:solidFill>
                        <a:latin typeface="Century Gothic" panose="020B0502020202020204" pitchFamily="34" charset="0"/>
                        <a:cs typeface="Arial" pitchFamily="34" charset="0"/>
                      </a:endParaRPr>
                    </a:p>
                  </a:txBody>
                  <a:tcPr marL="148173" marR="118729" marT="113980" marB="113980">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685820">
                <a:tc>
                  <a:txBody>
                    <a:bodyPr/>
                    <a:lstStyle/>
                    <a:p>
                      <a:pPr algn="l"/>
                      <a:r>
                        <a:rPr lang="en-US" sz="1400" b="0" cap="none" spc="0" dirty="0">
                          <a:solidFill>
                            <a:schemeClr val="tx1"/>
                          </a:solidFill>
                          <a:latin typeface="Century Gothic" panose="020B0502020202020204" pitchFamily="34" charset="0"/>
                          <a:cs typeface="Arial" pitchFamily="34" charset="0"/>
                        </a:rPr>
                        <a:t>Actuarial Communication</a:t>
                      </a:r>
                    </a:p>
                  </a:txBody>
                  <a:tcPr marL="148173" marR="118729" marT="113980" marB="113980">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a:r>
                        <a:rPr lang="en-US" sz="1400" b="0" kern="1200" cap="none" spc="0" dirty="0">
                          <a:solidFill>
                            <a:schemeClr val="tx1"/>
                          </a:solidFill>
                          <a:latin typeface="Century Gothic" panose="020B0502020202020204" pitchFamily="34" charset="0"/>
                          <a:ea typeface="+mn-ea"/>
                          <a:cs typeface="Arial" pitchFamily="34" charset="0"/>
                        </a:rPr>
                        <a:t>A written, electronic, or oral communication issued by an actuary with respect to actuarial services.</a:t>
                      </a:r>
                      <a:endParaRPr lang="en-US" sz="1400" b="0" cap="none" spc="0" dirty="0">
                        <a:solidFill>
                          <a:schemeClr val="tx1"/>
                        </a:solidFill>
                        <a:latin typeface="Century Gothic" panose="020B0502020202020204" pitchFamily="34" charset="0"/>
                        <a:cs typeface="Arial" pitchFamily="34" charset="0"/>
                      </a:endParaRPr>
                    </a:p>
                  </a:txBody>
                  <a:tcPr marL="148173" marR="118729" marT="113980" marB="113980">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0003"/>
                  </a:ext>
                </a:extLst>
              </a:tr>
              <a:tr h="866165">
                <a:tc>
                  <a:txBody>
                    <a:bodyPr/>
                    <a:lstStyle/>
                    <a:p>
                      <a:pPr algn="l"/>
                      <a:r>
                        <a:rPr lang="en-US" sz="1400" b="0" cap="none" spc="0" dirty="0">
                          <a:solidFill>
                            <a:schemeClr val="tx1"/>
                          </a:solidFill>
                          <a:latin typeface="Century Gothic" panose="020B0502020202020204" pitchFamily="34" charset="0"/>
                          <a:cs typeface="Arial" pitchFamily="34" charset="0"/>
                        </a:rPr>
                        <a:t>Actuarial Report</a:t>
                      </a:r>
                    </a:p>
                  </a:txBody>
                  <a:tcPr marL="148173" marR="118729" marT="113980" marB="11398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a:r>
                        <a:rPr lang="en-US" sz="1400" b="0" kern="1200" cap="none" spc="0" baseline="0" dirty="0">
                          <a:solidFill>
                            <a:schemeClr val="tx1"/>
                          </a:solidFill>
                          <a:latin typeface="Century Gothic" panose="020B0502020202020204" pitchFamily="34" charset="0"/>
                          <a:ea typeface="+mn-ea"/>
                          <a:cs typeface="Arial" pitchFamily="34" charset="0"/>
                        </a:rPr>
                        <a:t>The set of actuarial documents that the actuary determines to be relevant to specific actuarial findings that is available to an intended user.</a:t>
                      </a:r>
                      <a:endParaRPr lang="en-US" sz="1400" b="0" cap="none" spc="0" dirty="0">
                        <a:solidFill>
                          <a:schemeClr val="tx1"/>
                        </a:solidFill>
                        <a:latin typeface="Century Gothic" panose="020B0502020202020204" pitchFamily="34" charset="0"/>
                        <a:cs typeface="Arial" pitchFamily="34" charset="0"/>
                      </a:endParaRPr>
                    </a:p>
                  </a:txBody>
                  <a:tcPr marL="148173" marR="118729" marT="113980" marB="113980">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727698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DBF969-396C-D049-14E1-12A316EF9FDE}"/>
              </a:ext>
            </a:extLst>
          </p:cNvPr>
          <p:cNvSpPr txBox="1"/>
          <p:nvPr/>
        </p:nvSpPr>
        <p:spPr>
          <a:xfrm>
            <a:off x="1037492" y="1160585"/>
            <a:ext cx="10137531" cy="4154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600" b="1" dirty="0">
                <a:solidFill>
                  <a:srgbClr val="C83640"/>
                </a:solidFill>
                <a:latin typeface="Century Gothic" panose="020B0502020202020204" pitchFamily="34" charset="0"/>
              </a:rPr>
              <a:t>Disclaimer</a:t>
            </a:r>
            <a:endParaRPr lang="en-US" sz="2800" b="1" dirty="0">
              <a:solidFill>
                <a:srgbClr val="C83640"/>
              </a:solidFill>
              <a:latin typeface="Century Gothic" panose="020B0502020202020204" pitchFamily="34" charset="0"/>
            </a:endParaRPr>
          </a:p>
          <a:p>
            <a:endParaRPr lang="en-US" sz="2800" b="1" dirty="0">
              <a:latin typeface="Century Gothic" panose="020B0502020202020204" pitchFamily="34" charset="0"/>
            </a:endParaRPr>
          </a:p>
          <a:p>
            <a:endParaRPr lang="en-US" sz="2800" b="1" dirty="0">
              <a:latin typeface="Century Gothic" panose="020B0502020202020204" pitchFamily="34" charset="0"/>
            </a:endParaRPr>
          </a:p>
          <a:p>
            <a:r>
              <a:rPr lang="en-US" sz="2400" b="1" dirty="0">
                <a:latin typeface="Century Gothic" panose="020B0502020202020204" pitchFamily="34" charset="0"/>
              </a:rPr>
              <a:t>Please note: </a:t>
            </a:r>
            <a:r>
              <a:rPr lang="en-US" sz="2400" dirty="0">
                <a:latin typeface="Century Gothic" panose="020B0502020202020204" pitchFamily="34" charset="0"/>
              </a:rPr>
              <a:t>My statements and opinions are my own and do not necessarily represent the official statements or opinions of the Actuarial Board for Counseling and Discipline (ABCD), Actuarial Standards Board (ASB), any boards or committees of the American Academy of Actuaries, nor any other actuarial organization or employer. </a:t>
            </a: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Century Gothic" panose="020B0502020202020204" pitchFamily="34" charset="0"/>
              <a:sym typeface="Calibri"/>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1B0B-74CC-3FCC-BE5E-4FCCA6A3AF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0AA8DB8-64DE-891A-6DCF-8BBAE4086A64}"/>
              </a:ext>
            </a:extLst>
          </p:cNvPr>
          <p:cNvSpPr txBox="1"/>
          <p:nvPr/>
        </p:nvSpPr>
        <p:spPr>
          <a:xfrm>
            <a:off x="1027234" y="1046286"/>
            <a:ext cx="1013753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en-US" sz="2400" b="1" dirty="0">
                <a:solidFill>
                  <a:srgbClr val="C83640"/>
                </a:solidFill>
                <a:latin typeface="Century Gothic" panose="020B0502020202020204" pitchFamily="34" charset="0"/>
              </a:rPr>
              <a:t>ASOP No. 41—Required Disclosures in an Actuarial Communication</a:t>
            </a:r>
            <a:endParaRPr lang="en-US" sz="2400" b="1" spc="-5" dirty="0">
              <a:solidFill>
                <a:srgbClr val="C83640"/>
              </a:solidFill>
              <a:latin typeface="Century Gothic" panose="020B0502020202020204" pitchFamily="34" charset="0"/>
            </a:endParaRPr>
          </a:p>
        </p:txBody>
      </p:sp>
      <p:sp>
        <p:nvSpPr>
          <p:cNvPr id="3" name="Rectangle 3">
            <a:extLst>
              <a:ext uri="{FF2B5EF4-FFF2-40B4-BE49-F238E27FC236}">
                <a16:creationId xmlns:a16="http://schemas.microsoft.com/office/drawing/2014/main" id="{86A0A724-ABFE-2E7F-9633-273150ADB1E0}"/>
              </a:ext>
            </a:extLst>
          </p:cNvPr>
          <p:cNvSpPr txBox="1">
            <a:spLocks noChangeArrowheads="1"/>
          </p:cNvSpPr>
          <p:nvPr/>
        </p:nvSpPr>
        <p:spPr>
          <a:xfrm>
            <a:off x="1341799" y="1693459"/>
            <a:ext cx="9508400" cy="370680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673097" indent="-571500" hangingPunct="1">
              <a:buClr>
                <a:srgbClr val="C83640"/>
              </a:buClr>
              <a:buFont typeface="Arial" panose="020B0604020202020204" pitchFamily="34" charset="0"/>
              <a:buChar char="•"/>
            </a:pPr>
            <a:r>
              <a:rPr lang="en-US" altLang="en-US" sz="2000" dirty="0">
                <a:latin typeface="Century Gothic" panose="020B0502020202020204" pitchFamily="34" charset="0"/>
              </a:rPr>
              <a:t>Identification of Responsible Actuary</a:t>
            </a:r>
          </a:p>
          <a:p>
            <a:pPr marL="101597" indent="0" hangingPunct="1">
              <a:buClr>
                <a:srgbClr val="C83640"/>
              </a:buClr>
              <a:buNone/>
            </a:pPr>
            <a:endParaRPr lang="en-US" altLang="en-US" dirty="0">
              <a:latin typeface="Century Gothic" panose="020B0502020202020204" pitchFamily="34" charset="0"/>
            </a:endParaRPr>
          </a:p>
          <a:p>
            <a:pPr marL="673097" indent="-571500" hangingPunct="1">
              <a:buClr>
                <a:srgbClr val="C83640"/>
              </a:buClr>
              <a:buFont typeface="Arial" panose="020B0604020202020204" pitchFamily="34" charset="0"/>
              <a:buChar char="•"/>
            </a:pPr>
            <a:r>
              <a:rPr lang="en-US" altLang="en-US" sz="2000" dirty="0">
                <a:latin typeface="Century Gothic" panose="020B0502020202020204" pitchFamily="34" charset="0"/>
              </a:rPr>
              <a:t>Identification of Actuarial Documents</a:t>
            </a:r>
          </a:p>
          <a:p>
            <a:pPr marL="101597" indent="0" hangingPunct="1">
              <a:buClr>
                <a:srgbClr val="C83640"/>
              </a:buClr>
              <a:buNone/>
            </a:pPr>
            <a:endParaRPr lang="en-US" altLang="en-US" dirty="0">
              <a:latin typeface="Century Gothic" panose="020B0502020202020204" pitchFamily="34" charset="0"/>
            </a:endParaRPr>
          </a:p>
          <a:p>
            <a:pPr marL="673097" indent="-571500" hangingPunct="1">
              <a:buClr>
                <a:srgbClr val="C83640"/>
              </a:buClr>
              <a:buFont typeface="Arial" panose="020B0604020202020204" pitchFamily="34" charset="0"/>
              <a:buChar char="•"/>
            </a:pPr>
            <a:r>
              <a:rPr lang="en-US" altLang="en-US" sz="2000" dirty="0">
                <a:latin typeface="Century Gothic" panose="020B0502020202020204" pitchFamily="34" charset="0"/>
              </a:rPr>
              <a:t>Disclosures in Actuarial Reports</a:t>
            </a:r>
          </a:p>
          <a:p>
            <a:pPr lvl="1" hangingPunct="1">
              <a:buClr>
                <a:srgbClr val="C83640"/>
              </a:buClr>
              <a:buFont typeface="Arial" panose="020B0604020202020204" pitchFamily="34" charset="0"/>
              <a:buChar char="•"/>
            </a:pPr>
            <a:r>
              <a:rPr lang="en-US" altLang="en-US" sz="1800" dirty="0">
                <a:latin typeface="Century Gothic" panose="020B0502020202020204" pitchFamily="34" charset="0"/>
              </a:rPr>
              <a:t>List of intended users</a:t>
            </a:r>
          </a:p>
          <a:p>
            <a:pPr lvl="1" hangingPunct="1">
              <a:buClr>
                <a:srgbClr val="C83640"/>
              </a:buClr>
              <a:buFont typeface="Arial" panose="020B0604020202020204" pitchFamily="34" charset="0"/>
              <a:buChar char="•"/>
            </a:pPr>
            <a:r>
              <a:rPr lang="en-US" altLang="en-US" sz="1800" dirty="0">
                <a:latin typeface="Century Gothic" panose="020B0502020202020204" pitchFamily="34" charset="0"/>
              </a:rPr>
              <a:t>Scope and intended purpose of engagement</a:t>
            </a:r>
          </a:p>
          <a:p>
            <a:pPr lvl="1" hangingPunct="1">
              <a:buClr>
                <a:srgbClr val="C83640"/>
              </a:buClr>
              <a:buFont typeface="Arial" panose="020B0604020202020204" pitchFamily="34" charset="0"/>
              <a:buChar char="•"/>
            </a:pPr>
            <a:r>
              <a:rPr lang="en-US" altLang="en-US" sz="1800" dirty="0">
                <a:latin typeface="Century Gothic" panose="020B0502020202020204" pitchFamily="34" charset="0"/>
              </a:rPr>
              <a:t>Acknowledgement of qualifications</a:t>
            </a:r>
          </a:p>
          <a:p>
            <a:pPr lvl="1" hangingPunct="1">
              <a:buClr>
                <a:srgbClr val="C83640"/>
              </a:buClr>
              <a:buFont typeface="Arial" panose="020B0604020202020204" pitchFamily="34" charset="0"/>
              <a:buChar char="•"/>
            </a:pPr>
            <a:r>
              <a:rPr lang="en-US" altLang="en-US" sz="1800" dirty="0">
                <a:latin typeface="Century Gothic" panose="020B0502020202020204" pitchFamily="34" charset="0"/>
              </a:rPr>
              <a:t>Cautions about risk and uncertainties</a:t>
            </a:r>
          </a:p>
          <a:p>
            <a:pPr lvl="1" hangingPunct="1">
              <a:buClr>
                <a:srgbClr val="C83640"/>
              </a:buClr>
              <a:buFont typeface="Arial" panose="020B0604020202020204" pitchFamily="34" charset="0"/>
              <a:buChar char="•"/>
            </a:pPr>
            <a:r>
              <a:rPr lang="en-US" altLang="en-US" sz="1800" dirty="0">
                <a:latin typeface="Century Gothic" panose="020B0502020202020204" pitchFamily="34" charset="0"/>
              </a:rPr>
              <a:t>Limitations or constraints on use or applicability of actuarial findings</a:t>
            </a:r>
          </a:p>
          <a:p>
            <a:pPr lvl="1" hangingPunct="1">
              <a:buClr>
                <a:srgbClr val="C83640"/>
              </a:buClr>
              <a:buFont typeface="Arial" panose="020B0604020202020204" pitchFamily="34" charset="0"/>
              <a:buChar char="•"/>
            </a:pPr>
            <a:r>
              <a:rPr lang="en-US" altLang="en-US" sz="1800" dirty="0">
                <a:latin typeface="Century Gothic" panose="020B0502020202020204" pitchFamily="34" charset="0"/>
              </a:rPr>
              <a:t>Conflicts of interest</a:t>
            </a:r>
          </a:p>
        </p:txBody>
      </p:sp>
    </p:spTree>
    <p:extLst>
      <p:ext uri="{BB962C8B-B14F-4D97-AF65-F5344CB8AC3E}">
        <p14:creationId xmlns:p14="http://schemas.microsoft.com/office/powerpoint/2010/main" val="301544606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28AEC-43D9-AE7F-2CDE-763900A0A4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083A1E-3CF8-E53D-BA2C-D09AD2F416CC}"/>
              </a:ext>
            </a:extLst>
          </p:cNvPr>
          <p:cNvSpPr txBox="1"/>
          <p:nvPr/>
        </p:nvSpPr>
        <p:spPr>
          <a:xfrm>
            <a:off x="2218593" y="2967337"/>
            <a:ext cx="7754814"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chemeClr val="bg1"/>
                </a:solidFill>
                <a:effectLst/>
                <a:uFillTx/>
                <a:latin typeface="Century Gothic" panose="020B0502020202020204" pitchFamily="34" charset="0"/>
                <a:sym typeface="Calibri"/>
              </a:rPr>
              <a:t>ASOP No. 56, </a:t>
            </a:r>
            <a:r>
              <a:rPr kumimoji="0" lang="en-US" sz="5400" b="1" i="1" u="none" strike="noStrike" cap="none" spc="0" normalizeH="0" baseline="0" dirty="0">
                <a:ln>
                  <a:noFill/>
                </a:ln>
                <a:solidFill>
                  <a:schemeClr val="bg1"/>
                </a:solidFill>
                <a:effectLst/>
                <a:uFillTx/>
                <a:latin typeface="Century Gothic" panose="020B0502020202020204" pitchFamily="34" charset="0"/>
                <a:sym typeface="Calibri"/>
              </a:rPr>
              <a:t>Modeling</a:t>
            </a:r>
          </a:p>
        </p:txBody>
      </p:sp>
    </p:spTree>
    <p:extLst>
      <p:ext uri="{BB962C8B-B14F-4D97-AF65-F5344CB8AC3E}">
        <p14:creationId xmlns:p14="http://schemas.microsoft.com/office/powerpoint/2010/main" val="96139319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8CDEA-E498-4AC7-6160-A709D4B0DD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E3BA21-F39E-A07D-B097-B2EF7AA0C68E}"/>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dirty="0">
                <a:solidFill>
                  <a:srgbClr val="C83640"/>
                </a:solidFill>
                <a:latin typeface="Century Gothic" panose="020B0502020202020204" pitchFamily="34" charset="0"/>
              </a:rPr>
              <a:t>ASOP No. 56—Scope </a:t>
            </a:r>
            <a:endParaRPr lang="en-US" sz="2800" b="1" spc="-5" dirty="0">
              <a:solidFill>
                <a:srgbClr val="C8364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16871C15-85A3-8B41-7BBA-61D1A2BBF7E3}"/>
              </a:ext>
            </a:extLst>
          </p:cNvPr>
          <p:cNvSpPr txBox="1">
            <a:spLocks/>
          </p:cNvSpPr>
          <p:nvPr/>
        </p:nvSpPr>
        <p:spPr>
          <a:xfrm>
            <a:off x="1341799" y="1728629"/>
            <a:ext cx="9508400" cy="3706800"/>
          </a:xfrm>
          <a:prstGeom prst="rect">
            <a:avLst/>
          </a:prstGeom>
        </p:spPr>
        <p:txBody>
          <a:bodyPr>
            <a:normAutofit lnSpcReduction="10000"/>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673097" indent="-571500" hangingPunct="1">
              <a:buClr>
                <a:srgbClr val="C83640"/>
              </a:buClr>
              <a:buFont typeface="Arial" panose="020B0604020202020204" pitchFamily="34" charset="0"/>
              <a:buChar char="•"/>
            </a:pPr>
            <a:r>
              <a:rPr lang="en-US" sz="1800" dirty="0">
                <a:latin typeface="Century Gothic" panose="020B0502020202020204" pitchFamily="34" charset="0"/>
              </a:rPr>
              <a:t>Applies to actuary’s own modeling responsibilities</a:t>
            </a:r>
          </a:p>
          <a:p>
            <a:pPr lvl="1" hangingPunct="1">
              <a:buClr>
                <a:srgbClr val="C83640"/>
              </a:buClr>
              <a:buFont typeface="Arial" panose="020B0604020202020204" pitchFamily="34" charset="0"/>
              <a:buChar char="•"/>
            </a:pPr>
            <a:r>
              <a:rPr lang="en-US" sz="1800" dirty="0">
                <a:latin typeface="Century Gothic" panose="020B0502020202020204" pitchFamily="34" charset="0"/>
              </a:rPr>
              <a:t>“Designing, developing, selecting, modifying, using, reviewing, or evaluating”</a:t>
            </a:r>
          </a:p>
          <a:p>
            <a:pPr lvl="1" hangingPunct="1">
              <a:buClr>
                <a:srgbClr val="C83640"/>
              </a:buClr>
              <a:buFont typeface="Arial" panose="020B0604020202020204" pitchFamily="34" charset="0"/>
              <a:buChar char="•"/>
            </a:pPr>
            <a:r>
              <a:rPr lang="en-US" sz="1800" dirty="0">
                <a:latin typeface="Century Gothic" panose="020B0502020202020204" pitchFamily="34" charset="0"/>
              </a:rPr>
              <a:t>Can be related to entire model or only a small portion</a:t>
            </a:r>
          </a:p>
          <a:p>
            <a:pPr marL="457200" lvl="1" indent="0" hangingPunct="1">
              <a:buClr>
                <a:srgbClr val="C83640"/>
              </a:buClr>
              <a:buNone/>
            </a:pPr>
            <a:endParaRPr lang="en-US" sz="1800" dirty="0">
              <a:latin typeface="Century Gothic" panose="020B0502020202020204" pitchFamily="34" charset="0"/>
            </a:endParaRPr>
          </a:p>
          <a:p>
            <a:pPr marL="673097" indent="-571500" hangingPunct="1">
              <a:buClr>
                <a:srgbClr val="C83640"/>
              </a:buClr>
              <a:buFont typeface="Arial" panose="020B0604020202020204" pitchFamily="34" charset="0"/>
              <a:buChar char="•"/>
            </a:pPr>
            <a:r>
              <a:rPr lang="en-US" sz="1800" dirty="0">
                <a:latin typeface="Century Gothic" panose="020B0502020202020204" pitchFamily="34" charset="0"/>
              </a:rPr>
              <a:t>Applies for all types of models </a:t>
            </a:r>
          </a:p>
          <a:p>
            <a:pPr lvl="1" hangingPunct="1">
              <a:buClr>
                <a:srgbClr val="C83640"/>
              </a:buClr>
              <a:buFont typeface="Arial" panose="020B0604020202020204" pitchFamily="34" charset="0"/>
              <a:buChar char="•"/>
            </a:pPr>
            <a:r>
              <a:rPr lang="en-US" sz="1800" dirty="0">
                <a:latin typeface="Century Gothic" panose="020B0502020202020204" pitchFamily="34" charset="0"/>
              </a:rPr>
              <a:t>e.g., projection models and predictive/statistical models</a:t>
            </a:r>
          </a:p>
          <a:p>
            <a:pPr marL="457200" lvl="1" indent="0" hangingPunct="1">
              <a:buClr>
                <a:srgbClr val="C83640"/>
              </a:buClr>
              <a:buNone/>
            </a:pPr>
            <a:endParaRPr lang="en-US" sz="1800" dirty="0">
              <a:latin typeface="Century Gothic" panose="020B0502020202020204" pitchFamily="34" charset="0"/>
            </a:endParaRPr>
          </a:p>
          <a:p>
            <a:pPr marL="673097" indent="-571500" hangingPunct="1">
              <a:buClr>
                <a:srgbClr val="C83640"/>
              </a:buClr>
              <a:buFont typeface="Arial" panose="020B0604020202020204" pitchFamily="34" charset="0"/>
              <a:buChar char="•"/>
            </a:pPr>
            <a:r>
              <a:rPr lang="en-US" sz="1800" dirty="0">
                <a:latin typeface="Century Gothic" panose="020B0502020202020204" pitchFamily="34" charset="0"/>
              </a:rPr>
              <a:t>Applies when reliance by intended user on model output has a material effect</a:t>
            </a:r>
          </a:p>
          <a:p>
            <a:pPr marL="101597" indent="0" hangingPunct="1">
              <a:buClr>
                <a:srgbClr val="C83640"/>
              </a:buClr>
              <a:buNone/>
            </a:pPr>
            <a:endParaRPr lang="en-US" sz="1800" dirty="0">
              <a:latin typeface="Century Gothic" panose="020B0502020202020204" pitchFamily="34" charset="0"/>
            </a:endParaRPr>
          </a:p>
          <a:p>
            <a:pPr marL="673097" indent="-571500" hangingPunct="1">
              <a:buClr>
                <a:srgbClr val="C83640"/>
              </a:buClr>
              <a:buFont typeface="Arial" panose="020B0604020202020204" pitchFamily="34" charset="0"/>
              <a:buChar char="•"/>
            </a:pPr>
            <a:r>
              <a:rPr lang="en-US" sz="1800" dirty="0">
                <a:latin typeface="Century Gothic" panose="020B0502020202020204" pitchFamily="34" charset="0"/>
              </a:rPr>
              <a:t>Does not apply for individual pension benefit calculations and nondiscrimination testing described in ASOP No. 4</a:t>
            </a:r>
          </a:p>
          <a:p>
            <a:pPr hangingPunct="1">
              <a:buClr>
                <a:srgbClr val="C83640"/>
              </a:buClr>
            </a:pPr>
            <a:endParaRPr lang="en-US" sz="1800" dirty="0">
              <a:latin typeface="Century Gothic" panose="020B0502020202020204" pitchFamily="34" charset="0"/>
            </a:endParaRPr>
          </a:p>
        </p:txBody>
      </p:sp>
    </p:spTree>
    <p:extLst>
      <p:ext uri="{BB962C8B-B14F-4D97-AF65-F5344CB8AC3E}">
        <p14:creationId xmlns:p14="http://schemas.microsoft.com/office/powerpoint/2010/main" val="403355587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56851-AF34-E84C-208F-E61C8B7CAB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691848-66EF-FF8F-6F4D-E87475F464BF}"/>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dirty="0">
                <a:solidFill>
                  <a:srgbClr val="C83640"/>
                </a:solidFill>
                <a:latin typeface="Century Gothic" panose="020B0502020202020204" pitchFamily="34" charset="0"/>
              </a:rPr>
              <a:t>ASOP No. 56—Scope</a:t>
            </a:r>
            <a:endParaRPr lang="en-US" sz="2800" b="1" spc="-5" dirty="0">
              <a:solidFill>
                <a:srgbClr val="C8364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A8A8DFD7-5A49-9749-A78E-1248FD031D48}"/>
              </a:ext>
            </a:extLst>
          </p:cNvPr>
          <p:cNvSpPr txBox="1">
            <a:spLocks/>
          </p:cNvSpPr>
          <p:nvPr/>
        </p:nvSpPr>
        <p:spPr>
          <a:xfrm>
            <a:off x="1346933" y="1913267"/>
            <a:ext cx="9508400" cy="370680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buClr>
                <a:srgbClr val="C83640"/>
              </a:buClr>
            </a:pPr>
            <a:r>
              <a:rPr lang="en-US" sz="2800" dirty="0">
                <a:latin typeface="Century Gothic" panose="020B0502020202020204" pitchFamily="34" charset="0"/>
              </a:rPr>
              <a:t>The actuary should use professional judgment to decide:  </a:t>
            </a:r>
          </a:p>
          <a:p>
            <a:pPr lvl="1" hangingPunct="1">
              <a:buClr>
                <a:srgbClr val="C83640"/>
              </a:buClr>
              <a:buFont typeface="Arial" panose="020B0604020202020204" pitchFamily="34" charset="0"/>
              <a:buChar char="•"/>
            </a:pPr>
            <a:r>
              <a:rPr lang="en-US" sz="2400" dirty="0">
                <a:latin typeface="Century Gothic" panose="020B0502020202020204" pitchFamily="34" charset="0"/>
              </a:rPr>
              <a:t>What is the model </a:t>
            </a:r>
          </a:p>
          <a:p>
            <a:pPr lvl="1" hangingPunct="1">
              <a:buClr>
                <a:srgbClr val="C83640"/>
              </a:buClr>
              <a:buFont typeface="Arial" panose="020B0604020202020204" pitchFamily="34" charset="0"/>
              <a:buChar char="•"/>
            </a:pPr>
            <a:r>
              <a:rPr lang="en-US" sz="2400" dirty="0">
                <a:latin typeface="Century Gothic" panose="020B0502020202020204" pitchFamily="34" charset="0"/>
              </a:rPr>
              <a:t>The extent of the actuary’s responsibility</a:t>
            </a:r>
          </a:p>
          <a:p>
            <a:pPr lvl="1" hangingPunct="1">
              <a:buClr>
                <a:srgbClr val="C83640"/>
              </a:buClr>
              <a:buFont typeface="Arial" panose="020B0604020202020204" pitchFamily="34" charset="0"/>
              <a:buChar char="•"/>
            </a:pPr>
            <a:r>
              <a:rPr lang="en-US" sz="2400" dirty="0">
                <a:latin typeface="Century Gothic" panose="020B0502020202020204" pitchFamily="34" charset="0"/>
              </a:rPr>
              <a:t>How to apply the ASOP guidance when the actuary is a member of a team working with the model</a:t>
            </a:r>
          </a:p>
          <a:p>
            <a:pPr hangingPunct="1">
              <a:buClr>
                <a:srgbClr val="C83640"/>
              </a:buClr>
            </a:pPr>
            <a:endParaRPr lang="en-US" sz="1200" dirty="0">
              <a:latin typeface="Century Gothic" panose="020B0502020202020204" pitchFamily="34" charset="0"/>
            </a:endParaRPr>
          </a:p>
          <a:p>
            <a:pPr hangingPunct="1">
              <a:buClr>
                <a:srgbClr val="C83640"/>
              </a:buClr>
            </a:pPr>
            <a:endParaRPr lang="en-US" sz="1200" dirty="0">
              <a:latin typeface="Century Gothic" panose="020B0502020202020204" pitchFamily="34" charset="0"/>
            </a:endParaRPr>
          </a:p>
          <a:p>
            <a:pPr hangingPunct="1">
              <a:buClr>
                <a:srgbClr val="C83640"/>
              </a:buClr>
            </a:pPr>
            <a:endParaRPr lang="en-US" sz="1200" dirty="0">
              <a:latin typeface="Century Gothic" panose="020B0502020202020204" pitchFamily="34" charset="0"/>
            </a:endParaRPr>
          </a:p>
        </p:txBody>
      </p:sp>
    </p:spTree>
    <p:extLst>
      <p:ext uri="{BB962C8B-B14F-4D97-AF65-F5344CB8AC3E}">
        <p14:creationId xmlns:p14="http://schemas.microsoft.com/office/powerpoint/2010/main" val="397296227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ACF60-C0DE-BD88-70DC-C97AC12147F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5AD7856-2D6B-CD7B-90A5-784289CA4F7D}"/>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dirty="0">
                <a:solidFill>
                  <a:srgbClr val="C83640"/>
                </a:solidFill>
                <a:latin typeface="Century Gothic" panose="020B0502020202020204" pitchFamily="34" charset="0"/>
              </a:rPr>
              <a:t>ASOP No. 56—Model Defined</a:t>
            </a:r>
            <a:endParaRPr lang="en-US" sz="2800" b="1" spc="-5" dirty="0">
              <a:solidFill>
                <a:srgbClr val="C8364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DCF6D251-B4A8-0F43-A329-69F749A248CA}"/>
              </a:ext>
            </a:extLst>
          </p:cNvPr>
          <p:cNvSpPr txBox="1">
            <a:spLocks/>
          </p:cNvSpPr>
          <p:nvPr/>
        </p:nvSpPr>
        <p:spPr>
          <a:xfrm>
            <a:off x="1336667" y="1676201"/>
            <a:ext cx="9508400" cy="370680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A simplified representation of relationships among real-world variables, entities, or events.</a:t>
            </a:r>
          </a:p>
          <a:p>
            <a:pPr marL="101597" indent="0" hangingPunct="1">
              <a:buClr>
                <a:srgbClr val="C83640"/>
              </a:buClr>
              <a:buNone/>
            </a:pPr>
            <a:endParaRPr lang="en-US" dirty="0">
              <a:latin typeface="Century Gothic" panose="020B0502020202020204" pitchFamily="34" charset="0"/>
            </a:endParaRP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Consists of three components </a:t>
            </a:r>
          </a:p>
          <a:p>
            <a:pPr lvl="1" hangingPunct="1">
              <a:buClr>
                <a:srgbClr val="C83640"/>
              </a:buClr>
              <a:buFont typeface="Arial" panose="020B0604020202020204" pitchFamily="34" charset="0"/>
              <a:buChar char="•"/>
            </a:pPr>
            <a:r>
              <a:rPr lang="en-US" sz="2000" dirty="0">
                <a:latin typeface="Century Gothic" panose="020B0502020202020204" pitchFamily="34" charset="0"/>
              </a:rPr>
              <a:t>Information input component</a:t>
            </a:r>
          </a:p>
          <a:p>
            <a:pPr lvl="2" hangingPunct="1">
              <a:buClr>
                <a:srgbClr val="C83640"/>
              </a:buClr>
              <a:buFont typeface="Arial" panose="020B0604020202020204" pitchFamily="34" charset="0"/>
              <a:buChar char="•"/>
            </a:pPr>
            <a:r>
              <a:rPr lang="en-US" sz="1800" dirty="0">
                <a:latin typeface="Century Gothic" panose="020B0502020202020204" pitchFamily="34" charset="0"/>
              </a:rPr>
              <a:t>Delivers data and assumptions to the model</a:t>
            </a:r>
          </a:p>
          <a:p>
            <a:pPr lvl="1" hangingPunct="1">
              <a:buClr>
                <a:srgbClr val="C83640"/>
              </a:buClr>
              <a:buFont typeface="Arial" panose="020B0604020202020204" pitchFamily="34" charset="0"/>
              <a:buChar char="•"/>
            </a:pPr>
            <a:r>
              <a:rPr lang="en-US" sz="2000" dirty="0">
                <a:latin typeface="Century Gothic" panose="020B0502020202020204" pitchFamily="34" charset="0"/>
              </a:rPr>
              <a:t>Processing component</a:t>
            </a:r>
          </a:p>
          <a:p>
            <a:pPr lvl="2" hangingPunct="1">
              <a:buClr>
                <a:srgbClr val="C83640"/>
              </a:buClr>
              <a:buFont typeface="Arial" panose="020B0604020202020204" pitchFamily="34" charset="0"/>
              <a:buChar char="•"/>
            </a:pPr>
            <a:r>
              <a:rPr lang="en-US" sz="1800" dirty="0">
                <a:latin typeface="Century Gothic" panose="020B0502020202020204" pitchFamily="34" charset="0"/>
              </a:rPr>
              <a:t>Transforms input into output </a:t>
            </a:r>
          </a:p>
          <a:p>
            <a:pPr lvl="1" hangingPunct="1">
              <a:buClr>
                <a:srgbClr val="C83640"/>
              </a:buClr>
              <a:buFont typeface="Arial" panose="020B0604020202020204" pitchFamily="34" charset="0"/>
              <a:buChar char="•"/>
            </a:pPr>
            <a:r>
              <a:rPr lang="en-US" sz="2000" dirty="0">
                <a:latin typeface="Century Gothic" panose="020B0502020202020204" pitchFamily="34" charset="0"/>
              </a:rPr>
              <a:t>Results component</a:t>
            </a:r>
          </a:p>
          <a:p>
            <a:pPr lvl="2" hangingPunct="1">
              <a:buClr>
                <a:srgbClr val="C83640"/>
              </a:buClr>
              <a:buFont typeface="Arial" panose="020B0604020202020204" pitchFamily="34" charset="0"/>
              <a:buChar char="•"/>
            </a:pPr>
            <a:r>
              <a:rPr lang="en-US" sz="1800" dirty="0">
                <a:latin typeface="Century Gothic" panose="020B0502020202020204" pitchFamily="34" charset="0"/>
              </a:rPr>
              <a:t>Translates the output into useful business information</a:t>
            </a:r>
          </a:p>
        </p:txBody>
      </p:sp>
    </p:spTree>
    <p:extLst>
      <p:ext uri="{BB962C8B-B14F-4D97-AF65-F5344CB8AC3E}">
        <p14:creationId xmlns:p14="http://schemas.microsoft.com/office/powerpoint/2010/main" val="326930062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EAC40-23F0-BD1A-C582-83F7D667906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F58143-686C-3E6F-C594-ADCB1159385F}"/>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dirty="0">
                <a:solidFill>
                  <a:srgbClr val="C83640"/>
                </a:solidFill>
                <a:latin typeface="Century Gothic" panose="020B0502020202020204" pitchFamily="34" charset="0"/>
              </a:rPr>
              <a:t>ASOP No. 56—Intended Purpose</a:t>
            </a:r>
            <a:endParaRPr lang="en-US" sz="2800" b="1" spc="-5" dirty="0">
              <a:solidFill>
                <a:srgbClr val="C83640"/>
              </a:solidFill>
              <a:latin typeface="Century Gothic" panose="020B0502020202020204" pitchFamily="34" charset="0"/>
            </a:endParaRPr>
          </a:p>
        </p:txBody>
      </p:sp>
      <p:sp>
        <p:nvSpPr>
          <p:cNvPr id="2" name="Content Placeholder 2">
            <a:extLst>
              <a:ext uri="{FF2B5EF4-FFF2-40B4-BE49-F238E27FC236}">
                <a16:creationId xmlns:a16="http://schemas.microsoft.com/office/drawing/2014/main" id="{5AE53519-8067-91F8-FB17-66CF9281A817}"/>
              </a:ext>
            </a:extLst>
          </p:cNvPr>
          <p:cNvSpPr txBox="1">
            <a:spLocks/>
          </p:cNvSpPr>
          <p:nvPr/>
        </p:nvSpPr>
        <p:spPr>
          <a:xfrm>
            <a:off x="1336667" y="1760167"/>
            <a:ext cx="9508400" cy="370680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buClr>
                <a:srgbClr val="C83640"/>
              </a:buClr>
            </a:pPr>
            <a:r>
              <a:rPr lang="en-US" sz="2000" dirty="0">
                <a:latin typeface="Century Gothic" panose="020B0502020202020204" pitchFamily="34" charset="0"/>
              </a:rPr>
              <a:t>The actuary should understand the model’s intended purpose.</a:t>
            </a:r>
          </a:p>
          <a:p>
            <a:pPr hangingPunct="1">
              <a:buClr>
                <a:srgbClr val="C83640"/>
              </a:buClr>
            </a:pPr>
            <a:r>
              <a:rPr lang="en-US" sz="2000" dirty="0">
                <a:latin typeface="Century Gothic" panose="020B0502020202020204" pitchFamily="34" charset="0"/>
              </a:rPr>
              <a:t>When confirming that the capability of a model is consistent with the intended purpose, the actuary should consider:</a:t>
            </a:r>
          </a:p>
          <a:p>
            <a:pPr lvl="1" hangingPunct="1">
              <a:buClr>
                <a:srgbClr val="C83640"/>
              </a:buClr>
            </a:pPr>
            <a:r>
              <a:rPr lang="en-US" sz="2000" dirty="0">
                <a:latin typeface="Century Gothic" panose="020B0502020202020204" pitchFamily="34" charset="0"/>
              </a:rPr>
              <a:t>The level of detail in the model</a:t>
            </a:r>
          </a:p>
          <a:p>
            <a:pPr lvl="1" hangingPunct="1">
              <a:buClr>
                <a:srgbClr val="C83640"/>
              </a:buClr>
            </a:pPr>
            <a:r>
              <a:rPr lang="en-US" sz="2000" dirty="0">
                <a:latin typeface="Century Gothic" panose="020B0502020202020204" pitchFamily="34" charset="0"/>
              </a:rPr>
              <a:t>The dependencies recognized</a:t>
            </a:r>
          </a:p>
          <a:p>
            <a:pPr lvl="1" hangingPunct="1">
              <a:buClr>
                <a:srgbClr val="C83640"/>
              </a:buClr>
            </a:pPr>
            <a:r>
              <a:rPr lang="en-US" sz="2000" dirty="0">
                <a:latin typeface="Century Gothic" panose="020B0502020202020204" pitchFamily="34" charset="0"/>
              </a:rPr>
              <a:t>The model’s ability to identify possible volatility of output (e.g., expected values)</a:t>
            </a:r>
          </a:p>
          <a:p>
            <a:pPr hangingPunct="1">
              <a:buClr>
                <a:srgbClr val="C83640"/>
              </a:buClr>
            </a:pPr>
            <a:endParaRPr lang="en-US" sz="2000" dirty="0">
              <a:latin typeface="Century Gothic" panose="020B0502020202020204" pitchFamily="34" charset="0"/>
            </a:endParaRPr>
          </a:p>
        </p:txBody>
      </p:sp>
    </p:spTree>
    <p:extLst>
      <p:ext uri="{BB962C8B-B14F-4D97-AF65-F5344CB8AC3E}">
        <p14:creationId xmlns:p14="http://schemas.microsoft.com/office/powerpoint/2010/main" val="4162032137"/>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F336F-48F7-7429-F52F-BF5F19B52FD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016CDC3-06E5-2303-3864-21A4EAD5AEFF}"/>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dirty="0">
                <a:solidFill>
                  <a:srgbClr val="C83640"/>
                </a:solidFill>
                <a:latin typeface="Century Gothic" panose="020B0502020202020204" pitchFamily="34" charset="0"/>
              </a:rPr>
              <a:t>ASOP No. 56—Reliance on Models Developed by Others</a:t>
            </a:r>
            <a:endParaRPr lang="en-US" sz="2800" b="1" spc="-5" dirty="0">
              <a:solidFill>
                <a:srgbClr val="C8364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A360C9A2-C0FE-CEE3-C106-EC3D48C696ED}"/>
              </a:ext>
            </a:extLst>
          </p:cNvPr>
          <p:cNvSpPr txBox="1">
            <a:spLocks/>
          </p:cNvSpPr>
          <p:nvPr/>
        </p:nvSpPr>
        <p:spPr>
          <a:xfrm>
            <a:off x="1341799" y="1798967"/>
            <a:ext cx="9508400" cy="370680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673097" indent="-571500" hangingPunct="1">
              <a:buClr>
                <a:srgbClr val="C83640"/>
              </a:buClr>
              <a:buFont typeface="Arial" panose="020B0604020202020204" pitchFamily="34" charset="0"/>
              <a:buChar char="•"/>
            </a:pPr>
            <a:r>
              <a:rPr lang="en-US" sz="2000" dirty="0">
                <a:latin typeface="Century Gothic" panose="020B0502020202020204" pitchFamily="34" charset="0"/>
              </a:rPr>
              <a:t>If limited ability to obtain information or understand underlying workings, then the actuary should disclose extent of reliance</a:t>
            </a:r>
          </a:p>
          <a:p>
            <a:pPr marL="673097" indent="-571500" hangingPunct="1">
              <a:buClr>
                <a:srgbClr val="C83640"/>
              </a:buClr>
              <a:buFont typeface="Arial" panose="020B0604020202020204" pitchFamily="34" charset="0"/>
              <a:buChar char="•"/>
            </a:pPr>
            <a:r>
              <a:rPr lang="en-US" sz="2000" dirty="0">
                <a:latin typeface="Century Gothic" panose="020B0502020202020204" pitchFamily="34" charset="0"/>
              </a:rPr>
              <a:t>However, need to make a reasonable attempt to get basic understanding</a:t>
            </a:r>
          </a:p>
          <a:p>
            <a:pPr lvl="1" hangingPunct="1">
              <a:buClr>
                <a:srgbClr val="C83640"/>
              </a:buClr>
              <a:buFont typeface="Arial" panose="020B0604020202020204" pitchFamily="34" charset="0"/>
              <a:buChar char="•"/>
            </a:pPr>
            <a:r>
              <a:rPr lang="en-US" sz="1800" dirty="0">
                <a:latin typeface="Century Gothic" panose="020B0502020202020204" pitchFamily="34" charset="0"/>
              </a:rPr>
              <a:t>Original intended purpose</a:t>
            </a:r>
          </a:p>
          <a:p>
            <a:pPr lvl="1" hangingPunct="1">
              <a:buClr>
                <a:srgbClr val="C83640"/>
              </a:buClr>
              <a:buFont typeface="Arial" panose="020B0604020202020204" pitchFamily="34" charset="0"/>
              <a:buChar char="•"/>
            </a:pPr>
            <a:r>
              <a:rPr lang="en-US" sz="1800" dirty="0">
                <a:latin typeface="Century Gothic" panose="020B0502020202020204" pitchFamily="34" charset="0"/>
              </a:rPr>
              <a:t>General operation</a:t>
            </a:r>
          </a:p>
          <a:p>
            <a:pPr lvl="1" hangingPunct="1">
              <a:buClr>
                <a:srgbClr val="C83640"/>
              </a:buClr>
              <a:buFont typeface="Arial" panose="020B0604020202020204" pitchFamily="34" charset="0"/>
              <a:buChar char="•"/>
            </a:pPr>
            <a:r>
              <a:rPr lang="en-US" sz="1800" dirty="0">
                <a:latin typeface="Century Gothic" panose="020B0502020202020204" pitchFamily="34" charset="0"/>
              </a:rPr>
              <a:t>Major sensitivities and dependencies</a:t>
            </a:r>
          </a:p>
          <a:p>
            <a:pPr lvl="1" hangingPunct="1">
              <a:buClr>
                <a:srgbClr val="C83640"/>
              </a:buClr>
              <a:buFont typeface="Arial" panose="020B0604020202020204" pitchFamily="34" charset="0"/>
              <a:buChar char="•"/>
            </a:pPr>
            <a:r>
              <a:rPr lang="en-US" sz="1800" dirty="0">
                <a:latin typeface="Century Gothic" panose="020B0502020202020204" pitchFamily="34" charset="0"/>
              </a:rPr>
              <a:t>Key strengths and limitations</a:t>
            </a:r>
          </a:p>
          <a:p>
            <a:pPr marL="673097" indent="-571500" hangingPunct="1">
              <a:buClr>
                <a:srgbClr val="C83640"/>
              </a:buClr>
              <a:buFont typeface="Arial" panose="020B0604020202020204" pitchFamily="34" charset="0"/>
              <a:buChar char="•"/>
            </a:pPr>
            <a:r>
              <a:rPr lang="en-US" sz="2000" dirty="0">
                <a:latin typeface="Century Gothic" panose="020B0502020202020204" pitchFamily="34" charset="0"/>
              </a:rPr>
              <a:t>Make practical efforts to comply with other guidance in ASOP No. 56</a:t>
            </a:r>
          </a:p>
          <a:p>
            <a:pPr hangingPunct="1">
              <a:buClr>
                <a:srgbClr val="C83640"/>
              </a:buClr>
            </a:pPr>
            <a:endParaRPr lang="en-US" sz="1200" dirty="0">
              <a:latin typeface="Century Gothic" panose="020B0502020202020204" pitchFamily="34" charset="0"/>
            </a:endParaRPr>
          </a:p>
        </p:txBody>
      </p:sp>
    </p:spTree>
    <p:extLst>
      <p:ext uri="{BB962C8B-B14F-4D97-AF65-F5344CB8AC3E}">
        <p14:creationId xmlns:p14="http://schemas.microsoft.com/office/powerpoint/2010/main" val="320123178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95473-D2A5-4582-0AB9-BDA7F1B0E9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AD8056-0A1C-4A58-38BD-B2A4C3411356}"/>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dirty="0">
                <a:solidFill>
                  <a:srgbClr val="C83640"/>
                </a:solidFill>
                <a:latin typeface="Century Gothic" panose="020B0502020202020204" pitchFamily="34" charset="0"/>
              </a:rPr>
              <a:t>Documentation</a:t>
            </a:r>
            <a:endParaRPr lang="en-US" sz="2800" b="1" spc="-5" dirty="0">
              <a:solidFill>
                <a:srgbClr val="C83640"/>
              </a:solidFill>
              <a:latin typeface="Century Gothic" panose="020B0502020202020204" pitchFamily="34" charset="0"/>
            </a:endParaRPr>
          </a:p>
        </p:txBody>
      </p:sp>
      <p:sp>
        <p:nvSpPr>
          <p:cNvPr id="2" name="Content Placeholder 2">
            <a:extLst>
              <a:ext uri="{FF2B5EF4-FFF2-40B4-BE49-F238E27FC236}">
                <a16:creationId xmlns:a16="http://schemas.microsoft.com/office/drawing/2014/main" id="{3FE8844E-EC59-E6FF-05F4-2C056181768F}"/>
              </a:ext>
            </a:extLst>
          </p:cNvPr>
          <p:cNvSpPr txBox="1">
            <a:spLocks/>
          </p:cNvSpPr>
          <p:nvPr/>
        </p:nvSpPr>
        <p:spPr>
          <a:xfrm>
            <a:off x="1341799" y="1798967"/>
            <a:ext cx="9508400" cy="370680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673097" indent="-571500" hangingPunct="1">
              <a:buClr>
                <a:srgbClr val="C83640"/>
              </a:buClr>
              <a:buFont typeface="Arial" panose="020B0604020202020204" pitchFamily="34" charset="0"/>
              <a:buChar char="•"/>
            </a:pPr>
            <a:r>
              <a:rPr lang="en-US" altLang="en-US" sz="2000" dirty="0">
                <a:latin typeface="Century Gothic" panose="020B0502020202020204" pitchFamily="34" charset="0"/>
              </a:rPr>
              <a:t>The actuary should consider preparing and retaining documentation to support compliance with requirements of section 3 and disclosure requirements of section 4</a:t>
            </a:r>
          </a:p>
          <a:p>
            <a:pPr marL="673097" indent="-571500" hangingPunct="1">
              <a:buClr>
                <a:srgbClr val="C83640"/>
              </a:buClr>
              <a:buFont typeface="Arial" panose="020B0604020202020204" pitchFamily="34" charset="0"/>
              <a:buChar char="•"/>
            </a:pPr>
            <a:r>
              <a:rPr lang="en-US" altLang="en-US" sz="2000" dirty="0">
                <a:latin typeface="Century Gothic" panose="020B0502020202020204" pitchFamily="34" charset="0"/>
              </a:rPr>
              <a:t>Form of documentation should be such that another actuary qualified in the same practice area could assess the reasonableness of the work</a:t>
            </a:r>
          </a:p>
          <a:p>
            <a:pPr marL="673097" indent="-571500" hangingPunct="1">
              <a:buClr>
                <a:srgbClr val="C83640"/>
              </a:buClr>
              <a:buFont typeface="Arial" panose="020B0604020202020204" pitchFamily="34" charset="0"/>
              <a:buChar char="•"/>
            </a:pPr>
            <a:r>
              <a:rPr lang="en-US" altLang="en-US" sz="2000" dirty="0">
                <a:latin typeface="Century Gothic" panose="020B0502020202020204" pitchFamily="34" charset="0"/>
              </a:rPr>
              <a:t>Degree of documentation should be based on actuary’s professional judgment and may vary with the complexity and purpose of the services</a:t>
            </a:r>
          </a:p>
          <a:p>
            <a:pPr hangingPunct="1">
              <a:buClr>
                <a:srgbClr val="C83640"/>
              </a:buClr>
            </a:pPr>
            <a:endParaRPr lang="en-US" sz="1200" dirty="0">
              <a:latin typeface="Century Gothic" panose="020B0502020202020204" pitchFamily="34" charset="0"/>
            </a:endParaRPr>
          </a:p>
        </p:txBody>
      </p:sp>
    </p:spTree>
    <p:extLst>
      <p:ext uri="{BB962C8B-B14F-4D97-AF65-F5344CB8AC3E}">
        <p14:creationId xmlns:p14="http://schemas.microsoft.com/office/powerpoint/2010/main" val="424500525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7F217-338B-8F4E-EEA7-971DF3AE2E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DEF1C0-BF94-D6C5-137A-3110452FA1B0}"/>
              </a:ext>
            </a:extLst>
          </p:cNvPr>
          <p:cNvSpPr txBox="1"/>
          <p:nvPr/>
        </p:nvSpPr>
        <p:spPr>
          <a:xfrm>
            <a:off x="1027234" y="1046286"/>
            <a:ext cx="1013753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600" b="1" dirty="0">
                <a:solidFill>
                  <a:srgbClr val="C83640"/>
                </a:solidFill>
              </a:rPr>
              <a:t>The ASOP Pipeline</a:t>
            </a:r>
            <a:endParaRPr lang="en-US" sz="3600" b="1" spc="-5" dirty="0">
              <a:solidFill>
                <a:srgbClr val="C83640"/>
              </a:solidFill>
              <a:latin typeface="Century Gothic" panose="020B0502020202020204" pitchFamily="34" charset="0"/>
            </a:endParaRPr>
          </a:p>
        </p:txBody>
      </p:sp>
      <p:pic>
        <p:nvPicPr>
          <p:cNvPr id="6" name="Picture 5" descr="Offshore production platform">
            <a:extLst>
              <a:ext uri="{FF2B5EF4-FFF2-40B4-BE49-F238E27FC236}">
                <a16:creationId xmlns:a16="http://schemas.microsoft.com/office/drawing/2014/main" id="{C793332A-32EC-9B44-1DEE-939523529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1805" y="1784587"/>
            <a:ext cx="4648389" cy="3288826"/>
          </a:xfrm>
          <a:prstGeom prst="rect">
            <a:avLst/>
          </a:prstGeom>
        </p:spPr>
      </p:pic>
    </p:spTree>
    <p:extLst>
      <p:ext uri="{BB962C8B-B14F-4D97-AF65-F5344CB8AC3E}">
        <p14:creationId xmlns:p14="http://schemas.microsoft.com/office/powerpoint/2010/main" val="264541148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3704C0-BA77-1EDA-D3B4-2CD30B54A462}"/>
              </a:ext>
            </a:extLst>
          </p:cNvPr>
          <p:cNvSpPr txBox="1"/>
          <p:nvPr/>
        </p:nvSpPr>
        <p:spPr>
          <a:xfrm>
            <a:off x="3347671" y="2767282"/>
            <a:ext cx="5496658" cy="1323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8000" b="1" i="0" u="none" strike="noStrike" cap="none" spc="0" normalizeH="0" baseline="0" dirty="0">
                <a:ln>
                  <a:noFill/>
                </a:ln>
                <a:solidFill>
                  <a:schemeClr val="bg1"/>
                </a:solidFill>
                <a:effectLst/>
                <a:uFillTx/>
                <a:latin typeface="Century Gothic" panose="020B0502020202020204" pitchFamily="34" charset="0"/>
                <a:sym typeface="Calibri"/>
              </a:rPr>
              <a:t>Questions?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4E360-E526-65AA-20F3-F2B747EB19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E38175-AA41-8809-7151-D1260E7E1128}"/>
              </a:ext>
            </a:extLst>
          </p:cNvPr>
          <p:cNvSpPr txBox="1"/>
          <p:nvPr/>
        </p:nvSpPr>
        <p:spPr>
          <a:xfrm>
            <a:off x="1037492" y="984739"/>
            <a:ext cx="1013753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600" b="1" dirty="0">
                <a:solidFill>
                  <a:srgbClr val="C83640"/>
                </a:solidFill>
                <a:latin typeface="Century Gothic" panose="020B0502020202020204" pitchFamily="34" charset="0"/>
              </a:rPr>
              <a:t>Agenda</a:t>
            </a:r>
            <a:endParaRPr lang="en-US" sz="2800" b="1" dirty="0">
              <a:solidFill>
                <a:srgbClr val="C83640"/>
              </a:solidFill>
              <a:latin typeface="Century Gothic" panose="020B0502020202020204" pitchFamily="34" charset="0"/>
            </a:endParaRPr>
          </a:p>
        </p:txBody>
      </p:sp>
      <p:sp>
        <p:nvSpPr>
          <p:cNvPr id="2" name="Content Placeholder 2">
            <a:extLst>
              <a:ext uri="{FF2B5EF4-FFF2-40B4-BE49-F238E27FC236}">
                <a16:creationId xmlns:a16="http://schemas.microsoft.com/office/drawing/2014/main" id="{1E97D22D-B632-4BC5-832F-76CFED153D99}"/>
              </a:ext>
            </a:extLst>
          </p:cNvPr>
          <p:cNvSpPr txBox="1">
            <a:spLocks/>
          </p:cNvSpPr>
          <p:nvPr/>
        </p:nvSpPr>
        <p:spPr>
          <a:xfrm>
            <a:off x="1037492" y="1631066"/>
            <a:ext cx="9508400" cy="3706800"/>
          </a:xfrm>
          <a:prstGeom prst="rect">
            <a:avLst/>
          </a:prstGeom>
        </p:spPr>
        <p:txBody>
          <a:bodyPr>
            <a:normAutofit/>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About the American Academy of Actuaries</a:t>
            </a: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ASB and Professionalism</a:t>
            </a: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ASOP No. 1, </a:t>
            </a:r>
            <a:r>
              <a:rPr lang="en-US" sz="2400" i="1" dirty="0">
                <a:latin typeface="Century Gothic" panose="020B0502020202020204" pitchFamily="34" charset="0"/>
              </a:rPr>
              <a:t>Introductory Standard of Practice</a:t>
            </a: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ASOP 17, </a:t>
            </a:r>
            <a:r>
              <a:rPr lang="en-US" sz="2400" i="1" dirty="0">
                <a:latin typeface="Century Gothic" panose="020B0502020202020204" pitchFamily="34" charset="0"/>
              </a:rPr>
              <a:t>Expert Testimony by Actuaries</a:t>
            </a: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ASOP 23, </a:t>
            </a:r>
            <a:r>
              <a:rPr lang="en-US" sz="2400" i="1" dirty="0">
                <a:latin typeface="Century Gothic" panose="020B0502020202020204" pitchFamily="34" charset="0"/>
              </a:rPr>
              <a:t>Data Quality</a:t>
            </a:r>
            <a:endParaRPr lang="en-US" sz="2400" dirty="0">
              <a:latin typeface="Century Gothic" panose="020B0502020202020204" pitchFamily="34" charset="0"/>
            </a:endParaRP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ASOP No. 41, </a:t>
            </a:r>
            <a:r>
              <a:rPr lang="en-US" sz="2400" i="1" dirty="0">
                <a:latin typeface="Century Gothic" panose="020B0502020202020204" pitchFamily="34" charset="0"/>
              </a:rPr>
              <a:t>Actuarial Communications</a:t>
            </a:r>
            <a:endParaRPr lang="en-US" sz="2400" dirty="0">
              <a:latin typeface="Century Gothic" panose="020B0502020202020204" pitchFamily="34" charset="0"/>
            </a:endParaRP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ASOP No. 56, </a:t>
            </a:r>
            <a:r>
              <a:rPr lang="en-US" sz="2400" i="1" dirty="0">
                <a:latin typeface="Century Gothic" panose="020B0502020202020204" pitchFamily="34" charset="0"/>
              </a:rPr>
              <a:t>Modeling</a:t>
            </a:r>
            <a:endParaRPr lang="en-US" sz="2400" dirty="0">
              <a:latin typeface="Century Gothic" panose="020B0502020202020204" pitchFamily="34" charset="0"/>
            </a:endParaRP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The ASOP Pipeline</a:t>
            </a:r>
          </a:p>
          <a:p>
            <a:pPr marL="673097" indent="-571500" hangingPunct="1">
              <a:buClr>
                <a:srgbClr val="C83640"/>
              </a:buClr>
              <a:buFont typeface="Arial" panose="020B0604020202020204" pitchFamily="34" charset="0"/>
              <a:buChar char="•"/>
            </a:pPr>
            <a:r>
              <a:rPr lang="en-US" sz="2400" dirty="0">
                <a:latin typeface="Century Gothic" panose="020B0502020202020204" pitchFamily="34" charset="0"/>
              </a:rPr>
              <a:t>Conclusion</a:t>
            </a:r>
          </a:p>
          <a:p>
            <a:pPr hangingPunct="1">
              <a:buClr>
                <a:srgbClr val="C83640"/>
              </a:buClr>
            </a:pPr>
            <a:endParaRPr lang="en-US" sz="1100" dirty="0">
              <a:latin typeface="Century Gothic" panose="020B0502020202020204" pitchFamily="34" charset="0"/>
            </a:endParaRPr>
          </a:p>
          <a:p>
            <a:pPr hangingPunct="1">
              <a:buClr>
                <a:srgbClr val="C83640"/>
              </a:buClr>
            </a:pPr>
            <a:endParaRPr lang="en-US" sz="1600" dirty="0">
              <a:latin typeface="Century Gothic" panose="020B0502020202020204" pitchFamily="34" charset="0"/>
            </a:endParaRPr>
          </a:p>
        </p:txBody>
      </p:sp>
    </p:spTree>
    <p:extLst>
      <p:ext uri="{BB962C8B-B14F-4D97-AF65-F5344CB8AC3E}">
        <p14:creationId xmlns:p14="http://schemas.microsoft.com/office/powerpoint/2010/main" val="133524318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3F3A-877B-588C-465E-CA33D5DC32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A9560D-47DA-E92D-1B68-88F05841564C}"/>
              </a:ext>
            </a:extLst>
          </p:cNvPr>
          <p:cNvSpPr txBox="1"/>
          <p:nvPr/>
        </p:nvSpPr>
        <p:spPr>
          <a:xfrm>
            <a:off x="3492378" y="2767282"/>
            <a:ext cx="5207244" cy="1323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8000" b="1" i="0" u="none" strike="noStrike" cap="none" spc="0" normalizeH="0" baseline="0" dirty="0">
                <a:ln>
                  <a:noFill/>
                </a:ln>
                <a:solidFill>
                  <a:schemeClr val="bg1"/>
                </a:solidFill>
                <a:effectLst/>
                <a:uFillTx/>
                <a:latin typeface="Century Gothic" panose="020B0502020202020204" pitchFamily="34" charset="0"/>
                <a:sym typeface="Calibri"/>
              </a:rPr>
              <a:t>Resources</a:t>
            </a:r>
          </a:p>
        </p:txBody>
      </p:sp>
    </p:spTree>
    <p:extLst>
      <p:ext uri="{BB962C8B-B14F-4D97-AF65-F5344CB8AC3E}">
        <p14:creationId xmlns:p14="http://schemas.microsoft.com/office/powerpoint/2010/main" val="31440624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B0A8B-A98A-D79F-36C5-86D5AFD7831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4F7F9F-2F57-D028-21A6-1B7DA49AA48C}"/>
              </a:ext>
            </a:extLst>
          </p:cNvPr>
          <p:cNvSpPr txBox="1"/>
          <p:nvPr/>
        </p:nvSpPr>
        <p:spPr>
          <a:xfrm>
            <a:off x="1027234" y="1046286"/>
            <a:ext cx="101375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en-US" sz="2800" b="1" dirty="0">
                <a:solidFill>
                  <a:srgbClr val="C83640"/>
                </a:solidFill>
                <a:latin typeface="Century Gothic" panose="020B0502020202020204" pitchFamily="34" charset="0"/>
                <a:cs typeface="Calibri" panose="020F0502020204030204" pitchFamily="34" charset="0"/>
              </a:rPr>
              <a:t>Academy Professionalism Resources</a:t>
            </a:r>
            <a:endParaRPr lang="en-US" sz="2800" b="1" spc="-5" dirty="0">
              <a:solidFill>
                <a:srgbClr val="C8364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F2F7DF23-D795-7924-3D86-AB9689F6CCFE}"/>
              </a:ext>
            </a:extLst>
          </p:cNvPr>
          <p:cNvSpPr txBox="1">
            <a:spLocks/>
          </p:cNvSpPr>
          <p:nvPr/>
        </p:nvSpPr>
        <p:spPr>
          <a:xfrm>
            <a:off x="1341799" y="1711044"/>
            <a:ext cx="9508400" cy="3706800"/>
          </a:xfrm>
          <a:prstGeom prst="rect">
            <a:avLst/>
          </a:prstGeom>
        </p:spPr>
        <p:txBody>
          <a:bodyPr>
            <a:normAutofit/>
          </a:bodyPr>
          <a:lstStyle>
            <a:defPPr>
              <a:defRPr lang="en-US"/>
            </a:defPPr>
            <a:lvl1pPr marL="342900" marR="0" indent="-342900" algn="l" defTabSz="457200" rtl="0" fontAlgn="base" latinLnBrk="0">
              <a:lnSpc>
                <a:spcPct val="100000"/>
              </a:lnSpc>
              <a:spcBef>
                <a:spcPct val="0"/>
              </a:spcBef>
              <a:spcAft>
                <a:spcPct val="0"/>
              </a:spcAft>
              <a:buClrTx/>
              <a:buSzPct val="100000"/>
              <a:buFont typeface="Arial"/>
              <a:buChar char="•"/>
              <a:tabLst/>
              <a:defRPr sz="1400" b="0" i="0" u="none" strike="noStrike" kern="1200" cap="none" spc="0" baseline="0">
                <a:solidFill>
                  <a:schemeClr val="tx1"/>
                </a:solidFill>
                <a:uFillTx/>
                <a:latin typeface="Calibri" panose="020F0502020204030204" pitchFamily="34" charset="0"/>
                <a:ea typeface="MS PGothic" panose="020B0600070205080204" pitchFamily="34" charset="-128"/>
                <a:cs typeface="+mn-cs"/>
                <a:sym typeface="Source Sans Pro"/>
              </a:defRPr>
            </a:lvl1pPr>
            <a:lvl2pPr marL="609585" marR="0" indent="-285750" algn="l" defTabSz="457200" rtl="0" fontAlgn="base" latinLnBrk="0">
              <a:lnSpc>
                <a:spcPct val="100000"/>
              </a:lnSpc>
              <a:spcBef>
                <a:spcPct val="0"/>
              </a:spcBef>
              <a:spcAft>
                <a:spcPct val="0"/>
              </a:spcAft>
              <a:buClrTx/>
              <a:buSzPct val="100000"/>
              <a:buFont typeface="Arial"/>
              <a:buChar char="•"/>
              <a:tabLst/>
              <a:defRPr sz="1400" b="0" i="0" u="none" strike="noStrike" kern="1200" cap="none" spc="0" baseline="0">
                <a:solidFill>
                  <a:schemeClr val="tx1"/>
                </a:solidFill>
                <a:uFillTx/>
                <a:latin typeface="Calibri" panose="020F0502020204030204" pitchFamily="34" charset="0"/>
                <a:ea typeface="MS PGothic" panose="020B0600070205080204" pitchFamily="34" charset="-128"/>
                <a:cs typeface="+mn-cs"/>
                <a:sym typeface="Source Sans Pro"/>
              </a:defRPr>
            </a:lvl2pPr>
            <a:lvl3pPr marL="1219170" marR="0" indent="-228600" algn="l" defTabSz="457200" rtl="0" fontAlgn="base" latinLnBrk="0">
              <a:lnSpc>
                <a:spcPct val="100000"/>
              </a:lnSpc>
              <a:spcBef>
                <a:spcPct val="0"/>
              </a:spcBef>
              <a:spcAft>
                <a:spcPct val="0"/>
              </a:spcAft>
              <a:buClrTx/>
              <a:buSzPct val="100000"/>
              <a:buFont typeface="Arial"/>
              <a:buChar char="•"/>
              <a:tabLst/>
              <a:defRPr sz="1400" b="0" i="0" u="none" strike="noStrike" kern="1200" cap="none" spc="0" baseline="0">
                <a:solidFill>
                  <a:schemeClr val="tx1"/>
                </a:solidFill>
                <a:uFillTx/>
                <a:latin typeface="Calibri" panose="020F0502020204030204" pitchFamily="34" charset="0"/>
                <a:ea typeface="MS PGothic" panose="020B0600070205080204" pitchFamily="34" charset="-128"/>
                <a:cs typeface="+mn-cs"/>
                <a:sym typeface="Source Sans Pro"/>
              </a:defRPr>
            </a:lvl3pPr>
            <a:lvl4pPr marL="1828754" marR="0" indent="-228600" algn="l" defTabSz="457200" rtl="0" fontAlgn="base" latinLnBrk="0">
              <a:lnSpc>
                <a:spcPct val="100000"/>
              </a:lnSpc>
              <a:spcBef>
                <a:spcPct val="0"/>
              </a:spcBef>
              <a:spcAft>
                <a:spcPct val="0"/>
              </a:spcAft>
              <a:buClrTx/>
              <a:buSzPct val="100000"/>
              <a:buFont typeface="Arial"/>
              <a:buChar char="•"/>
              <a:tabLst/>
              <a:defRPr sz="1400" b="0" i="0" u="none" strike="noStrike" kern="1200" cap="none" spc="0" baseline="0">
                <a:solidFill>
                  <a:schemeClr val="tx1"/>
                </a:solidFill>
                <a:uFillTx/>
                <a:latin typeface="Calibri" panose="020F0502020204030204" pitchFamily="34" charset="0"/>
                <a:ea typeface="MS PGothic" panose="020B0600070205080204" pitchFamily="34" charset="-128"/>
                <a:cs typeface="+mn-cs"/>
                <a:sym typeface="Source Sans Pro"/>
              </a:defRPr>
            </a:lvl4pPr>
            <a:lvl5pPr marL="2438339" marR="0" indent="-285750" algn="l" defTabSz="457200" rtl="0" fontAlgn="base" latinLnBrk="0">
              <a:lnSpc>
                <a:spcPct val="100000"/>
              </a:lnSpc>
              <a:spcBef>
                <a:spcPct val="0"/>
              </a:spcBef>
              <a:spcAft>
                <a:spcPct val="0"/>
              </a:spcAft>
              <a:buClrTx/>
              <a:buSzPct val="100000"/>
              <a:buFont typeface="Arial"/>
              <a:buChar char="•"/>
              <a:tabLst/>
              <a:defRPr sz="1400" b="0" i="0" u="none" strike="noStrike" kern="1200" cap="none" spc="0" baseline="0">
                <a:solidFill>
                  <a:schemeClr val="tx1"/>
                </a:solidFill>
                <a:uFillTx/>
                <a:latin typeface="Calibri" panose="020F0502020204030204" pitchFamily="34" charset="0"/>
                <a:ea typeface="MS PGothic" panose="020B0600070205080204" pitchFamily="34" charset="-128"/>
                <a:cs typeface="+mn-cs"/>
                <a:sym typeface="Source Sans Pro"/>
              </a:defRPr>
            </a:lvl5pPr>
            <a:lvl6pPr marL="3047924" marR="0" indent="-160020" algn="l" defTabSz="1219170" rtl="0" eaLnBrk="1" latinLnBrk="0" hangingPunct="1">
              <a:lnSpc>
                <a:spcPct val="100000"/>
              </a:lnSpc>
              <a:spcBef>
                <a:spcPts val="300"/>
              </a:spcBef>
              <a:spcAft>
                <a:spcPts val="0"/>
              </a:spcAft>
              <a:buClrTx/>
              <a:buSzPct val="100000"/>
              <a:buFont typeface="Arial"/>
              <a:buChar char="•"/>
              <a:tabLst/>
              <a:defRPr sz="1400" b="0" i="0" u="none" strike="noStrike" kern="1200" cap="none" spc="0" baseline="0">
                <a:solidFill>
                  <a:schemeClr val="tx1"/>
                </a:solidFill>
                <a:uFillTx/>
                <a:latin typeface="Calibri" panose="020F0502020204030204" pitchFamily="34" charset="0"/>
                <a:ea typeface="MS PGothic" panose="020B0600070205080204" pitchFamily="34" charset="-128"/>
                <a:cs typeface="+mn-cs"/>
                <a:sym typeface="Source Sans Pro"/>
              </a:defRPr>
            </a:lvl6pPr>
            <a:lvl7pPr marL="3657509" marR="0" indent="-160020" algn="l" defTabSz="1219170" rtl="0" eaLnBrk="1" latinLnBrk="0" hangingPunct="1">
              <a:lnSpc>
                <a:spcPct val="100000"/>
              </a:lnSpc>
              <a:spcBef>
                <a:spcPts val="300"/>
              </a:spcBef>
              <a:spcAft>
                <a:spcPts val="0"/>
              </a:spcAft>
              <a:buClrTx/>
              <a:buSzPct val="100000"/>
              <a:buFont typeface="Arial"/>
              <a:buChar char="•"/>
              <a:tabLst/>
              <a:defRPr sz="1400" b="0" i="0" u="none" strike="noStrike" kern="1200" cap="none" spc="0" baseline="0">
                <a:solidFill>
                  <a:schemeClr val="tx1"/>
                </a:solidFill>
                <a:uFillTx/>
                <a:latin typeface="Calibri" panose="020F0502020204030204" pitchFamily="34" charset="0"/>
                <a:ea typeface="MS PGothic" panose="020B0600070205080204" pitchFamily="34" charset="-128"/>
                <a:cs typeface="+mn-cs"/>
                <a:sym typeface="Source Sans Pro"/>
              </a:defRPr>
            </a:lvl7pPr>
            <a:lvl8pPr marL="4267093" marR="0" indent="-160020" algn="l" defTabSz="1219170" rtl="0" eaLnBrk="1" latinLnBrk="0" hangingPunct="1">
              <a:lnSpc>
                <a:spcPct val="100000"/>
              </a:lnSpc>
              <a:spcBef>
                <a:spcPts val="300"/>
              </a:spcBef>
              <a:spcAft>
                <a:spcPts val="0"/>
              </a:spcAft>
              <a:buClrTx/>
              <a:buSzPct val="100000"/>
              <a:buFont typeface="Arial"/>
              <a:buChar char="•"/>
              <a:tabLst/>
              <a:defRPr sz="1400" b="0" i="0" u="none" strike="noStrike" kern="1200" cap="none" spc="0" baseline="0">
                <a:solidFill>
                  <a:schemeClr val="tx1"/>
                </a:solidFill>
                <a:uFillTx/>
                <a:latin typeface="Calibri" panose="020F0502020204030204" pitchFamily="34" charset="0"/>
                <a:ea typeface="MS PGothic" panose="020B0600070205080204" pitchFamily="34" charset="-128"/>
                <a:cs typeface="+mn-cs"/>
                <a:sym typeface="Source Sans Pro"/>
              </a:defRPr>
            </a:lvl8pPr>
            <a:lvl9pPr marL="4876678" marR="0" indent="-160020" algn="l" defTabSz="1219170" rtl="0" eaLnBrk="1" latinLnBrk="0" hangingPunct="1">
              <a:lnSpc>
                <a:spcPct val="100000"/>
              </a:lnSpc>
              <a:spcBef>
                <a:spcPts val="300"/>
              </a:spcBef>
              <a:spcAft>
                <a:spcPts val="0"/>
              </a:spcAft>
              <a:buClrTx/>
              <a:buSzPct val="100000"/>
              <a:buFont typeface="Arial"/>
              <a:buChar char="•"/>
              <a:tabLst/>
              <a:defRPr sz="1400" b="0" i="0" u="none" strike="noStrike" kern="1200" cap="none" spc="0" baseline="0">
                <a:solidFill>
                  <a:schemeClr val="tx1"/>
                </a:solidFill>
                <a:uFillTx/>
                <a:latin typeface="Calibri" panose="020F0502020204030204" pitchFamily="34" charset="0"/>
                <a:ea typeface="MS PGothic" panose="020B0600070205080204" pitchFamily="34" charset="-128"/>
                <a:cs typeface="+mn-cs"/>
                <a:sym typeface="Source Sans Pro"/>
              </a:defRPr>
            </a:lvl9pPr>
          </a:lstStyle>
          <a:p>
            <a:pPr marL="0" indent="0" hangingPunct="1">
              <a:buClr>
                <a:srgbClr val="C00000"/>
              </a:buClr>
              <a:buNone/>
            </a:pPr>
            <a:r>
              <a:rPr lang="en-US" altLang="en-US" sz="2800" dirty="0">
                <a:latin typeface="Century Gothic" panose="020B0502020202020204" pitchFamily="34" charset="0"/>
              </a:rPr>
              <a:t>Professionalism Webpage</a:t>
            </a:r>
          </a:p>
          <a:p>
            <a:pPr marL="0" indent="0" hangingPunct="1">
              <a:buClr>
                <a:srgbClr val="C00000"/>
              </a:buClr>
              <a:buNone/>
            </a:pPr>
            <a:r>
              <a:rPr lang="en-US" altLang="en-US" sz="2000" dirty="0">
                <a:latin typeface="Century Gothic" panose="020B0502020202020204" pitchFamily="34" charset="0"/>
                <a:hlinkClick r:id="rId2"/>
              </a:rPr>
              <a:t>actuary.org/content/professionalism</a:t>
            </a:r>
            <a:r>
              <a:rPr lang="en-US" altLang="en-US" sz="2000" dirty="0">
                <a:latin typeface="Century Gothic" panose="020B0502020202020204" pitchFamily="34" charset="0"/>
              </a:rPr>
              <a:t> </a:t>
            </a:r>
          </a:p>
          <a:p>
            <a:pPr marL="558769" indent="-457178" hangingPunct="1">
              <a:spcBef>
                <a:spcPts val="800"/>
              </a:spcBef>
              <a:buClr>
                <a:srgbClr val="C00000"/>
              </a:buClr>
              <a:buFont typeface="Arial" panose="020B0604020202020204" pitchFamily="34" charset="0"/>
              <a:buChar char="•"/>
            </a:pPr>
            <a:r>
              <a:rPr lang="en-US" altLang="en-US" sz="2400" dirty="0">
                <a:latin typeface="Century Gothic" panose="020B0502020202020204" pitchFamily="34" charset="0"/>
              </a:rPr>
              <a:t>Code of Professional Conduct</a:t>
            </a:r>
          </a:p>
          <a:p>
            <a:pPr marL="558769" indent="-457178" hangingPunct="1">
              <a:buClr>
                <a:srgbClr val="C00000"/>
              </a:buClr>
              <a:buFont typeface="Arial" panose="020B0604020202020204" pitchFamily="34" charset="0"/>
              <a:buChar char="•"/>
            </a:pPr>
            <a:r>
              <a:rPr lang="en-US" altLang="en-US" sz="2400" dirty="0">
                <a:latin typeface="Century Gothic" panose="020B0502020202020204" pitchFamily="34" charset="0"/>
              </a:rPr>
              <a:t>ASOPs</a:t>
            </a:r>
          </a:p>
          <a:p>
            <a:pPr marL="558769" indent="-457178" hangingPunct="1">
              <a:buClr>
                <a:srgbClr val="C00000"/>
              </a:buClr>
              <a:buFont typeface="Arial" panose="020B0604020202020204" pitchFamily="34" charset="0"/>
              <a:buChar char="•"/>
            </a:pPr>
            <a:r>
              <a:rPr lang="en-US" altLang="en-US" sz="2400" dirty="0">
                <a:latin typeface="Century Gothic" panose="020B0502020202020204" pitchFamily="34" charset="0"/>
              </a:rPr>
              <a:t>U.S. Qualification Standards</a:t>
            </a:r>
          </a:p>
          <a:p>
            <a:pPr marL="558769" indent="-457178" hangingPunct="1">
              <a:buClr>
                <a:srgbClr val="C00000"/>
              </a:buClr>
              <a:buFont typeface="Arial" panose="020B0604020202020204" pitchFamily="34" charset="0"/>
              <a:buChar char="•"/>
            </a:pPr>
            <a:r>
              <a:rPr lang="en-US" altLang="en-US" sz="2400" dirty="0">
                <a:latin typeface="Century Gothic" panose="020B0502020202020204" pitchFamily="34" charset="0"/>
              </a:rPr>
              <a:t>Discussion papers</a:t>
            </a:r>
          </a:p>
          <a:p>
            <a:pPr marL="558769" indent="-457178" hangingPunct="1">
              <a:buClr>
                <a:srgbClr val="C00000"/>
              </a:buClr>
              <a:buFont typeface="Arial" panose="020B0604020202020204" pitchFamily="34" charset="0"/>
              <a:buChar char="•"/>
            </a:pPr>
            <a:r>
              <a:rPr lang="en-US" altLang="en-US" sz="2400" dirty="0">
                <a:latin typeface="Century Gothic" panose="020B0502020202020204" pitchFamily="34" charset="0"/>
              </a:rPr>
              <a:t>Applicability Guidelines</a:t>
            </a:r>
          </a:p>
          <a:p>
            <a:pPr marL="558769" indent="-457178" hangingPunct="1">
              <a:buClr>
                <a:srgbClr val="C00000"/>
              </a:buClr>
              <a:buFont typeface="Arial" panose="020B0604020202020204" pitchFamily="34" charset="0"/>
              <a:buChar char="•"/>
            </a:pPr>
            <a:r>
              <a:rPr lang="en-US" altLang="en-US" sz="2400" dirty="0">
                <a:latin typeface="Century Gothic" panose="020B0502020202020204" pitchFamily="34" charset="0"/>
              </a:rPr>
              <a:t>Professionalism Counts</a:t>
            </a:r>
          </a:p>
          <a:p>
            <a:pPr marL="0" hangingPunct="1">
              <a:buClr>
                <a:srgbClr val="C00000"/>
              </a:buClr>
            </a:pPr>
            <a:endParaRPr lang="en-US" altLang="en-US" sz="2800" dirty="0">
              <a:latin typeface="Century Gothic" panose="020B0502020202020204" pitchFamily="34" charset="0"/>
            </a:endParaRPr>
          </a:p>
          <a:p>
            <a:pPr hangingPunct="1">
              <a:buClr>
                <a:srgbClr val="C00000"/>
              </a:buClr>
            </a:pPr>
            <a:endParaRPr lang="en-US" altLang="en-US" sz="2800" dirty="0">
              <a:latin typeface="Century Gothic" panose="020B0502020202020204" pitchFamily="34" charset="0"/>
            </a:endParaRPr>
          </a:p>
        </p:txBody>
      </p:sp>
      <p:pic>
        <p:nvPicPr>
          <p:cNvPr id="5" name="Picture 4">
            <a:extLst>
              <a:ext uri="{FF2B5EF4-FFF2-40B4-BE49-F238E27FC236}">
                <a16:creationId xmlns:a16="http://schemas.microsoft.com/office/drawing/2014/main" id="{52DE7910-7546-4C98-0BA6-30B5701D0ED0}"/>
              </a:ext>
            </a:extLst>
          </p:cNvPr>
          <p:cNvPicPr>
            <a:picLocks noChangeAspect="1"/>
          </p:cNvPicPr>
          <p:nvPr/>
        </p:nvPicPr>
        <p:blipFill>
          <a:blip r:embed="rId3"/>
          <a:srcRect l="25774" t="1182" r="26125"/>
          <a:stretch/>
        </p:blipFill>
        <p:spPr>
          <a:xfrm>
            <a:off x="8292990" y="1507929"/>
            <a:ext cx="2951539" cy="3789750"/>
          </a:xfrm>
          <a:prstGeom prst="rect">
            <a:avLst/>
          </a:prstGeom>
        </p:spPr>
      </p:pic>
      <p:pic>
        <p:nvPicPr>
          <p:cNvPr id="6" name="Picture 5" descr="A blue book with gold text&#10;&#10;Description automatically generated">
            <a:extLst>
              <a:ext uri="{FF2B5EF4-FFF2-40B4-BE49-F238E27FC236}">
                <a16:creationId xmlns:a16="http://schemas.microsoft.com/office/drawing/2014/main" id="{5CBBD81D-B9DF-14C1-2B01-BC8FA62521C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20291925">
            <a:off x="7098317" y="2530294"/>
            <a:ext cx="1795695" cy="2524203"/>
          </a:xfrm>
          <a:prstGeom prst="rect">
            <a:avLst/>
          </a:prstGeom>
        </p:spPr>
      </p:pic>
    </p:spTree>
    <p:extLst>
      <p:ext uri="{BB962C8B-B14F-4D97-AF65-F5344CB8AC3E}">
        <p14:creationId xmlns:p14="http://schemas.microsoft.com/office/powerpoint/2010/main" val="6856106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1D37D2-0611-BDE2-6835-10BA02031D3D}"/>
              </a:ext>
            </a:extLst>
          </p:cNvPr>
          <p:cNvSpPr>
            <a:spLocks noGrp="1"/>
          </p:cNvSpPr>
          <p:nvPr>
            <p:ph type="title"/>
          </p:nvPr>
        </p:nvSpPr>
        <p:spPr>
          <a:xfrm>
            <a:off x="1499164" y="4895384"/>
            <a:ext cx="10231919" cy="580401"/>
          </a:xfrm>
        </p:spPr>
        <p:txBody>
          <a:bodyPr>
            <a:noAutofit/>
          </a:bodyPr>
          <a:lstStyle/>
          <a:p>
            <a:r>
              <a:rPr lang="en-US" sz="3600" dirty="0"/>
              <a:t>About the American Academy of Actuaries</a:t>
            </a:r>
          </a:p>
        </p:txBody>
      </p:sp>
      <p:graphicFrame>
        <p:nvGraphicFramePr>
          <p:cNvPr id="9" name="Diagram 8">
            <a:extLst>
              <a:ext uri="{FF2B5EF4-FFF2-40B4-BE49-F238E27FC236}">
                <a16:creationId xmlns:a16="http://schemas.microsoft.com/office/drawing/2014/main" id="{2215C4FB-6ABF-8128-E408-41E4B95A99DC}"/>
              </a:ext>
            </a:extLst>
          </p:cNvPr>
          <p:cNvGraphicFramePr/>
          <p:nvPr>
            <p:extLst>
              <p:ext uri="{D42A27DB-BD31-4B8C-83A1-F6EECF244321}">
                <p14:modId xmlns:p14="http://schemas.microsoft.com/office/powerpoint/2010/main" val="809037087"/>
              </p:ext>
            </p:extLst>
          </p:nvPr>
        </p:nvGraphicFramePr>
        <p:xfrm>
          <a:off x="999246" y="561739"/>
          <a:ext cx="10201771" cy="3795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 up of a sign&#10;&#10;AI-generated content may be incorrect.">
            <a:extLst>
              <a:ext uri="{FF2B5EF4-FFF2-40B4-BE49-F238E27FC236}">
                <a16:creationId xmlns:a16="http://schemas.microsoft.com/office/drawing/2014/main" id="{A0719B79-6709-3E6F-7029-A6C63F5B13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5600" y="561739"/>
            <a:ext cx="4600800" cy="820476"/>
          </a:xfrm>
          <a:prstGeom prst="rect">
            <a:avLst/>
          </a:prstGeom>
        </p:spPr>
      </p:pic>
    </p:spTree>
    <p:extLst>
      <p:ext uri="{BB962C8B-B14F-4D97-AF65-F5344CB8AC3E}">
        <p14:creationId xmlns:p14="http://schemas.microsoft.com/office/powerpoint/2010/main" val="16557188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81C17-17D4-AAB1-6B72-494960B13E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16A6CB-3B0D-86EF-CC7C-52E349DFD347}"/>
              </a:ext>
            </a:extLst>
          </p:cNvPr>
          <p:cNvSpPr txBox="1"/>
          <p:nvPr/>
        </p:nvSpPr>
        <p:spPr>
          <a:xfrm>
            <a:off x="1591408" y="2967337"/>
            <a:ext cx="9009184"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chemeClr val="bg1"/>
                </a:solidFill>
                <a:effectLst/>
                <a:uFillTx/>
                <a:latin typeface="Century Gothic" panose="020B0502020202020204" pitchFamily="34" charset="0"/>
                <a:sym typeface="Calibri"/>
              </a:rPr>
              <a:t>ASB and Professionalism</a:t>
            </a:r>
          </a:p>
        </p:txBody>
      </p:sp>
    </p:spTree>
    <p:extLst>
      <p:ext uri="{BB962C8B-B14F-4D97-AF65-F5344CB8AC3E}">
        <p14:creationId xmlns:p14="http://schemas.microsoft.com/office/powerpoint/2010/main" val="8814586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A2924-FE45-BF3A-6642-72494E02949F}"/>
            </a:ext>
          </a:extLst>
        </p:cNvPr>
        <p:cNvGrpSpPr/>
        <p:nvPr/>
      </p:nvGrpSpPr>
      <p:grpSpPr>
        <a:xfrm>
          <a:off x="0" y="0"/>
          <a:ext cx="0" cy="0"/>
          <a:chOff x="0" y="0"/>
          <a:chExt cx="0" cy="0"/>
        </a:xfrm>
      </p:grpSpPr>
      <p:sp>
        <p:nvSpPr>
          <p:cNvPr id="119" name="Click to edit title">
            <a:extLst>
              <a:ext uri="{FF2B5EF4-FFF2-40B4-BE49-F238E27FC236}">
                <a16:creationId xmlns:a16="http://schemas.microsoft.com/office/drawing/2014/main" id="{858356AB-9079-ACE8-5D41-017E494B3111}"/>
              </a:ext>
            </a:extLst>
          </p:cNvPr>
          <p:cNvSpPr txBox="1"/>
          <p:nvPr/>
        </p:nvSpPr>
        <p:spPr>
          <a:xfrm>
            <a:off x="1005840" y="933062"/>
            <a:ext cx="8768624" cy="8265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fontScale="55000" lnSpcReduction="20000"/>
          </a:bodyPr>
          <a:lstStyle>
            <a:lvl1pPr algn="r">
              <a:defRPr sz="5600" b="1">
                <a:solidFill>
                  <a:srgbClr val="FFFFFF"/>
                </a:solidFill>
                <a:latin typeface="Century Gothic"/>
                <a:ea typeface="Century Gothic"/>
                <a:cs typeface="Century Gothic"/>
                <a:sym typeface="Century Gothic"/>
              </a:defRPr>
            </a:lvl1pPr>
          </a:lstStyle>
          <a:p>
            <a:pPr algn="l">
              <a:spcAft>
                <a:spcPts val="600"/>
              </a:spcAft>
            </a:pPr>
            <a:r>
              <a:rPr lang="en-US" dirty="0"/>
              <a:t>Applicability of Code of Professional Conduct </a:t>
            </a:r>
          </a:p>
        </p:txBody>
      </p:sp>
      <p:sp>
        <p:nvSpPr>
          <p:cNvPr id="125" name="Text Placeholder 2">
            <a:extLst>
              <a:ext uri="{FF2B5EF4-FFF2-40B4-BE49-F238E27FC236}">
                <a16:creationId xmlns:a16="http://schemas.microsoft.com/office/drawing/2014/main" id="{C0ECFB69-389E-335E-1BA8-8091E2DF03EF}"/>
              </a:ext>
            </a:extLst>
          </p:cNvPr>
          <p:cNvSpPr>
            <a:spLocks noGrp="1"/>
          </p:cNvSpPr>
          <p:nvPr>
            <p:ph type="body" sz="quarter" idx="1"/>
          </p:nvPr>
        </p:nvSpPr>
        <p:spPr>
          <a:xfrm>
            <a:off x="1005840" y="2382716"/>
            <a:ext cx="6684847" cy="2778368"/>
          </a:xfrm>
          <a:solidFill>
            <a:schemeClr val="bg1"/>
          </a:solidFill>
        </p:spPr>
        <p:txBody>
          <a:bodyPr lIns="274320" tIns="274320" rIns="365760">
            <a:normAutofit/>
          </a:bodyPr>
          <a:lstStyle/>
          <a:p>
            <a:pPr marL="100965">
              <a:lnSpc>
                <a:spcPct val="150000"/>
              </a:lnSpc>
            </a:pPr>
            <a:r>
              <a:rPr lang="en-US" altLang="en-US" sz="2400" dirty="0">
                <a:ea typeface="MS PGothic"/>
              </a:rPr>
              <a:t>The Code of Professional Conduct applies to any actuary who is a member of the five U.S.-based actuarial organizations.</a:t>
            </a:r>
          </a:p>
        </p:txBody>
      </p:sp>
      <p:pic>
        <p:nvPicPr>
          <p:cNvPr id="5" name="Picture 4" descr="A blue book with gold text&#10;&#10;Description automatically generated">
            <a:extLst>
              <a:ext uri="{FF2B5EF4-FFF2-40B4-BE49-F238E27FC236}">
                <a16:creationId xmlns:a16="http://schemas.microsoft.com/office/drawing/2014/main" id="{D84C8998-E794-7018-B15F-5B28575F0B2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343997">
            <a:off x="8451329" y="2040663"/>
            <a:ext cx="2561394" cy="3600544"/>
          </a:xfrm>
          <a:prstGeom prst="rect">
            <a:avLst/>
          </a:prstGeom>
          <a:effectLst>
            <a:glow rad="139700">
              <a:srgbClr val="C00000">
                <a:alpha val="40000"/>
              </a:srgbClr>
            </a:glow>
          </a:effectLst>
        </p:spPr>
      </p:pic>
    </p:spTree>
    <p:extLst>
      <p:ext uri="{BB962C8B-B14F-4D97-AF65-F5344CB8AC3E}">
        <p14:creationId xmlns:p14="http://schemas.microsoft.com/office/powerpoint/2010/main" val="34921552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886E-E6A1-6926-BCD8-4AC6471DF0C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16E4B4-0E0E-344D-FDC1-3B79C9489086}"/>
              </a:ext>
            </a:extLst>
          </p:cNvPr>
          <p:cNvSpPr txBox="1"/>
          <p:nvPr/>
        </p:nvSpPr>
        <p:spPr>
          <a:xfrm>
            <a:off x="1115157" y="1222131"/>
            <a:ext cx="10137531" cy="3724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en-US" sz="3600" b="1" dirty="0">
                <a:solidFill>
                  <a:srgbClr val="C83640"/>
                </a:solidFill>
                <a:latin typeface="Century Gothic" panose="020B0502020202020204" pitchFamily="34" charset="0"/>
              </a:rPr>
              <a:t>5 U.S.-Based Actuarial Organizations</a:t>
            </a:r>
            <a:endParaRPr lang="en-US" sz="3600" b="1" dirty="0">
              <a:solidFill>
                <a:srgbClr val="C83640"/>
              </a:solidFill>
              <a:latin typeface="Century Gothic" panose="020B0502020202020204" pitchFamily="34" charset="0"/>
            </a:endParaRPr>
          </a:p>
          <a:p>
            <a:endParaRPr lang="en-US" sz="2800" b="1" dirty="0">
              <a:latin typeface="Century Gothic" panose="020B0502020202020204" pitchFamily="34" charset="0"/>
            </a:endParaRPr>
          </a:p>
          <a:p>
            <a:pPr marL="457200" lvl="1" indent="-457200">
              <a:buClr>
                <a:srgbClr val="C83640"/>
              </a:buClr>
              <a:buFont typeface="Arial" panose="020B0604020202020204" pitchFamily="34" charset="0"/>
              <a:buChar char="•"/>
            </a:pPr>
            <a:r>
              <a:rPr lang="en-US" altLang="en-US" sz="2800" dirty="0">
                <a:latin typeface="Century Gothic" panose="020B0502020202020204" pitchFamily="34" charset="0"/>
              </a:rPr>
              <a:t>American Academy of Actuaries</a:t>
            </a:r>
          </a:p>
          <a:p>
            <a:pPr marL="457200" lvl="1" indent="-457200">
              <a:buClr>
                <a:srgbClr val="C83640"/>
              </a:buClr>
              <a:buFont typeface="Arial" panose="020B0604020202020204" pitchFamily="34" charset="0"/>
              <a:buChar char="•"/>
            </a:pPr>
            <a:r>
              <a:rPr lang="en-US" altLang="en-US" sz="2800" dirty="0">
                <a:latin typeface="Century Gothic" panose="020B0502020202020204" pitchFamily="34" charset="0"/>
              </a:rPr>
              <a:t>American Society of Enrolled Actuaries</a:t>
            </a:r>
          </a:p>
          <a:p>
            <a:pPr marL="457200" lvl="1" indent="-457200">
              <a:buClr>
                <a:srgbClr val="C83640"/>
              </a:buClr>
              <a:buFont typeface="Arial" panose="020B0604020202020204" pitchFamily="34" charset="0"/>
              <a:buChar char="•"/>
            </a:pPr>
            <a:r>
              <a:rPr lang="en-US" altLang="en-US" sz="2800" dirty="0">
                <a:latin typeface="Century Gothic" panose="020B0502020202020204" pitchFamily="34" charset="0"/>
              </a:rPr>
              <a:t>Casualty Actuarial Society</a:t>
            </a:r>
          </a:p>
          <a:p>
            <a:pPr marL="457200" lvl="1" indent="-457200">
              <a:buClr>
                <a:srgbClr val="C83640"/>
              </a:buClr>
              <a:buFont typeface="Arial" panose="020B0604020202020204" pitchFamily="34" charset="0"/>
              <a:buChar char="•"/>
            </a:pPr>
            <a:r>
              <a:rPr lang="en-US" altLang="en-US" sz="2800" dirty="0">
                <a:latin typeface="Century Gothic" panose="020B0502020202020204" pitchFamily="34" charset="0"/>
              </a:rPr>
              <a:t>Conference of Consulting Actuaries</a:t>
            </a:r>
          </a:p>
          <a:p>
            <a:pPr marL="457200" lvl="1" indent="-457200">
              <a:buClr>
                <a:srgbClr val="C83640"/>
              </a:buClr>
              <a:buFont typeface="Arial" panose="020B0604020202020204" pitchFamily="34" charset="0"/>
              <a:buChar char="•"/>
            </a:pPr>
            <a:r>
              <a:rPr lang="en-US" altLang="en-US" sz="2800" dirty="0">
                <a:latin typeface="Century Gothic" panose="020B0502020202020204" pitchFamily="34" charset="0"/>
              </a:rPr>
              <a:t>Society of Actuaries</a:t>
            </a: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Century Gothic" panose="020B0502020202020204" pitchFamily="34" charset="0"/>
              <a:sym typeface="Calibri"/>
            </a:endParaRPr>
          </a:p>
        </p:txBody>
      </p:sp>
    </p:spTree>
    <p:extLst>
      <p:ext uri="{BB962C8B-B14F-4D97-AF65-F5344CB8AC3E}">
        <p14:creationId xmlns:p14="http://schemas.microsoft.com/office/powerpoint/2010/main" val="2674302813"/>
      </p:ext>
    </p:extLst>
  </p:cSld>
  <p:clrMapOvr>
    <a:masterClrMapping/>
  </p:clrMapOvr>
  <p:transition spd="med"/>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AcademyPPtemplateB.2017">
  <a:themeElements>
    <a:clrScheme name="Custom 2">
      <a:dk1>
        <a:sysClr val="windowText" lastClr="000000"/>
      </a:dk1>
      <a:lt1>
        <a:sysClr val="window" lastClr="FFFFFF"/>
      </a:lt1>
      <a:dk2>
        <a:srgbClr val="00175D"/>
      </a:dk2>
      <a:lt2>
        <a:srgbClr val="DDDBC9"/>
      </a:lt2>
      <a:accent1>
        <a:srgbClr val="0066A6"/>
      </a:accent1>
      <a:accent2>
        <a:srgbClr val="009EDB"/>
      </a:accent2>
      <a:accent3>
        <a:srgbClr val="DDDBC9"/>
      </a:accent3>
      <a:accent4>
        <a:srgbClr val="00175D"/>
      </a:accent4>
      <a:accent5>
        <a:srgbClr val="0066A6"/>
      </a:accent5>
      <a:accent6>
        <a:srgbClr val="DDDBC9"/>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2477</Words>
  <Application>Microsoft Office PowerPoint</Application>
  <PresentationFormat>Widescreen</PresentationFormat>
  <Paragraphs>334</Paragraphs>
  <Slides>52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Jost</vt:lpstr>
      <vt:lpstr>MS PGothic</vt:lpstr>
      <vt:lpstr>Arial</vt:lpstr>
      <vt:lpstr>Calibri</vt:lpstr>
      <vt:lpstr>Century Gothic</vt:lpstr>
      <vt:lpstr>Source Sans Pro</vt:lpstr>
      <vt:lpstr>Wingdings</vt:lpstr>
      <vt:lpstr>Wingdings 2</vt:lpstr>
      <vt:lpstr>Light skin</vt:lpstr>
      <vt:lpstr>1_AcademyPPtemplateB.2017</vt:lpstr>
      <vt:lpstr>PowerPoint Presentation</vt:lpstr>
      <vt:lpstr>PowerPoint Presentation</vt:lpstr>
      <vt:lpstr>PowerPoint Presentation</vt:lpstr>
      <vt:lpstr>PowerPoint Presentation</vt:lpstr>
      <vt:lpstr>PowerPoint Presentation</vt:lpstr>
      <vt:lpstr>About the American Academy of Actuaries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Standards-Setting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ASOP No. 23—Limits of Actuary’s Responsibility</vt:lpstr>
      <vt:lpstr>ASOP No. 23—Review vs.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Luong, Brian</dc:creator>
  <cp:lastModifiedBy>Kuklinski, Lisa</cp:lastModifiedBy>
  <cp:revision>8</cp:revision>
  <cp:lastPrinted>2025-10-02T20:33:14Z</cp:lastPrinted>
  <dcterms:modified xsi:type="dcterms:W3CDTF">2025-10-03T17:44:03Z</dcterms:modified>
</cp:coreProperties>
</file>